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7" r:id="rId5"/>
    <p:sldId id="266" r:id="rId6"/>
    <p:sldId id="259" r:id="rId7"/>
    <p:sldId id="271" r:id="rId8"/>
    <p:sldId id="276" r:id="rId9"/>
    <p:sldId id="278" r:id="rId10"/>
    <p:sldId id="279" r:id="rId11"/>
    <p:sldId id="280" r:id="rId12"/>
    <p:sldId id="277" r:id="rId13"/>
    <p:sldId id="275" r:id="rId14"/>
    <p:sldId id="273" r:id="rId15"/>
    <p:sldId id="282" r:id="rId16"/>
    <p:sldId id="281" r:id="rId17"/>
    <p:sldId id="268" r:id="rId18"/>
    <p:sldId id="272" r:id="rId19"/>
    <p:sldId id="285" r:id="rId20"/>
    <p:sldId id="284" r:id="rId21"/>
    <p:sldId id="289" r:id="rId22"/>
    <p:sldId id="288" r:id="rId23"/>
    <p:sldId id="293" r:id="rId24"/>
    <p:sldId id="294" r:id="rId25"/>
    <p:sldId id="328" r:id="rId26"/>
    <p:sldId id="295" r:id="rId27"/>
    <p:sldId id="290" r:id="rId28"/>
    <p:sldId id="291" r:id="rId29"/>
    <p:sldId id="292" r:id="rId30"/>
    <p:sldId id="287" r:id="rId31"/>
    <p:sldId id="283" r:id="rId32"/>
    <p:sldId id="296" r:id="rId33"/>
    <p:sldId id="329" r:id="rId34"/>
    <p:sldId id="297" r:id="rId35"/>
    <p:sldId id="286" r:id="rId36"/>
    <p:sldId id="302" r:id="rId37"/>
    <p:sldId id="303" r:id="rId38"/>
    <p:sldId id="304" r:id="rId39"/>
    <p:sldId id="301" r:id="rId40"/>
    <p:sldId id="298" r:id="rId41"/>
    <p:sldId id="305" r:id="rId42"/>
    <p:sldId id="299" r:id="rId43"/>
    <p:sldId id="309" r:id="rId44"/>
    <p:sldId id="300" r:id="rId45"/>
    <p:sldId id="307" r:id="rId46"/>
    <p:sldId id="308" r:id="rId47"/>
    <p:sldId id="310" r:id="rId48"/>
    <p:sldId id="311" r:id="rId49"/>
    <p:sldId id="312" r:id="rId50"/>
    <p:sldId id="313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14" r:id="rId59"/>
    <p:sldId id="322" r:id="rId60"/>
    <p:sldId id="323" r:id="rId61"/>
    <p:sldId id="324" r:id="rId62"/>
    <p:sldId id="325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B13"/>
    <a:srgbClr val="FFCB2E"/>
    <a:srgbClr val="D4A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94645" autoAdjust="0"/>
  </p:normalViewPr>
  <p:slideViewPr>
    <p:cSldViewPr snapToGrid="0" snapToObjects="1">
      <p:cViewPr>
        <p:scale>
          <a:sx n="108" d="100"/>
          <a:sy n="108" d="100"/>
        </p:scale>
        <p:origin x="-111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OAutXRyKZ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2AB13"/>
                </a:solidFill>
              </a:rPr>
              <a:t>WHY DO STUDENTS GO IN TO GENERAL SURGERY?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Its not because of the 80 </a:t>
            </a: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hr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work week! Strongest predictor is </a:t>
            </a:r>
            <a:r>
              <a:rPr lang="en-US" altLang="en-US" dirty="0">
                <a:solidFill>
                  <a:srgbClr val="F2AB13"/>
                </a:solidFill>
                <a:ea typeface="ＭＳ Ｐゴシック" pitchFamily="-107" charset="-128"/>
              </a:rPr>
              <a:t>pre-rotation interest.</a:t>
            </a:r>
          </a:p>
          <a:p>
            <a:pPr lvl="4" algn="r" defTabSz="914400" eaLnBrk="0" fontAlgn="base" hangingPunct="0">
              <a:spcAft>
                <a:spcPct val="0"/>
              </a:spcAft>
              <a:buFont typeface="Arial" charset="0"/>
              <a:buChar char="»"/>
            </a:pP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Zarebczan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et al. J </a:t>
            </a: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Surg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Research. 171, 422-426 (2011)</a:t>
            </a:r>
          </a:p>
          <a:p>
            <a:pPr lvl="4" algn="r" defTabSz="914400" eaLnBrk="0" fontAlgn="base" hangingPunct="0">
              <a:spcAft>
                <a:spcPct val="0"/>
              </a:spcAft>
              <a:buFont typeface="Arial" charset="0"/>
              <a:buChar char="»"/>
            </a:pPr>
            <a:endParaRPr lang="en-US" altLang="en-US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4" algn="r" defTabSz="914400" eaLnBrk="0" fontAlgn="base" hangingPunct="0">
              <a:spcAft>
                <a:spcPct val="0"/>
              </a:spcAft>
              <a:buFont typeface="Arial" charset="0"/>
              <a:buChar char="»"/>
            </a:pPr>
            <a:endParaRPr lang="en-US" altLang="en-US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Operative exposure and interaction with residents and faculty</a:t>
            </a:r>
          </a:p>
          <a:p>
            <a:pPr lvl="4" algn="r" defTabSz="914400" eaLnBrk="0" fontAlgn="base" hangingPunct="0">
              <a:spcAft>
                <a:spcPct val="0"/>
              </a:spcAft>
              <a:buFont typeface="Arial" charset="0"/>
              <a:buChar char="»"/>
            </a:pP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O’Herrin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et al. J </a:t>
            </a: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Surg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Research. 119, 124-129 (2004)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DATA FOR THE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Interest in career choice develops before the third year clerkship</a:t>
            </a:r>
          </a:p>
          <a:p>
            <a:pPr lvl="4" algn="r" defTabSz="914400" eaLnBrk="0" fontAlgn="base" hangingPunct="0">
              <a:spcAft>
                <a:spcPct val="0"/>
              </a:spcAft>
              <a:buFont typeface="Arial" charset="0"/>
              <a:buChar char="»"/>
            </a:pP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Goldin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et al.  J Am </a:t>
            </a: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Coll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</a:t>
            </a:r>
            <a:r>
              <a:rPr lang="en-US" altLang="en-US" dirty="0" err="1">
                <a:solidFill>
                  <a:prstClr val="white"/>
                </a:solidFill>
                <a:ea typeface="ＭＳ Ｐゴシック" pitchFamily="-107" charset="-128"/>
              </a:rPr>
              <a:t>Surg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2012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endParaRPr lang="en-US" altLang="en-US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We need to foster (not kill) – this interest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Over 95% of residents and faculty want students on service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Faculty and Students agree that residents were the primary teaching source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9" y="95254"/>
            <a:ext cx="7559722" cy="150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00651" y="4975578"/>
            <a:ext cx="4851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prstClr val="white"/>
                </a:solidFill>
                <a:latin typeface="Arial" charset="0"/>
                <a:ea typeface="ＭＳ Ｐゴシック" pitchFamily="-107" charset="-128"/>
              </a:rPr>
              <a:t>De et al. J Am </a:t>
            </a:r>
            <a:r>
              <a:rPr lang="en-US" altLang="en-US" b="1" i="1" dirty="0" err="1">
                <a:solidFill>
                  <a:prstClr val="white"/>
                </a:solidFill>
                <a:latin typeface="Arial" charset="0"/>
                <a:ea typeface="ＭＳ Ｐゴシック" pitchFamily="-107" charset="-128"/>
              </a:rPr>
              <a:t>Coll</a:t>
            </a:r>
            <a:r>
              <a:rPr lang="en-US" altLang="en-US" b="1" i="1" dirty="0">
                <a:solidFill>
                  <a:prstClr val="white"/>
                </a:solidFill>
                <a:latin typeface="Arial" charset="0"/>
                <a:ea typeface="ＭＳ Ｐゴシック" pitchFamily="-107" charset="-128"/>
              </a:rPr>
              <a:t> </a:t>
            </a:r>
            <a:r>
              <a:rPr lang="en-US" altLang="en-US" b="1" i="1" dirty="0" err="1">
                <a:solidFill>
                  <a:prstClr val="white"/>
                </a:solidFill>
                <a:latin typeface="Arial" charset="0"/>
                <a:ea typeface="ＭＳ Ｐゴシック" pitchFamily="-107" charset="-128"/>
              </a:rPr>
              <a:t>Surg</a:t>
            </a:r>
            <a:r>
              <a:rPr lang="en-US" altLang="en-US" b="1" i="1" dirty="0">
                <a:solidFill>
                  <a:prstClr val="white"/>
                </a:solidFill>
                <a:latin typeface="Arial" charset="0"/>
                <a:ea typeface="ＭＳ Ｐゴシック" pitchFamily="-107" charset="-128"/>
              </a:rPr>
              <a:t> 2004;199:932-942</a:t>
            </a:r>
          </a:p>
        </p:txBody>
      </p:sp>
    </p:spTree>
    <p:extLst>
      <p:ext uri="{BB962C8B-B14F-4D97-AF65-F5344CB8AC3E}">
        <p14:creationId xmlns:p14="http://schemas.microsoft.com/office/powerpoint/2010/main" val="36283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Faculty and Residents</a:t>
            </a:r>
            <a:r>
              <a:rPr lang="en-US" altLang="en-US" dirty="0">
                <a:solidFill>
                  <a:srgbClr val="FFFF00"/>
                </a:solidFill>
                <a:ea typeface="ＭＳ Ｐゴシック" pitchFamily="-107" charset="-128"/>
              </a:rPr>
              <a:t> </a:t>
            </a:r>
            <a:r>
              <a:rPr lang="en-US" altLang="en-US" dirty="0">
                <a:solidFill>
                  <a:srgbClr val="F2AB13"/>
                </a:solidFill>
                <a:ea typeface="ＭＳ Ｐゴシック" pitchFamily="-107" charset="-128"/>
              </a:rPr>
              <a:t>UNDERESTIMATE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 their influence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Faculty and residents should be cognizant of their influence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This influence can be paramount in a students decision to pursue surgery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3" y="0"/>
            <a:ext cx="753611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6306498"/>
            <a:ext cx="4432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1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AS SURGICAL ATTENDINGS AND RESIDENTS– WE HAVE AN INFLUENCE ON OUR STUDENTS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3" y="0"/>
            <a:ext cx="753611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4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Residents who are effective educators influence medical students to pursue surgical careers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Med students exposed to highest rated residents were more likely to go in to surgery as opposed to least effective (12% vs. 4.9%)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8" y="219075"/>
            <a:ext cx="78597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98" y="6292637"/>
            <a:ext cx="39751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4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Role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Positive Role models on the Surgery Rotation are Important to the Success of the Rotation</a:t>
            </a:r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Attendings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Residents shape the career of EVERY medical student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OVERCOMING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BARRIERS TO </a:t>
            </a: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TEACHING</a:t>
            </a:r>
          </a:p>
        </p:txBody>
      </p:sp>
    </p:spTree>
    <p:extLst>
      <p:ext uri="{BB962C8B-B14F-4D97-AF65-F5344CB8AC3E}">
        <p14:creationId xmlns:p14="http://schemas.microsoft.com/office/powerpoint/2010/main" val="1994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Overcoming Barriers to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Every Clinical Encounter can be a teachable </a:t>
            </a:r>
            <a:r>
              <a:rPr lang="en-US" dirty="0" smtClean="0">
                <a:solidFill>
                  <a:schemeClr val="bg1"/>
                </a:solidFill>
              </a:rPr>
              <a:t>moment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FORMAL TEACHING does not require a chalkboard, chairs or slides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EDUCATE THE resident that every encounter can be a teachable moment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2AB13"/>
                </a:solidFill>
              </a:rPr>
              <a:t/>
            </a:r>
            <a:br>
              <a:rPr lang="en-US" sz="3100" dirty="0" smtClean="0">
                <a:solidFill>
                  <a:srgbClr val="F2AB13"/>
                </a:solidFill>
              </a:rPr>
            </a:br>
            <a:r>
              <a:rPr lang="en-US" sz="3100" dirty="0" smtClean="0">
                <a:solidFill>
                  <a:srgbClr val="F2AB13"/>
                </a:solidFill>
              </a:rPr>
              <a:t>NEARLY </a:t>
            </a:r>
            <a:r>
              <a:rPr lang="en-US" sz="3100" dirty="0">
                <a:solidFill>
                  <a:srgbClr val="F2AB13"/>
                </a:solidFill>
              </a:rPr>
              <a:t>EVERY ENCOUNTER CAN BE A TEACHABLE MOMENT</a:t>
            </a:r>
            <a:r>
              <a:rPr lang="en-US" dirty="0">
                <a:solidFill>
                  <a:srgbClr val="F2AB13"/>
                </a:solidFill>
              </a:rPr>
              <a:t/>
            </a:r>
            <a:br>
              <a:rPr lang="en-US" dirty="0">
                <a:solidFill>
                  <a:srgbClr val="F2AB13"/>
                </a:solidFill>
              </a:rPr>
            </a:br>
            <a:endParaRPr lang="en-US" dirty="0">
              <a:solidFill>
                <a:srgbClr val="F2AB13"/>
              </a:solidFill>
            </a:endParaRPr>
          </a:p>
        </p:txBody>
      </p:sp>
      <p:pic>
        <p:nvPicPr>
          <p:cNvPr id="6" name="Picture 4" descr="OR teach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2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Teaching the Teachers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7" charset="-128"/>
              </a:rPr>
              <a:t>Rahul J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7" charset="-128"/>
              </a:rPr>
              <a:t>Anand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7" charset="-128"/>
              </a:rPr>
              <a:t> MD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7" charset="-128"/>
              </a:rPr>
              <a:t>Assistant Professor of Surgery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7" charset="-128"/>
              </a:rPr>
              <a:t>Department of Surgery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7" charset="-128"/>
              </a:rPr>
              <a:t>M3 Medical Student Clerkship Director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7" charset="-128"/>
              </a:rPr>
              <a:t>Virginia Commonwealth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544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2AB13"/>
                </a:solidFill>
              </a:rPr>
              <a:t>NEARLY EVERY ENCOUNTER CAN BE A TEACHABLE MOMENT</a:t>
            </a:r>
          </a:p>
        </p:txBody>
      </p:sp>
      <p:pic>
        <p:nvPicPr>
          <p:cNvPr id="7" name="Picture 4" descr="sut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4076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2AB13"/>
                </a:solidFill>
              </a:rPr>
              <a:t>NEARLY EVERY ENCOUNTER CAN BE A TEACHABLE MOMENT</a:t>
            </a:r>
          </a:p>
        </p:txBody>
      </p:sp>
      <p:pic>
        <p:nvPicPr>
          <p:cNvPr id="6" name="Content Placeholder 5" descr="fas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6"/>
          <a:stretch>
            <a:fillRect/>
          </a:stretch>
        </p:blipFill>
        <p:spPr bwMode="auto">
          <a:xfrm>
            <a:off x="1585795" y="1936212"/>
            <a:ext cx="6095239" cy="358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BE A CHEERLEADER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As A CD rejoice when you see these scenes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Encourage “on the fly teaching”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Embrace your role as a cheerleader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Improving Resident Level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sz="2800" dirty="0">
                <a:solidFill>
                  <a:prstClr val="white"/>
                </a:solidFill>
                <a:ea typeface="ＭＳ Ｐゴシック" pitchFamily="-107" charset="-128"/>
              </a:rPr>
              <a:t>University of Illinois</a:t>
            </a: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sz="2800" dirty="0">
                <a:solidFill>
                  <a:prstClr val="white"/>
                </a:solidFill>
                <a:ea typeface="ＭＳ Ｐゴシック" pitchFamily="-107" charset="-128"/>
              </a:rPr>
              <a:t>Wanted to Increase Resident Teaching of Students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Recruitment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Use of residents in ORIENTATION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REDIENTS as TEACHERS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Teaching AWARDS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SEND TEACHING EVALUATIONS back to RESIDENTS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SERVICE Feedback provided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How have we IMPROVED AND ENCOURAGED RESIDENT AND ATTENDING TEACHING AND INCREASED INTERACTION?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2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2AB13"/>
                </a:solidFill>
              </a:rPr>
              <a:t>Picture Cards </a:t>
            </a:r>
            <a:endParaRPr lang="en-US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Residents and </a:t>
            </a:r>
            <a:r>
              <a:rPr lang="en-US" dirty="0" err="1" smtClean="0">
                <a:solidFill>
                  <a:schemeClr val="bg1"/>
                </a:solidFill>
              </a:rPr>
              <a:t>Attendings</a:t>
            </a:r>
            <a:r>
              <a:rPr lang="en-US" dirty="0" smtClean="0">
                <a:solidFill>
                  <a:schemeClr val="bg1"/>
                </a:solidFill>
              </a:rPr>
              <a:t> have to know student names!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Picture cards distributed at beginning of each block.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Helps to increase interaction / communication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Resident at Orientation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Inclusion of a Chief Resident at Orientation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Helps to Orient Students with respect to resident expectations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O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" r="13637"/>
          <a:stretch>
            <a:fillRect/>
          </a:stretch>
        </p:blipFill>
        <p:spPr bwMode="auto">
          <a:xfrm>
            <a:off x="4728949" y="3000028"/>
            <a:ext cx="3001370" cy="294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6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Service Liaison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Each 4 week service has been assigned a SERVICE LIAISON for setting attending level expectations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Faculty 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Thursday afternoon Discussion Series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Every Thursday 3pm to 6pm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endParaRPr lang="en-US" altLang="en-US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A REMINDER to FACULTY that Not showing up creates CHAOS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Showing up at last minute – Chaos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2AB13"/>
                </a:solidFill>
              </a:rPr>
              <a:t>Faculty Accountability for Discussion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Placed on Calendar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Email Reminder from CC that </a:t>
            </a:r>
            <a:r>
              <a:rPr lang="en-US" dirty="0" smtClean="0">
                <a:solidFill>
                  <a:schemeClr val="bg1"/>
                </a:solidFill>
              </a:rPr>
              <a:t>week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Usually a reminder Page that DAY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FACULTY APPRECIATE THE </a:t>
            </a:r>
            <a:r>
              <a:rPr lang="en-US" dirty="0" smtClean="0">
                <a:solidFill>
                  <a:schemeClr val="bg1"/>
                </a:solidFill>
              </a:rPr>
              <a:t>HARRASSMENT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Conveniently Located IN HOSPITAL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ED 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Residents and Fellows as Teachers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Must be familiar with clerkship objectives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Must be prepared for Teaching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System for evaluation and remediation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2AB13"/>
                </a:solidFill>
              </a:rPr>
              <a:t>Increased Resident Involvement In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Increased Use of Lab residents to give Didactic </a:t>
            </a:r>
            <a:r>
              <a:rPr lang="en-US" dirty="0" smtClean="0">
                <a:solidFill>
                  <a:schemeClr val="bg1"/>
                </a:solidFill>
              </a:rPr>
              <a:t>Lectures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Use of Lab Residents for Suture Workshops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287967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2AB13"/>
                </a:solidFill>
              </a:rPr>
              <a:t>Continuous </a:t>
            </a:r>
            <a:br>
              <a:rPr lang="en-US" dirty="0">
                <a:solidFill>
                  <a:srgbClr val="F2AB13"/>
                </a:solidFill>
              </a:rPr>
            </a:br>
            <a:r>
              <a:rPr lang="en-US" dirty="0">
                <a:solidFill>
                  <a:srgbClr val="F2AB13"/>
                </a:solidFill>
              </a:rPr>
              <a:t>Feedback</a:t>
            </a:r>
          </a:p>
        </p:txBody>
      </p:sp>
      <p:pic>
        <p:nvPicPr>
          <p:cNvPr id="6" name="Picture 4" descr="ecurriculum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8534"/>
            <a:ext cx="38081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9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Constant Feedback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Teaching Evaluations are constantly perused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RESIDENTS, ATTENDINGS, SERVICES ARE evaluated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Problems are addressed on a one on one confidential basis before they turn in to huge issues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2AB13"/>
                </a:solidFill>
              </a:rPr>
              <a:t>Solicitation of evaluations </a:t>
            </a:r>
            <a:endParaRPr lang="en-US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Residents are solicited twice over 8 week block for student evaluation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Lets residents know that their input matters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Teaching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We recognized that Subspecialties count too!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We give teaching awards for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Resident (1 for General Surgery, 1 for subspecialty)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bg1"/>
                </a:solidFill>
              </a:rPr>
              <a:t>Attendings</a:t>
            </a:r>
            <a:r>
              <a:rPr lang="en-US" dirty="0">
                <a:solidFill>
                  <a:schemeClr val="bg1"/>
                </a:solidFill>
              </a:rPr>
              <a:t> (1 for General, 1 for subspecialty)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TEACHING IN THE CLINIC</a:t>
            </a:r>
          </a:p>
        </p:txBody>
      </p:sp>
    </p:spTree>
    <p:extLst>
      <p:ext uri="{BB962C8B-B14F-4D97-AF65-F5344CB8AC3E}">
        <p14:creationId xmlns:p14="http://schemas.microsoft.com/office/powerpoint/2010/main" val="836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Teaching in the Clinic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56" y="1600200"/>
            <a:ext cx="40670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0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Teaching in the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Remind faculty – most students LIKE </a:t>
            </a:r>
            <a:r>
              <a:rPr lang="en-US" dirty="0" smtClean="0">
                <a:solidFill>
                  <a:schemeClr val="bg1"/>
                </a:solidFill>
              </a:rPr>
              <a:t>clinic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Can be the perfect venue for teaching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Unique opportunity for students to interact one on one with fully clothed </a:t>
            </a:r>
            <a:r>
              <a:rPr lang="en-US" dirty="0" smtClean="0">
                <a:solidFill>
                  <a:schemeClr val="bg1"/>
                </a:solidFill>
              </a:rPr>
              <a:t>patients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The Schedule for the day should be reviewed for patients appropriate for students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Students Learn in the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i="1" dirty="0">
                <a:solidFill>
                  <a:prstClr val="white"/>
                </a:solidFill>
                <a:ea typeface="ＭＳ Ｐゴシック" pitchFamily="-107" charset="-128"/>
              </a:rPr>
              <a:t>“Participation in vascular, </a:t>
            </a:r>
            <a:r>
              <a:rPr lang="en-US" altLang="en-US" sz="2400" i="1" dirty="0" err="1">
                <a:solidFill>
                  <a:prstClr val="white"/>
                </a:solidFill>
                <a:ea typeface="ＭＳ Ｐゴシック" pitchFamily="-107" charset="-128"/>
              </a:rPr>
              <a:t>surg</a:t>
            </a:r>
            <a:r>
              <a:rPr lang="en-US" altLang="en-US" sz="2400" i="1" dirty="0">
                <a:solidFill>
                  <a:prstClr val="white"/>
                </a:solidFill>
                <a:ea typeface="ＭＳ Ｐゴシック" pitchFamily="-107" charset="-128"/>
              </a:rPr>
              <a:t> </a:t>
            </a:r>
            <a:r>
              <a:rPr lang="en-US" altLang="en-US" sz="2400" i="1" dirty="0" err="1">
                <a:solidFill>
                  <a:prstClr val="white"/>
                </a:solidFill>
                <a:ea typeface="ＭＳ Ｐゴシック" pitchFamily="-107" charset="-128"/>
              </a:rPr>
              <a:t>onc</a:t>
            </a:r>
            <a:r>
              <a:rPr lang="en-US" altLang="en-US" sz="2400" i="1" dirty="0">
                <a:solidFill>
                  <a:prstClr val="white"/>
                </a:solidFill>
                <a:ea typeface="ＭＳ Ｐゴシック" pitchFamily="-107" charset="-128"/>
              </a:rPr>
              <a:t> and general surgery clinic were a great experience”</a:t>
            </a:r>
          </a:p>
          <a:p>
            <a:pPr lvl="4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»"/>
            </a:pPr>
            <a:r>
              <a:rPr lang="en-US" altLang="en-US" sz="1600" i="1" dirty="0">
                <a:solidFill>
                  <a:prstClr val="white"/>
                </a:solidFill>
                <a:ea typeface="ＭＳ Ｐゴシック" pitchFamily="-107" charset="-128"/>
              </a:rPr>
              <a:t>VCU SCHOOL OF MEDICINE STUDENT – CLASS OF 2014 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endParaRPr lang="en-US" altLang="en-US" sz="2400" i="1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i="1" dirty="0">
                <a:solidFill>
                  <a:prstClr val="white"/>
                </a:solidFill>
                <a:ea typeface="ＭＳ Ｐゴシック" pitchFamily="-107" charset="-128"/>
              </a:rPr>
              <a:t>“…appreciated how organized the rotation was and how much time I got to spend in clinic.</a:t>
            </a:r>
            <a:r>
              <a:rPr lang="en-US" altLang="en-US" sz="2400" dirty="0">
                <a:solidFill>
                  <a:prstClr val="white"/>
                </a:solidFill>
                <a:ea typeface="ＭＳ Ｐゴシック" pitchFamily="-107" charset="-128"/>
              </a:rPr>
              <a:t>”</a:t>
            </a:r>
          </a:p>
          <a:p>
            <a:pPr lvl="4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»"/>
            </a:pPr>
            <a:r>
              <a:rPr lang="en-US" altLang="en-US" sz="1600" i="1" dirty="0">
                <a:solidFill>
                  <a:prstClr val="white"/>
                </a:solidFill>
                <a:ea typeface="ＭＳ Ｐゴシック" pitchFamily="-107" charset="-128"/>
              </a:rPr>
              <a:t>VCU SCHOOL OF MEDICINE STUDENT – CLASS OF 2014 </a:t>
            </a:r>
          </a:p>
          <a:p>
            <a:pPr lvl="4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»"/>
            </a:pPr>
            <a:endParaRPr lang="en-US" altLang="en-US" sz="1600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endParaRPr lang="en-US" altLang="en-US" sz="2400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i="1" dirty="0">
                <a:solidFill>
                  <a:prstClr val="white"/>
                </a:solidFill>
                <a:ea typeface="ＭＳ Ｐゴシック" pitchFamily="-107" charset="-128"/>
              </a:rPr>
              <a:t>“I really enjoyed clinic with the various </a:t>
            </a:r>
            <a:r>
              <a:rPr lang="en-US" altLang="en-US" sz="2400" i="1" dirty="0" err="1">
                <a:solidFill>
                  <a:prstClr val="white"/>
                </a:solidFill>
                <a:ea typeface="ＭＳ Ｐゴシック" pitchFamily="-107" charset="-128"/>
              </a:rPr>
              <a:t>Attendings</a:t>
            </a:r>
            <a:r>
              <a:rPr lang="en-US" altLang="en-US" sz="2400" i="1" dirty="0">
                <a:solidFill>
                  <a:prstClr val="white"/>
                </a:solidFill>
                <a:ea typeface="ＭＳ Ｐゴシック" pitchFamily="-107" charset="-128"/>
              </a:rPr>
              <a:t>. Each one has a different style &amp; set of expectations. It was nice to practice my History &amp; Physical Exam skills, especially in a focused manner as they prefer it done in most Surgery clerkships!”</a:t>
            </a:r>
          </a:p>
          <a:p>
            <a:pPr lvl="4" defTabSz="914400" eaLnBrk="0" fontAlgn="base" hangingPunct="0">
              <a:lnSpc>
                <a:spcPct val="80000"/>
              </a:lnSpc>
              <a:spcAft>
                <a:spcPct val="0"/>
              </a:spcAft>
              <a:buFont typeface="Arial" charset="0"/>
              <a:buChar char="»"/>
            </a:pPr>
            <a:r>
              <a:rPr lang="en-US" altLang="en-US" sz="1600" i="1" dirty="0">
                <a:solidFill>
                  <a:prstClr val="white"/>
                </a:solidFill>
                <a:ea typeface="ＭＳ Ｐゴシック" pitchFamily="-107" charset="-128"/>
              </a:rPr>
              <a:t>VCU SCHOOL OF MEDICINE STUDENT – CLASS OF 2014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Teaching in the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Have the student see patients with residents for the first </a:t>
            </a:r>
            <a:r>
              <a:rPr lang="en-US" dirty="0" smtClean="0">
                <a:solidFill>
                  <a:schemeClr val="bg1"/>
                </a:solidFill>
              </a:rPr>
              <a:t>few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Definitely have student see a few patients by themselves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2AB13"/>
                </a:solidFill>
              </a:rPr>
              <a:t>Disseminating Information to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One of the easiest things to do is to GIVE A GRAND </a:t>
            </a:r>
            <a:r>
              <a:rPr lang="en-US" dirty="0" smtClean="0">
                <a:solidFill>
                  <a:schemeClr val="bg1"/>
                </a:solidFill>
              </a:rPr>
              <a:t>ROUNDS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Establishes your role as a CD in the </a:t>
            </a:r>
            <a:r>
              <a:rPr lang="en-US" dirty="0" smtClean="0">
                <a:solidFill>
                  <a:schemeClr val="bg1"/>
                </a:solidFill>
              </a:rPr>
              <a:t>department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Easy way to disseminate </a:t>
            </a:r>
            <a:r>
              <a:rPr lang="en-US" dirty="0" smtClean="0">
                <a:solidFill>
                  <a:schemeClr val="bg1"/>
                </a:solidFill>
              </a:rPr>
              <a:t>Information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Teaching in the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Have the student present to you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Challenge the student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Force a differential diagnosis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Force a </a:t>
            </a:r>
            <a:r>
              <a:rPr lang="en-US" dirty="0" smtClean="0">
                <a:solidFill>
                  <a:schemeClr val="bg1"/>
                </a:solidFill>
              </a:rPr>
              <a:t>plan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See the patient with the student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Give </a:t>
            </a:r>
            <a:r>
              <a:rPr lang="en-US" dirty="0">
                <a:solidFill>
                  <a:schemeClr val="bg1"/>
                </a:solidFill>
              </a:rPr>
              <a:t>feedback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TEACHING IN THE OPERATING ROOM</a:t>
            </a:r>
          </a:p>
        </p:txBody>
      </p:sp>
    </p:spTree>
    <p:extLst>
      <p:ext uri="{BB962C8B-B14F-4D97-AF65-F5344CB8AC3E}">
        <p14:creationId xmlns:p14="http://schemas.microsoft.com/office/powerpoint/2010/main" val="3157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2AB13"/>
                </a:solidFill>
              </a:rPr>
              <a:t>EFFECTIVE TEACHING IN THE OPERATING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Teaching is often </a:t>
            </a:r>
            <a:r>
              <a:rPr lang="en-US" dirty="0" err="1">
                <a:solidFill>
                  <a:schemeClr val="bg1"/>
                </a:solidFill>
              </a:rPr>
              <a:t>miscalibrated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Teaching in the OR is most focused on TECHNICAL aspects of procedure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Not surprising – resident training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2AB13"/>
                </a:solidFill>
              </a:rPr>
              <a:t>A Humorous But Familiar Scenario</a:t>
            </a:r>
            <a:br>
              <a:rPr lang="en-US" dirty="0">
                <a:solidFill>
                  <a:srgbClr val="F2AB13"/>
                </a:solidFill>
              </a:rPr>
            </a:br>
            <a:endParaRPr lang="en-US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  <a:hlinkClick r:id="rId3"/>
              </a:rPr>
              <a:t>http://www.youtube.com/watch?v=3OAutXRyKZY</a:t>
            </a:r>
            <a:endParaRPr lang="en-US" altLang="en-US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A Humorous But Familiar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“Other wise Excited”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Problems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Many other residents – fellows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Can’t See Anything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Unfamiliar Environment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Interested In Anatomy – forced to imagine it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Not Used to the OR – Clearly Hungry (!)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Effective 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F2AB13"/>
                </a:solidFill>
              </a:rPr>
              <a:t>Remember Med Student Perspective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Understand their learning needs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INTRODUCE them to the team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Facilitate Participation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Answer questions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Provide Feedback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2AB13"/>
                </a:solidFill>
              </a:rPr>
              <a:t>Student Perspective: CHALLENGES in the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Negotiate the physical environment of the OR, cope with emotional impact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Figure out what exactly they can learn from a case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Figure out the social aspect of being a member of the operating team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59" y="5638801"/>
            <a:ext cx="485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CHALLENGES in the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We now have OR STAFF come and talk to the MEDICAL STUDENTS AT ORIENTATION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ton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6667" r="11250"/>
          <a:stretch>
            <a:fillRect/>
          </a:stretch>
        </p:blipFill>
        <p:spPr bwMode="auto">
          <a:xfrm>
            <a:off x="2661313" y="2930857"/>
            <a:ext cx="3447197" cy="292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9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Effective 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Remember Med Student Perspective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F2AB13"/>
                </a:solidFill>
              </a:rPr>
              <a:t>Understand their learning needs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INTRODUCE them to the team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Facilitate Participation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Answer questions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Provide Feedback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808663"/>
            <a:ext cx="6797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6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Understand Learning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Anatomy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Disease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Management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Takes 30 seconds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laparos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12" y="1998259"/>
            <a:ext cx="3483590" cy="26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99" y="5606741"/>
            <a:ext cx="6002006" cy="45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Talking Points for GRAND ROUNDS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Data about why Teaching is Important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Overcoming Barriers to Teaching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How to TEACH in the CLINIC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How to TEACH in the operating room</a:t>
            </a:r>
          </a:p>
        </p:txBody>
      </p:sp>
    </p:spTree>
    <p:extLst>
      <p:ext uri="{BB962C8B-B14F-4D97-AF65-F5344CB8AC3E}">
        <p14:creationId xmlns:p14="http://schemas.microsoft.com/office/powerpoint/2010/main" val="38256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Effective 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Remember Med Student Perspective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Understand their learning needs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F2AB13"/>
                </a:solidFill>
              </a:rPr>
              <a:t>INTRODUCE them to the team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Facilitate Participation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Answer questions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Provide Feedback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808663"/>
            <a:ext cx="6797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8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Introduce them to the Team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Make Use of the White Board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Effective 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Remember Med Student Perspective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Understand their learning needs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INTRODUCE them to the team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srgbClr val="F2AB13"/>
                </a:solidFill>
                <a:ea typeface="ＭＳ Ｐゴシック" pitchFamily="-107" charset="-128"/>
              </a:rPr>
              <a:t>Facilitate Participation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Answer questions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Provide Feedback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743670"/>
            <a:ext cx="6797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Student Involvement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Students feel more fulfilled when viewed as a necessary part of the team</a:t>
            </a: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“Laparoscopic camera driving”</a:t>
            </a: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Helping to control exsanguinating hemorrhage! </a:t>
            </a: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Palpation of normal Anatomy</a:t>
            </a: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Make sure they can see!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Student Involvement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GET A MEDICAL STUDENT IN EVERY CASE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Ideally every case should be covered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We Have a 9102 on call pager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Student Involvement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At night GENERAL SURGERY CASES should be covered by the ON CALL MED </a:t>
            </a:r>
            <a:r>
              <a:rPr lang="en-US" dirty="0" smtClean="0">
                <a:solidFill>
                  <a:schemeClr val="bg1"/>
                </a:solidFill>
              </a:rPr>
              <a:t>STUDENT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ON CALL CHIEF should make an effort to contact on call student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Student Involvement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9102 is the on call rotating pager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Call schedules are POSTED in the trauma bay, and online at GSW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95" y="3118512"/>
            <a:ext cx="3569946" cy="26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5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2AB1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81"/>
            <a:ext cx="8229600" cy="159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7387" y="1929606"/>
            <a:ext cx="5229225" cy="3867150"/>
          </a:xfrm>
          <a:noFill/>
        </p:spPr>
      </p:pic>
      <p:sp>
        <p:nvSpPr>
          <p:cNvPr id="9" name="Frame 8"/>
          <p:cNvSpPr/>
          <p:nvPr/>
        </p:nvSpPr>
        <p:spPr>
          <a:xfrm>
            <a:off x="1371600" y="2472519"/>
            <a:ext cx="6629400" cy="914400"/>
          </a:xfrm>
          <a:prstGeom prst="frame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55" y="5733316"/>
            <a:ext cx="38719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0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Effective 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Remember Med Student Perspective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Understand their learning needs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INTRODUCE them to the team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Facilitate Participation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srgbClr val="F2AB13"/>
                </a:solidFill>
                <a:ea typeface="ＭＳ Ｐゴシック" pitchFamily="-107" charset="-128"/>
              </a:rPr>
              <a:t>Answer questions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Provide Feedback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808663"/>
            <a:ext cx="6797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6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WHY TEACHING IS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Questioning in the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dirty="0">
                <a:solidFill>
                  <a:prstClr val="white"/>
                </a:solidFill>
                <a:ea typeface="ＭＳ Ｐゴシック" pitchFamily="-107" charset="-128"/>
              </a:rPr>
              <a:t>Student Appropriate</a:t>
            </a:r>
          </a:p>
          <a:p>
            <a:pPr lvl="1" defTabSz="914400" eaLnBrk="0" fontAlgn="base" hangingPunct="0">
              <a:spcAft>
                <a:spcPct val="0"/>
              </a:spcAft>
              <a:buFont typeface="Arial" charset="0"/>
              <a:buChar char="–"/>
            </a:pPr>
            <a:r>
              <a:rPr lang="en-US" altLang="en-US" sz="2400" dirty="0">
                <a:solidFill>
                  <a:prstClr val="white"/>
                </a:solidFill>
                <a:ea typeface="ＭＳ Ｐゴシック" pitchFamily="-107" charset="-128"/>
              </a:rPr>
              <a:t>SHELF exam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dirty="0">
                <a:solidFill>
                  <a:prstClr val="white"/>
                </a:solidFill>
                <a:ea typeface="ＭＳ Ｐゴシック" pitchFamily="-107" charset="-128"/>
              </a:rPr>
              <a:t>Relevant to reading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dirty="0">
                <a:solidFill>
                  <a:prstClr val="white"/>
                </a:solidFill>
                <a:ea typeface="ＭＳ Ｐゴシック" pitchFamily="-107" charset="-128"/>
              </a:rPr>
              <a:t>Pimping </a:t>
            </a:r>
          </a:p>
          <a:p>
            <a:pPr lvl="1" defTabSz="914400" eaLnBrk="0" fontAlgn="base" hangingPunct="0">
              <a:spcAft>
                <a:spcPct val="0"/>
              </a:spcAft>
              <a:buFont typeface="Arial" charset="0"/>
              <a:buChar char="–"/>
            </a:pPr>
            <a:r>
              <a:rPr lang="en-US" altLang="en-US" sz="2400" dirty="0">
                <a:solidFill>
                  <a:prstClr val="white"/>
                </a:solidFill>
                <a:ea typeface="ＭＳ Ｐゴシック" pitchFamily="-107" charset="-128"/>
              </a:rPr>
              <a:t>Obscure facts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i="1" dirty="0">
                <a:solidFill>
                  <a:prstClr val="white"/>
                </a:solidFill>
                <a:ea typeface="ＭＳ Ｐゴシック" pitchFamily="-107" charset="-128"/>
              </a:rPr>
              <a:t>“Think about how you would educate a referring PCP in the Operating Room”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94" y="1600200"/>
            <a:ext cx="2856506" cy="205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23" y="5696261"/>
            <a:ext cx="6905767" cy="38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0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Effective 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Remember Med Student Perspective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Understand their learning needs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INTRODUCE them to the team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Facilitate Participation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Answer questions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srgbClr val="F2AB13"/>
                </a:solidFill>
                <a:ea typeface="ＭＳ Ｐゴシック" pitchFamily="-107" charset="-128"/>
              </a:rPr>
              <a:t>Provide Feedback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38" y="5808663"/>
            <a:ext cx="6797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2AB13"/>
                </a:solidFill>
              </a:rPr>
              <a:t>CONTINUOUS ENCOURAGEMENT OF OUR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FOSTER ON GOING INTEREST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REMEMBER ROLE AS A “ROLE MODEL”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NEARLY EVERY MOMENT CAN BE TEACHABLE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USE THE CLINIC AS A TEACHING VENUE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RECOGNIZE THE OPERATING ROOM AS A PLACE TO GET STUDENTS INVOLVED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WE ALL NEED TO WORK ON FEEDBACK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(YOU MAY INSPIRE SOMEONE TO GO IN TO SURGERY)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2AB13"/>
                </a:solidFill>
              </a:rPr>
              <a:t>WHAT DO WE TELL OUR TEACHERS?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The surgery clerkship is a reflection of our field</a:t>
            </a: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Our interest in the success of this clerkship reflects our commitment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Medical Student Education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To the future of the field</a:t>
            </a:r>
          </a:p>
          <a:p>
            <a:pPr lvl="1" defTabSz="914400" fontAlgn="base">
              <a:spcAft>
                <a:spcPct val="0"/>
              </a:spcAft>
              <a:buFont typeface="Arial" charset="0"/>
              <a:buChar char="–"/>
            </a:pPr>
            <a:endParaRPr lang="en-US" altLang="en-US" dirty="0">
              <a:solidFill>
                <a:prstClr val="white"/>
              </a:solidFill>
              <a:ea typeface="ＭＳ Ｐゴシック" pitchFamily="-107" charset="-128"/>
            </a:endParaRPr>
          </a:p>
          <a:p>
            <a:pPr lvl="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Our goal is not to get students to go in to surgery – but to </a:t>
            </a:r>
            <a:r>
              <a:rPr lang="en-US" altLang="en-US" b="1" dirty="0">
                <a:solidFill>
                  <a:srgbClr val="F2AB13"/>
                </a:solidFill>
                <a:ea typeface="ＭＳ Ｐゴシック" pitchFamily="-107" charset="-128"/>
              </a:rPr>
              <a:t>gain an appreciation</a:t>
            </a:r>
            <a:r>
              <a:rPr lang="en-US" altLang="en-US" dirty="0">
                <a:solidFill>
                  <a:srgbClr val="F2AB13"/>
                </a:solidFill>
                <a:ea typeface="ＭＳ Ｐゴシック" pitchFamily="-107" charset="-128"/>
              </a:rPr>
              <a:t> </a:t>
            </a: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of the field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AB13"/>
                </a:solidFill>
              </a:rPr>
              <a:t>GOALS OF THE CLERKSHIP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prstClr val="white"/>
                </a:solidFill>
                <a:ea typeface="ＭＳ Ｐゴシック" pitchFamily="-107" charset="-128"/>
              </a:rPr>
              <a:t>To Educate about surgical disease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prstClr val="white"/>
                </a:solidFill>
                <a:ea typeface="ＭＳ Ｐゴシック" pitchFamily="-107" charset="-128"/>
              </a:rPr>
              <a:t>NOT to recruit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265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2AB13"/>
                </a:solidFill>
              </a:rPr>
              <a:t>WHY MEDICAL STUDENT TEACHING 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If we can attract students to the field –</a:t>
            </a:r>
          </a:p>
          <a:p>
            <a:pPr lvl="0" defTabSz="9144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altLang="en-US" dirty="0">
                <a:solidFill>
                  <a:prstClr val="white"/>
                </a:solidFill>
                <a:ea typeface="ＭＳ Ｐゴシック" pitchFamily="-107" charset="-128"/>
              </a:rPr>
              <a:t>THAT IS A BONUS!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1489</Words>
  <Application>Microsoft Office PowerPoint</Application>
  <PresentationFormat>On-screen Show (4:3)</PresentationFormat>
  <Paragraphs>252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Teaching the Teachers</vt:lpstr>
      <vt:lpstr>ED 24</vt:lpstr>
      <vt:lpstr>Disseminating Information to Teachers</vt:lpstr>
      <vt:lpstr>Talking Points for GRAND ROUNDS</vt:lpstr>
      <vt:lpstr>WHY TEACHING IS IMPORTANT</vt:lpstr>
      <vt:lpstr>WHAT DO WE TELL OUR TEACHERS?</vt:lpstr>
      <vt:lpstr>GOALS OF THE CLERKSHIP</vt:lpstr>
      <vt:lpstr>WHY MEDICAL STUDENT TEACHING IS IMPORTANT?</vt:lpstr>
      <vt:lpstr>WHY DO STUDENTS GO IN TO GENERAL SURGERY?</vt:lpstr>
      <vt:lpstr>DATA FOR THE TEACHERS</vt:lpstr>
      <vt:lpstr>PowerPoint Presentation</vt:lpstr>
      <vt:lpstr>PowerPoint Presentation</vt:lpstr>
      <vt:lpstr>PowerPoint Presentation</vt:lpstr>
      <vt:lpstr>PowerPoint Presentation</vt:lpstr>
      <vt:lpstr>Role Models</vt:lpstr>
      <vt:lpstr>OVERCOMING BARRIERS TO TEACHING</vt:lpstr>
      <vt:lpstr>Overcoming Barriers to Teaching </vt:lpstr>
      <vt:lpstr> NEARLY EVERY ENCOUNTER CAN BE A TEACHABLE MOMENT </vt:lpstr>
      <vt:lpstr>NEARLY EVERY ENCOUNTER CAN BE A TEACHABLE MOMENT</vt:lpstr>
      <vt:lpstr>NEARLY EVERY ENCOUNTER CAN BE A TEACHABLE MOMENT</vt:lpstr>
      <vt:lpstr>BE A CHEERLEADER</vt:lpstr>
      <vt:lpstr>Improving Resident Level Teaching</vt:lpstr>
      <vt:lpstr>PowerPoint Presentation</vt:lpstr>
      <vt:lpstr>Picture Cards </vt:lpstr>
      <vt:lpstr>Resident at Orientation </vt:lpstr>
      <vt:lpstr>Service Liaison</vt:lpstr>
      <vt:lpstr>Faculty Accountability</vt:lpstr>
      <vt:lpstr>Faculty Accountability for Discussion Series</vt:lpstr>
      <vt:lpstr>Increased Resident Involvement In Teaching</vt:lpstr>
      <vt:lpstr>Continuous  Feedback</vt:lpstr>
      <vt:lpstr>Constant Feedback </vt:lpstr>
      <vt:lpstr>Solicitation of evaluations </vt:lpstr>
      <vt:lpstr>Teaching Awards</vt:lpstr>
      <vt:lpstr>TEACHING IN THE CLINIC</vt:lpstr>
      <vt:lpstr>Teaching in the Clinic</vt:lpstr>
      <vt:lpstr>Teaching in the Clinic</vt:lpstr>
      <vt:lpstr>Students Learn in the Clinic</vt:lpstr>
      <vt:lpstr>Teaching in the Clinic</vt:lpstr>
      <vt:lpstr>Teaching in the Clinic</vt:lpstr>
      <vt:lpstr>TEACHING IN THE OPERATING ROOM</vt:lpstr>
      <vt:lpstr>EFFECTIVE TEACHING IN THE OPERATING ROOM</vt:lpstr>
      <vt:lpstr>A Humorous But Familiar Scenario </vt:lpstr>
      <vt:lpstr>A Humorous But Familiar Scenario</vt:lpstr>
      <vt:lpstr>Effective OR Teaching</vt:lpstr>
      <vt:lpstr>Student Perspective: CHALLENGES in the OR</vt:lpstr>
      <vt:lpstr>CHALLENGES in the OR</vt:lpstr>
      <vt:lpstr>Effective OR Teaching</vt:lpstr>
      <vt:lpstr>Understand Learning Needs</vt:lpstr>
      <vt:lpstr>Effective OR Teaching</vt:lpstr>
      <vt:lpstr>Introduce them to the Team</vt:lpstr>
      <vt:lpstr>Make Use of the White Board</vt:lpstr>
      <vt:lpstr>Effective OR Teaching</vt:lpstr>
      <vt:lpstr>Student Involvement </vt:lpstr>
      <vt:lpstr>Student Involvement </vt:lpstr>
      <vt:lpstr>Student Involvement </vt:lpstr>
      <vt:lpstr>Student Involvement </vt:lpstr>
      <vt:lpstr>PowerPoint Presentation</vt:lpstr>
      <vt:lpstr>Effective OR Teaching</vt:lpstr>
      <vt:lpstr>Questioning in the OR</vt:lpstr>
      <vt:lpstr>Effective OR Teaching</vt:lpstr>
      <vt:lpstr>CONTINUOUS ENCOURAGEMENT OF OUR TEACHERS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VCU User</cp:lastModifiedBy>
  <cp:revision>23</cp:revision>
  <dcterms:created xsi:type="dcterms:W3CDTF">2012-08-13T04:08:41Z</dcterms:created>
  <dcterms:modified xsi:type="dcterms:W3CDTF">2015-01-14T15:33:36Z</dcterms:modified>
</cp:coreProperties>
</file>