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58" r:id="rId5"/>
    <p:sldId id="264" r:id="rId6"/>
    <p:sldId id="265" r:id="rId7"/>
    <p:sldId id="266" r:id="rId8"/>
    <p:sldId id="267" r:id="rId9"/>
    <p:sldId id="271" r:id="rId10"/>
    <p:sldId id="272" r:id="rId11"/>
    <p:sldId id="273" r:id="rId12"/>
    <p:sldId id="268" r:id="rId13"/>
    <p:sldId id="269" r:id="rId14"/>
    <p:sldId id="274" r:id="rId15"/>
    <p:sldId id="275" r:id="rId16"/>
    <p:sldId id="306" r:id="rId17"/>
    <p:sldId id="276" r:id="rId18"/>
    <p:sldId id="277" r:id="rId19"/>
    <p:sldId id="278" r:id="rId20"/>
    <p:sldId id="30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10" r:id="rId33"/>
    <p:sldId id="290" r:id="rId34"/>
    <p:sldId id="291" r:id="rId35"/>
    <p:sldId id="309" r:id="rId36"/>
    <p:sldId id="292" r:id="rId37"/>
    <p:sldId id="294" r:id="rId38"/>
    <p:sldId id="299" r:id="rId39"/>
    <p:sldId id="300" r:id="rId40"/>
    <p:sldId id="308" r:id="rId41"/>
    <p:sldId id="295" r:id="rId42"/>
    <p:sldId id="296" r:id="rId43"/>
    <p:sldId id="301" r:id="rId44"/>
    <p:sldId id="297" r:id="rId45"/>
    <p:sldId id="298" r:id="rId46"/>
    <p:sldId id="293" r:id="rId47"/>
    <p:sldId id="302" r:id="rId48"/>
    <p:sldId id="303" r:id="rId49"/>
    <p:sldId id="304" r:id="rId50"/>
    <p:sldId id="305" r:id="rId51"/>
    <p:sldId id="270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2E"/>
    <a:srgbClr val="F2AB13"/>
    <a:srgbClr val="D4A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45" autoAdjust="0"/>
  </p:normalViewPr>
  <p:slideViewPr>
    <p:cSldViewPr snapToGrid="0" snapToObjects="1">
      <p:cViewPr varScale="1">
        <p:scale>
          <a:sx n="82" d="100"/>
          <a:sy n="82" d="100"/>
        </p:scale>
        <p:origin x="-2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738E-DCFD-49D0-8DAA-1B224B4A2D65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33EC4-19D0-4F84-A04A-73D0AC892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B266-990A-4765-A701-F2D23F51C670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C0D98-1008-42D9-AD68-24F976E1C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AD0CB-36C8-40D8-8FEC-7ADB0A3C1FD1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A84DE-40BE-4014-A515-BAED82A89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9EFD-3C48-4754-8978-D2209F69DC2B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4F2F7-BC88-4379-AB79-4503438A7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FCC7-8529-4C61-BF2B-B8F85FF4C9A3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FC14-7F7F-40E2-89CF-6ACDA5CC9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27317-48B0-427E-9B3E-8F75FF1DF188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E3D4-E0F4-436A-B08A-DDDBB59BF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7BCF4-DC61-4113-8487-4A87B4571821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6EA9-6D7A-4373-B7A3-0518CA29C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1B83-D007-4C35-BEC9-53973838EF01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90108-D6F5-434A-86C6-7A7483EC7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AD446-DFE7-4073-871D-7C8D9C37F517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0BB6F-C254-489F-8A65-682E36C41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A263-6E2F-4747-8DA0-A828F0A617F2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E6873-E047-4D9A-8D22-5C39F9425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836F1-DF69-4634-86F0-8E3375A3A781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7D95-D401-42C4-9F37-D049D8E81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006911-FCC4-4073-AC05-0879353CC205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DF471B-9628-4EFD-9BBF-7938061FD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RgM9-n7K5E?feature=player_detailpage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_qoWxuOeDM?feature=player_detailpage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/>
          </a:p>
        </p:txBody>
      </p:sp>
      <p:pic>
        <p:nvPicPr>
          <p:cNvPr id="13315" name="Picture 3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57200" y="2244725"/>
            <a:ext cx="8229600" cy="24638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Cross sectional survey of all medical students attending 7 US medical schools</a:t>
            </a:r>
          </a:p>
          <a:p>
            <a:r>
              <a:rPr lang="en-US" smtClean="0">
                <a:solidFill>
                  <a:schemeClr val="bg1"/>
                </a:solidFill>
              </a:rPr>
              <a:t>Those with burnout more likely to engage in unprofessional behavior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2263"/>
            <a:ext cx="91440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8825" y="3900488"/>
            <a:ext cx="3013075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250" y="6323013"/>
            <a:ext cx="40862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8"/>
            <a:ext cx="91440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4925" y="2100263"/>
            <a:ext cx="9074150" cy="4186237"/>
          </a:xfrm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438" y="6345238"/>
            <a:ext cx="408463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837488" y="3209925"/>
            <a:ext cx="1271587" cy="33067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3" y="3771900"/>
            <a:ext cx="8229600" cy="192087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IMPORTANT!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Unprofessional </a:t>
            </a:r>
            <a:r>
              <a:rPr lang="en-US" dirty="0">
                <a:solidFill>
                  <a:schemeClr val="bg1"/>
                </a:solidFill>
              </a:rPr>
              <a:t>behavior in medical school predicts disciplinary action by state medical boards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" y="922338"/>
            <a:ext cx="77628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9225" y="6300788"/>
            <a:ext cx="25050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Cheating Methods</a:t>
            </a:r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In the internet age, YOUTUBE has a variety of cheating methods involving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Micro-writing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Electronic gadgets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Soft drink bottles 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Articles of Clothing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Text-pla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Soda Bottle Cheat</a:t>
            </a:r>
            <a:endParaRPr lang="en-US" smtClean="0"/>
          </a:p>
        </p:txBody>
      </p:sp>
      <p:pic>
        <p:nvPicPr>
          <p:cNvPr id="26627" name="NRgM9-n7K5E?feature=player_detailpage"/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1950" y="1017588"/>
            <a:ext cx="8497888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Text-pla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-260350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</a:rPr>
              <a:t>Cheating Watch</a:t>
            </a:r>
            <a:endParaRPr lang="en-US" smtClean="0"/>
          </a:p>
        </p:txBody>
      </p:sp>
      <p:pic>
        <p:nvPicPr>
          <p:cNvPr id="27651" name="P_qoWxuOeDM?feature=player_detailpage"/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3663" y="954088"/>
            <a:ext cx="8877300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2AB13"/>
                </a:solidFill>
                <a:latin typeface="Calibri (Headings)"/>
              </a:rPr>
              <a:t>SO WHAT DO YOU DO IF YOU </a:t>
            </a:r>
            <a:br>
              <a:rPr lang="en-US" b="1" dirty="0" smtClean="0">
                <a:solidFill>
                  <a:srgbClr val="F2AB13"/>
                </a:solidFill>
                <a:latin typeface="Calibri (Headings)"/>
              </a:rPr>
            </a:br>
            <a:r>
              <a:rPr lang="en-US" b="1" dirty="0" smtClean="0">
                <a:solidFill>
                  <a:srgbClr val="F2AB13"/>
                </a:solidFill>
                <a:latin typeface="Calibri (Headings)"/>
              </a:rPr>
              <a:t>SUSPECT CHEATING?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Resources Available</a:t>
            </a:r>
            <a:endParaRPr 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Office of Academic Integrity</a:t>
            </a:r>
          </a:p>
          <a:p>
            <a:r>
              <a:rPr lang="en-US" smtClean="0">
                <a:solidFill>
                  <a:schemeClr val="bg1"/>
                </a:solidFill>
              </a:rPr>
              <a:t>Deans Office</a:t>
            </a:r>
          </a:p>
          <a:p>
            <a:r>
              <a:rPr lang="en-US" smtClean="0">
                <a:solidFill>
                  <a:schemeClr val="bg1"/>
                </a:solidFill>
              </a:rPr>
              <a:t>NBME testing analysis</a:t>
            </a:r>
          </a:p>
          <a:p>
            <a:r>
              <a:rPr lang="en-US" smtClean="0">
                <a:solidFill>
                  <a:schemeClr val="bg1"/>
                </a:solidFill>
              </a:rPr>
              <a:t>Do not try to deal with this yourself!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0638" y="139700"/>
            <a:ext cx="6562725" cy="664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6425" y="34925"/>
            <a:ext cx="7931150" cy="6788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Ti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67013"/>
            <a:ext cx="8229600" cy="3138487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</a:rPr>
              <a:t>Cheating on the Surgical Clerkship</a:t>
            </a:r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/>
            </a:r>
            <a:b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</a:br>
            <a:r>
              <a:rPr lang="en-US" sz="2700" smtClean="0">
                <a:solidFill>
                  <a:schemeClr val="bg1"/>
                </a:solidFill>
              </a:rPr>
              <a:t>Rahul J Anand, MD</a:t>
            </a:r>
            <a:br>
              <a:rPr lang="en-US" sz="2700" smtClean="0">
                <a:solidFill>
                  <a:schemeClr val="bg1"/>
                </a:solidFill>
              </a:rPr>
            </a:br>
            <a:r>
              <a:rPr lang="en-US" sz="2700" smtClean="0">
                <a:solidFill>
                  <a:schemeClr val="bg1"/>
                </a:solidFill>
              </a:rPr>
              <a:t>Clerkship Director</a:t>
            </a:r>
            <a:br>
              <a:rPr lang="en-US" sz="2700" smtClean="0">
                <a:solidFill>
                  <a:schemeClr val="bg1"/>
                </a:solidFill>
              </a:rPr>
            </a:br>
            <a:r>
              <a:rPr lang="en-US" sz="2700" smtClean="0">
                <a:solidFill>
                  <a:schemeClr val="bg1"/>
                </a:solidFill>
              </a:rPr>
              <a:t>Virginia Commonwealth University School of Medicine</a:t>
            </a:r>
            <a:br>
              <a:rPr lang="en-US" sz="2700" smtClean="0">
                <a:solidFill>
                  <a:schemeClr val="bg1"/>
                </a:solidFill>
              </a:rPr>
            </a:br>
            <a:r>
              <a:rPr lang="en-US" sz="2700" smtClean="0">
                <a:solidFill>
                  <a:schemeClr val="bg1"/>
                </a:solidFill>
              </a:rPr>
              <a:t>Richmond, Virginia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3052763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B2E"/>
                </a:solidFill>
              </a:rPr>
              <a:t>KNOW WHAT THE NBME CONSIDERS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CHEATING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AND HOW THEY WANT YOU TO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HANDLE IT</a:t>
            </a:r>
            <a:endParaRPr lang="en-US" b="1" dirty="0">
              <a:solidFill>
                <a:srgbClr val="FFCB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NBME – SHELF EXAM </a:t>
            </a:r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Irregular Behavior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Copying answers or permitting work to be copied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Continuing to mark answers after STOP announcement 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Possessing notes or making notes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What to do during exam</a:t>
            </a:r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Allow exam to finish</a:t>
            </a:r>
          </a:p>
          <a:p>
            <a:r>
              <a:rPr lang="en-US" smtClean="0">
                <a:solidFill>
                  <a:schemeClr val="bg1"/>
                </a:solidFill>
              </a:rPr>
              <a:t>Confirm observation with one other proctor</a:t>
            </a:r>
          </a:p>
          <a:p>
            <a:r>
              <a:rPr lang="en-US" smtClean="0">
                <a:solidFill>
                  <a:schemeClr val="bg1"/>
                </a:solidFill>
              </a:rPr>
              <a:t>Call the NBME for consultation if needed</a:t>
            </a:r>
          </a:p>
          <a:p>
            <a:r>
              <a:rPr lang="en-US" smtClean="0">
                <a:solidFill>
                  <a:schemeClr val="bg1"/>
                </a:solidFill>
              </a:rPr>
              <a:t>Write down the seating chart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8975" y="4311650"/>
            <a:ext cx="3249613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2288" y="61913"/>
            <a:ext cx="5300662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Proctors</a:t>
            </a:r>
            <a:endParaRPr lang="en-US" smtClean="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38" y="1368425"/>
            <a:ext cx="7299325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6175" y="4149725"/>
            <a:ext cx="7054850" cy="36036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986463" y="6284913"/>
            <a:ext cx="302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989013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Proctors</a:t>
            </a:r>
            <a:endParaRPr lang="en-US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1604963"/>
            <a:ext cx="683895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71600" y="3349625"/>
            <a:ext cx="6343650" cy="30797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5918200" y="6307138"/>
            <a:ext cx="302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854075"/>
            <a:ext cx="88963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5997575" y="6296025"/>
            <a:ext cx="302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In the Event of Cheating</a:t>
            </a:r>
            <a:endParaRPr lang="en-US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 b="6064"/>
          <a:stretch>
            <a:fillRect/>
          </a:stretch>
        </p:blipFill>
        <p:spPr bwMode="auto">
          <a:xfrm>
            <a:off x="215900" y="2347913"/>
            <a:ext cx="87122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905500" y="6318250"/>
            <a:ext cx="302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In the Event of Cheating</a:t>
            </a:r>
            <a:endParaRPr lang="en-US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5400"/>
            <a:ext cx="9144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929313" y="6318250"/>
            <a:ext cx="302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650875"/>
            <a:ext cx="668337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5918200" y="6330950"/>
            <a:ext cx="302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Personal Experience</a:t>
            </a:r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2139950"/>
            <a:ext cx="889317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981700" y="6307138"/>
            <a:ext cx="3021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4479925" cy="3338512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solidFill>
                  <a:schemeClr val="bg1"/>
                </a:solidFill>
              </a:rPr>
              <a:t>Acionyx</a:t>
            </a:r>
            <a:r>
              <a:rPr lang="en-US" dirty="0">
                <a:solidFill>
                  <a:schemeClr val="bg1"/>
                </a:solidFill>
              </a:rPr>
              <a:t> is a computer program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Modified </a:t>
            </a:r>
            <a:r>
              <a:rPr lang="en-US" dirty="0" err="1">
                <a:solidFill>
                  <a:schemeClr val="bg1"/>
                </a:solidFill>
              </a:rPr>
              <a:t>Angoff’s</a:t>
            </a:r>
            <a:r>
              <a:rPr lang="en-US" dirty="0">
                <a:solidFill>
                  <a:schemeClr val="bg1"/>
                </a:solidFill>
              </a:rPr>
              <a:t> method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Finds undue similarity between pairs of candidates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Need to compare seating plans </a:t>
            </a:r>
            <a:r>
              <a:rPr lang="en-US" dirty="0" smtClean="0">
                <a:solidFill>
                  <a:schemeClr val="bg1"/>
                </a:solidFill>
              </a:rPr>
              <a:t>etc.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793750"/>
            <a:ext cx="79914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9513" y="2419350"/>
            <a:ext cx="405923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1325" y="6407150"/>
            <a:ext cx="33432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113" y="77788"/>
            <a:ext cx="5913437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325" y="6600825"/>
            <a:ext cx="23526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NBME Analysis</a:t>
            </a:r>
            <a:endParaRPr 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220186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For a FEE on request, the NBME will do a testing analysis in cases of suspected misconduct</a:t>
            </a:r>
          </a:p>
          <a:p>
            <a:r>
              <a:rPr lang="en-US" smtClean="0">
                <a:solidFill>
                  <a:schemeClr val="bg1"/>
                </a:solidFill>
              </a:rPr>
              <a:t>Agreement Analysis</a:t>
            </a:r>
          </a:p>
        </p:txBody>
      </p:sp>
      <p:pic>
        <p:nvPicPr>
          <p:cNvPr id="4608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8813" y="4103688"/>
            <a:ext cx="44672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725"/>
            <a:ext cx="914400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93688" y="2725738"/>
            <a:ext cx="8504237" cy="514350"/>
            <a:chOff x="294442" y="2725445"/>
            <a:chExt cx="8503329" cy="5141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99206" y="2725445"/>
              <a:ext cx="8398565" cy="983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2221" y="2939680"/>
              <a:ext cx="8265230" cy="1317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4442" y="3174545"/>
              <a:ext cx="3744512" cy="650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3052763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B2E"/>
                </a:solidFill>
              </a:rPr>
              <a:t>WHAT SHOULD THE CONSEQUENCES BE FOR  CHEATING?</a:t>
            </a:r>
            <a:endParaRPr lang="en-US" b="1" dirty="0">
              <a:solidFill>
                <a:srgbClr val="FFCB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Treatment</a:t>
            </a:r>
            <a:endParaRPr 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Most faculty favor official hearing</a:t>
            </a:r>
          </a:p>
          <a:p>
            <a:r>
              <a:rPr lang="en-US" smtClean="0">
                <a:solidFill>
                  <a:schemeClr val="bg1"/>
                </a:solidFill>
              </a:rPr>
              <a:t>Administration usually fears expulsion because of litigation</a:t>
            </a:r>
          </a:p>
          <a:p>
            <a:r>
              <a:rPr lang="en-US" smtClean="0">
                <a:solidFill>
                  <a:schemeClr val="bg1"/>
                </a:solidFill>
              </a:rPr>
              <a:t>Others think counseling may be appropriate</a:t>
            </a:r>
          </a:p>
          <a:p>
            <a:r>
              <a:rPr lang="en-US" smtClean="0">
                <a:solidFill>
                  <a:schemeClr val="bg1"/>
                </a:solidFill>
              </a:rPr>
              <a:t>Medical Students are usually more lenient in their view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72000" y="6296025"/>
            <a:ext cx="4371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Calibri" pitchFamily="34" charset="0"/>
              </a:rPr>
              <a:t>Wagner RF. Academic Medicine. 68(12)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1333500"/>
            <a:ext cx="7275513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23813"/>
            <a:ext cx="854551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6450" y="6589713"/>
            <a:ext cx="18954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1925" y="6589713"/>
            <a:ext cx="39020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2732088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MSPE</a:t>
            </a:r>
            <a:endParaRPr lang="en-US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Provides summary of student performance</a:t>
            </a:r>
          </a:p>
          <a:p>
            <a:r>
              <a:rPr lang="en-US" smtClean="0">
                <a:solidFill>
                  <a:schemeClr val="bg1"/>
                </a:solidFill>
              </a:rPr>
              <a:t>Should provide mention of professionalism and actions</a:t>
            </a:r>
          </a:p>
          <a:p>
            <a:r>
              <a:rPr lang="en-US" smtClean="0">
                <a:solidFill>
                  <a:schemeClr val="bg1"/>
                </a:solidFill>
              </a:rPr>
              <a:t>Most MSPE do not do this</a:t>
            </a:r>
          </a:p>
          <a:p>
            <a:r>
              <a:rPr lang="en-US" smtClean="0">
                <a:solidFill>
                  <a:schemeClr val="bg1"/>
                </a:solidFill>
              </a:rPr>
              <a:t>Only 13 % had a distinct section 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6163" y="6308725"/>
            <a:ext cx="2881312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9725" y="839788"/>
            <a:ext cx="59118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2838450"/>
            <a:ext cx="8229600" cy="2065338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Needs to be mandatory reporting of adverse behaviors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" y="1266825"/>
            <a:ext cx="774065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3921125" y="6294438"/>
            <a:ext cx="501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Case Study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During the administration of the shelf exam, you the CD get a phone call from your clerkship coordinator that </a:t>
            </a:r>
            <a:r>
              <a:rPr lang="en-US" dirty="0" smtClean="0">
                <a:solidFill>
                  <a:schemeClr val="bg1"/>
                </a:solidFill>
              </a:rPr>
              <a:t>they suspect </a:t>
            </a:r>
            <a:r>
              <a:rPr lang="en-US" dirty="0">
                <a:solidFill>
                  <a:schemeClr val="bg1"/>
                </a:solidFill>
              </a:rPr>
              <a:t>cheating is going on during the administration of the shelf exam.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Coordinator </a:t>
            </a:r>
            <a:r>
              <a:rPr lang="en-US" dirty="0">
                <a:solidFill>
                  <a:schemeClr val="bg1"/>
                </a:solidFill>
              </a:rPr>
              <a:t>says one person keeps blatantly looking at the sheet of another student.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What do you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3052763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B2E"/>
                </a:solidFill>
              </a:rPr>
              <a:t>HOW DO YOU PREVENT THIS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FROM HAPPENING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IN THE FIRST PLACE?</a:t>
            </a:r>
            <a:endParaRPr lang="en-US" b="1" dirty="0">
              <a:solidFill>
                <a:srgbClr val="FFCB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Prevention of Cheating</a:t>
            </a:r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Students needs to be introduced to definitions of misconduct</a:t>
            </a:r>
          </a:p>
          <a:p>
            <a:r>
              <a:rPr lang="en-US" smtClean="0">
                <a:solidFill>
                  <a:schemeClr val="bg1"/>
                </a:solidFill>
              </a:rPr>
              <a:t>Need to be made aware of penalties</a:t>
            </a:r>
          </a:p>
          <a:p>
            <a:r>
              <a:rPr lang="en-US" smtClean="0">
                <a:solidFill>
                  <a:schemeClr val="bg1"/>
                </a:solidFill>
              </a:rPr>
              <a:t>Introduction of PASS / FAIL grading system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943350" y="6294438"/>
            <a:ext cx="5086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Honor Codes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Honor Codes work if: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Define consequence of unethical behavior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Communicate expectations with students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Establishment of a culture of integrity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Students need to be educated about how to proceed if they observe cheating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521075" y="6318250"/>
            <a:ext cx="5440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McCabe DL et al. Ethics Behav 2001;11:219-232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Prevention of Cheating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What have we done at VCU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Room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Proctors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Elimination of all electronic devices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Spot checks from clerkship directors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Reminder of consequence of cheating at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-260350"/>
            <a:ext cx="8229600" cy="12144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2AB13"/>
                </a:solidFill>
                <a:latin typeface="Calibri (Headings)"/>
                <a:cs typeface="Calibri (Headings)"/>
              </a:rPr>
              <a:t>Elimination of electronic Devices</a:t>
            </a:r>
            <a:endParaRPr lang="en-US" dirty="0"/>
          </a:p>
        </p:txBody>
      </p:sp>
      <p:pic>
        <p:nvPicPr>
          <p:cNvPr id="57347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62188" y="954088"/>
            <a:ext cx="4154487" cy="5540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341313" y="-238125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Room</a:t>
            </a:r>
            <a:endParaRPr lang="en-US" smtClean="0"/>
          </a:p>
        </p:txBody>
      </p:sp>
      <p:pic>
        <p:nvPicPr>
          <p:cNvPr id="58371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00188" y="687388"/>
            <a:ext cx="5849937" cy="5803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Proctors</a:t>
            </a:r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2533650"/>
            <a:ext cx="250031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" y="2533650"/>
            <a:ext cx="19145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7613" y="2533650"/>
            <a:ext cx="19145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58775"/>
            <a:ext cx="86868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2AB13"/>
                </a:solidFill>
                <a:latin typeface="Calibri (Headings)"/>
                <a:cs typeface="Calibri (Headings)"/>
              </a:rPr>
              <a:t>Orientation setting of Expectations</a:t>
            </a:r>
            <a:endParaRPr lang="en-US" dirty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2913"/>
            <a:ext cx="9064625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VCU MSPE</a:t>
            </a:r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We have a dedicated section for Honor Code Violation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725488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VCU MSPE</a:t>
            </a:r>
            <a:endParaRPr lang="en-US" smtClean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2046288"/>
            <a:ext cx="88328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097213"/>
            <a:ext cx="8837613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68288" y="3630613"/>
            <a:ext cx="8494712" cy="268287"/>
            <a:chOff x="267810" y="3630967"/>
            <a:chExt cx="8494450" cy="26780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601363" y="3630967"/>
              <a:ext cx="616089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67810" y="3898776"/>
              <a:ext cx="84944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>
            <a:off x="657225" y="5627688"/>
            <a:ext cx="7065963" cy="19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-341313"/>
            <a:ext cx="8229600" cy="1216026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</a:rPr>
              <a:t>What is Cheating?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90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Cheating In Medical School –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bg1"/>
                </a:solidFill>
              </a:rPr>
              <a:t>The Unacknowledged Ailment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Copying </a:t>
            </a:r>
            <a:r>
              <a:rPr lang="en-US" dirty="0">
                <a:solidFill>
                  <a:schemeClr val="bg1"/>
                </a:solidFill>
              </a:rPr>
              <a:t>from others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Using unauthorized notes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Sharing information about clinical encounters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Falsifying data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Plagiarizing</a:t>
            </a:r>
          </a:p>
        </p:txBody>
      </p:sp>
      <p:pic>
        <p:nvPicPr>
          <p:cNvPr id="17412" name="Picture 2" descr="C:\Users\rjanand\Desktop\cheating-cheating-on-test-54233989624_x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4175" y="4335463"/>
            <a:ext cx="322262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440113" y="6480175"/>
            <a:ext cx="558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839788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Case Study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5813"/>
            <a:ext cx="8229600" cy="3336925"/>
          </a:xfrm>
        </p:spPr>
        <p:txBody>
          <a:bodyPr/>
          <a:lstStyle/>
          <a:p>
            <a:r>
              <a:rPr lang="en-US" sz="2400" smtClean="0">
                <a:solidFill>
                  <a:schemeClr val="bg1"/>
                </a:solidFill>
              </a:rPr>
              <a:t>Behavior observed by 3 witnesses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General Announcement made 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Behavior Continues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Seating chart created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Test Ends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Deans Office contacted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Office of Academic Integrity contacted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NBME contacted for testing analysis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Students cleared of wrongdoing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Text-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239838"/>
            <a:ext cx="8229600" cy="1143000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Summary</a:t>
            </a:r>
            <a:endParaRPr lang="en-US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582863"/>
            <a:ext cx="8229600" cy="33321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Cheating Happens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It may be related to burnout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Be “wise” to cheating methods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Use your institutional resources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Be familiar with NBME testing policy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Be vigilant at shelf exams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Work with your Deans Office on MSPE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-319088"/>
            <a:ext cx="8229600" cy="1216026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</a:rPr>
              <a:t>Scope of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1713"/>
            <a:ext cx="8229600" cy="33385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Students surveyed upon entering and leaving medical school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358 surveys administered – response rate 87%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About 20% cheat in college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About 20 % cheated in medical school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Most common was on written exam 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77888"/>
            <a:ext cx="82296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7488" y="6608763"/>
            <a:ext cx="384651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Other Studies</a:t>
            </a: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Sierles et al</a:t>
            </a:r>
          </a:p>
          <a:p>
            <a:r>
              <a:rPr lang="en-US" smtClean="0">
                <a:solidFill>
                  <a:schemeClr val="bg1"/>
                </a:solidFill>
              </a:rPr>
              <a:t>428 4</a:t>
            </a:r>
            <a:r>
              <a:rPr lang="en-US" baseline="30000" smtClean="0">
                <a:solidFill>
                  <a:schemeClr val="bg1"/>
                </a:solidFill>
              </a:rPr>
              <a:t>th</a:t>
            </a:r>
            <a:r>
              <a:rPr lang="en-US" smtClean="0">
                <a:solidFill>
                  <a:schemeClr val="bg1"/>
                </a:solidFill>
              </a:rPr>
              <a:t> year students </a:t>
            </a:r>
          </a:p>
          <a:p>
            <a:r>
              <a:rPr lang="en-US" smtClean="0">
                <a:solidFill>
                  <a:schemeClr val="bg1"/>
                </a:solidFill>
              </a:rPr>
              <a:t>58% reported cheating once during medical school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Why do Students Cheat?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41538"/>
            <a:ext cx="8229600" cy="33369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Peer pressure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Need </a:t>
            </a:r>
            <a:r>
              <a:rPr lang="en-US" dirty="0" smtClean="0">
                <a:solidFill>
                  <a:schemeClr val="bg1"/>
                </a:solidFill>
              </a:rPr>
              <a:t>for approval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Students </a:t>
            </a:r>
            <a:r>
              <a:rPr lang="en-US" dirty="0">
                <a:solidFill>
                  <a:schemeClr val="bg1"/>
                </a:solidFill>
              </a:rPr>
              <a:t>who are more likely to cheat are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Less Self-Sufficient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More neurotic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More extroverted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Over-ambitious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738" y="3660775"/>
            <a:ext cx="39290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572000" y="6183313"/>
            <a:ext cx="4432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Anderson et al. Acad Med. 69 (1994):323-332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746125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The Hidden Curriculum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0563"/>
            <a:ext cx="8229600" cy="3338512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“Tacit ways in which knowledge and behavior get constructed, outside the usual course…lessons.”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Team Player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Resident Contribution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Desire to fit it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Desire to get a good evaluation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046538" y="6315075"/>
            <a:ext cx="4994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756</Words>
  <Application>Microsoft Office PowerPoint</Application>
  <PresentationFormat>On-screen Show (4:3)</PresentationFormat>
  <Paragraphs>150</Paragraphs>
  <Slides>51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Calibri</vt:lpstr>
      <vt:lpstr>Arial</vt:lpstr>
      <vt:lpstr>Calibri (Headings)</vt:lpstr>
      <vt:lpstr>Office Theme</vt:lpstr>
      <vt:lpstr>Slide 1</vt:lpstr>
      <vt:lpstr>Cheating on the Surgical Clerkship Rahul J Anand, MD Clerkship Director Virginia Commonwealth University School of Medicine Richmond, Virginia</vt:lpstr>
      <vt:lpstr>Personal Experience</vt:lpstr>
      <vt:lpstr>Case Study</vt:lpstr>
      <vt:lpstr>What is Cheating?</vt:lpstr>
      <vt:lpstr>Scope of the Problem</vt:lpstr>
      <vt:lpstr>Other Studies</vt:lpstr>
      <vt:lpstr>Why do Students Cheat?</vt:lpstr>
      <vt:lpstr>The Hidden Curriculum</vt:lpstr>
      <vt:lpstr>Slide 10</vt:lpstr>
      <vt:lpstr>Slide 11</vt:lpstr>
      <vt:lpstr>Slide 12</vt:lpstr>
      <vt:lpstr>Cheating Methods</vt:lpstr>
      <vt:lpstr>Soda Bottle Cheat</vt:lpstr>
      <vt:lpstr>Cheating Watch</vt:lpstr>
      <vt:lpstr>SO WHAT DO YOU DO IF YOU  SUSPECT CHEATING?</vt:lpstr>
      <vt:lpstr>Resources Available</vt:lpstr>
      <vt:lpstr>Slide 18</vt:lpstr>
      <vt:lpstr>Slide 19</vt:lpstr>
      <vt:lpstr>KNOW WHAT THE NBME CONSIDERS  CHEATING  AND HOW THEY WANT YOU TO HANDLE IT</vt:lpstr>
      <vt:lpstr>NBME – SHELF EXAM </vt:lpstr>
      <vt:lpstr>What to do during exam</vt:lpstr>
      <vt:lpstr>Slide 23</vt:lpstr>
      <vt:lpstr>Proctors</vt:lpstr>
      <vt:lpstr>Proctors</vt:lpstr>
      <vt:lpstr>Slide 26</vt:lpstr>
      <vt:lpstr>In the Event of Cheating</vt:lpstr>
      <vt:lpstr>In the Event of Cheating</vt:lpstr>
      <vt:lpstr>Slide 29</vt:lpstr>
      <vt:lpstr>Slide 30</vt:lpstr>
      <vt:lpstr>Slide 31</vt:lpstr>
      <vt:lpstr>Slide 32</vt:lpstr>
      <vt:lpstr>NBME Analysis</vt:lpstr>
      <vt:lpstr>Slide 34</vt:lpstr>
      <vt:lpstr>WHAT SHOULD THE CONSEQUENCES BE FOR  CHEATING?</vt:lpstr>
      <vt:lpstr>Treatment</vt:lpstr>
      <vt:lpstr>Slide 37</vt:lpstr>
      <vt:lpstr>MSPE</vt:lpstr>
      <vt:lpstr>Slide 39</vt:lpstr>
      <vt:lpstr>HOW DO YOU PREVENT THIS  FROM HAPPENING  IN THE FIRST PLACE?</vt:lpstr>
      <vt:lpstr>Prevention of Cheating</vt:lpstr>
      <vt:lpstr>Honor Codes</vt:lpstr>
      <vt:lpstr>Prevention of Cheating</vt:lpstr>
      <vt:lpstr>Elimination of electronic Devices</vt:lpstr>
      <vt:lpstr>Room</vt:lpstr>
      <vt:lpstr>Proctors</vt:lpstr>
      <vt:lpstr>Orientation setting of Expectations</vt:lpstr>
      <vt:lpstr>VCU MSPE</vt:lpstr>
      <vt:lpstr>VCU MSPE</vt:lpstr>
      <vt:lpstr>Case Study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Richardson</dc:creator>
  <cp:lastModifiedBy>Brenda Brown</cp:lastModifiedBy>
  <cp:revision>33</cp:revision>
  <dcterms:created xsi:type="dcterms:W3CDTF">2012-08-13T04:08:41Z</dcterms:created>
  <dcterms:modified xsi:type="dcterms:W3CDTF">2015-07-07T13:34:26Z</dcterms:modified>
</cp:coreProperties>
</file>