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sldIdLst>
    <p:sldId id="261" r:id="rId2"/>
    <p:sldId id="258" r:id="rId3"/>
    <p:sldId id="263" r:id="rId4"/>
    <p:sldId id="267" r:id="rId5"/>
    <p:sldId id="300" r:id="rId6"/>
    <p:sldId id="269" r:id="rId7"/>
    <p:sldId id="270" r:id="rId8"/>
    <p:sldId id="271" r:id="rId9"/>
    <p:sldId id="305" r:id="rId10"/>
    <p:sldId id="273" r:id="rId11"/>
    <p:sldId id="274" r:id="rId12"/>
    <p:sldId id="275" r:id="rId13"/>
    <p:sldId id="276" r:id="rId14"/>
    <p:sldId id="277" r:id="rId15"/>
    <p:sldId id="279" r:id="rId16"/>
    <p:sldId id="280" r:id="rId17"/>
    <p:sldId id="281" r:id="rId18"/>
    <p:sldId id="283" r:id="rId19"/>
    <p:sldId id="284" r:id="rId20"/>
    <p:sldId id="285" r:id="rId21"/>
    <p:sldId id="286" r:id="rId22"/>
    <p:sldId id="287" r:id="rId23"/>
    <p:sldId id="288" r:id="rId24"/>
    <p:sldId id="289" r:id="rId25"/>
    <p:sldId id="290" r:id="rId26"/>
    <p:sldId id="291" r:id="rId27"/>
    <p:sldId id="292" r:id="rId28"/>
    <p:sldId id="294" r:id="rId29"/>
    <p:sldId id="295" r:id="rId30"/>
    <p:sldId id="296" r:id="rId31"/>
    <p:sldId id="298" r:id="rId32"/>
    <p:sldId id="256"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2AB13"/>
    <a:srgbClr val="FFCB2E"/>
    <a:srgbClr val="D4AE8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72047" autoAdjust="0"/>
  </p:normalViewPr>
  <p:slideViewPr>
    <p:cSldViewPr snapToGrid="0" snapToObjects="1">
      <p:cViewPr>
        <p:scale>
          <a:sx n="78" d="100"/>
          <a:sy n="78" d="100"/>
        </p:scale>
        <p:origin x="-3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CCFAC7B-E355-477C-A163-B41847BC0423}" type="datetimeFigureOut">
              <a:rPr lang="en-US"/>
              <a:pPr>
                <a:defRPr/>
              </a:pPr>
              <a:t>7/7/2015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03AF637-7483-4E57-945E-B5A6DF655D7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E9B8AD-B7B3-4E86-ABC0-C9B2663A986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85E997-90B1-4162-92E1-B5A8517F87C4}"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A4D0DD-F5CE-4378-A26F-F444DBBB8F01}"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99D39E-894C-435A-9461-67515A2FF86F}"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F8167D-2B65-4452-AA10-CF67414B1D70}"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8A9462-F0B9-4E32-AE6D-B8AACA0CDF19}"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AAB463-33D6-4963-8A31-BEDE7CEF2BE8}"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C1D21D-2571-4A4D-BE13-1EA60ED2D32F}"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973C7C-F9F1-48FA-9454-2CAB7BDCBD30}"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0A71EB-775C-4356-AA45-289F98C64713}"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t>
            </a: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561B62-AD62-4D68-8DCC-DCCF11BFA172}"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79CE00-1C91-46E9-8D4E-4B02D9B9D003}"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D81BFC-0C82-465D-B6D0-5EDC1791A279}"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229674-E744-416B-B97F-244D32065733}"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46158E-BA3A-4E98-80E4-5DE078FAB6DB}"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726F4E-7A8A-45C2-A476-3CF18D2B7850}"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0921FD-667A-429A-B3B1-E8DA94FC07E8}"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ABCFC7-1DF8-45E6-A890-E1C2CC10233D}"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917B7E-7A0E-4D75-8A33-09A3F0890266}"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5FE25AA-B298-4162-91AC-0312FC7728CC}" type="datetime1">
              <a:rPr lang="en-US"/>
              <a:pPr>
                <a:defRPr/>
              </a:pPr>
              <a:t>7/7/2015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A71793-7460-4C24-BD2C-12AFAC810F1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FF174F-9077-4864-A4CF-D1A2614B5A9A}" type="datetime1">
              <a:rPr lang="en-US"/>
              <a:pPr>
                <a:defRPr/>
              </a:pPr>
              <a:t>7/7/2015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0AAC5E-10E6-40AE-8899-B685291F695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E40251-A71B-49F7-8DAE-0E792867D4E1}" type="datetime1">
              <a:rPr lang="en-US"/>
              <a:pPr>
                <a:defRPr/>
              </a:pPr>
              <a:t>7/7/2015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F3B6D5-1DAB-4C3E-8625-AB65E6EAACB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F2AB13"/>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873C2B-F429-455C-A948-278E6E49DC50}" type="datetime1">
              <a:rPr lang="en-US"/>
              <a:pPr>
                <a:defRPr/>
              </a:pPr>
              <a:t>7/7/2015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674055-75F1-490A-A714-B122512867F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8AE1A8-E3F0-4CDB-87F8-FDB87925CC8E}" type="datetime1">
              <a:rPr lang="en-US"/>
              <a:pPr>
                <a:defRPr/>
              </a:pPr>
              <a:t>7/7/2015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DF14C8-7C34-412C-A53D-F5675907AC8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963DF0-68D2-466C-AD80-5B227F050832}" type="datetime1">
              <a:rPr lang="en-US"/>
              <a:pPr>
                <a:defRPr/>
              </a:pPr>
              <a:t>7/7/2015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289D32-77F9-43E5-B5C8-E98625ADD2B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289FEA-428E-4006-B59D-619C4C309D89}" type="datetime1">
              <a:rPr lang="en-US"/>
              <a:pPr>
                <a:defRPr/>
              </a:pPr>
              <a:t>7/7/2015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05CB87F-7FB6-4E01-A5D3-9C2AB7AB3E5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AB7419-EB0C-48E4-AA91-9C871B03B1EE}" type="datetime1">
              <a:rPr lang="en-US"/>
              <a:pPr>
                <a:defRPr/>
              </a:pPr>
              <a:t>7/7/2015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D39D9E-9E0C-43D0-9B12-10D748F348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10EEAB-5B4E-4719-AB12-0F53910D3BCA}" type="datetime1">
              <a:rPr lang="en-US"/>
              <a:pPr>
                <a:defRPr/>
              </a:pPr>
              <a:t>7/7/2015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812DF1-576C-4E3F-ACA3-4F6D499A057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06A782-9420-48F3-AE06-C99234C3F6C7}" type="datetime1">
              <a:rPr lang="en-US"/>
              <a:pPr>
                <a:defRPr/>
              </a:pPr>
              <a:t>7/7/2015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91CD85-1BA6-4C7B-93E6-A8A09A62244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F15A42-45CE-412A-BE3C-D728BEBDCBDA}" type="datetime1">
              <a:rPr lang="en-US"/>
              <a:pPr>
                <a:defRPr/>
              </a:pPr>
              <a:t>7/7/2015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3417BF-3061-4E5B-8FE4-3ACD5AF6BA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542C388-7490-48E7-BEB6-6517F6198A93}" type="datetime1">
              <a:rPr lang="en-US"/>
              <a:pPr>
                <a:defRPr/>
              </a:pPr>
              <a:t>7/7/2015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22934F5-E10C-4CDA-A3ED-D9FCC0D06C04}" type="slidenum">
              <a:rPr lang="en-US"/>
              <a:pPr>
                <a:defRPr/>
              </a:pPr>
              <a:t>‹#›</a:t>
            </a:fld>
            <a:endParaRPr lang="en-US" dirty="0"/>
          </a:p>
        </p:txBody>
      </p:sp>
      <p:pic>
        <p:nvPicPr>
          <p:cNvPr id="1031" name="Picture 6" descr="Text-plain.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Tit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425700"/>
            <a:ext cx="8515350" cy="4071938"/>
          </a:xfrm>
        </p:spPr>
        <p:txBody>
          <a:bodyPr rtlCol="0">
            <a:normAutofit fontScale="90000"/>
          </a:bodyPr>
          <a:lstStyle/>
          <a:p>
            <a:pPr fontAlgn="auto">
              <a:spcAft>
                <a:spcPts val="1200"/>
              </a:spcAft>
              <a:defRPr/>
            </a:pPr>
            <a:r>
              <a:rPr lang="en-US" b="1" dirty="0" smtClean="0">
                <a:latin typeface="Calibri (Headings)"/>
                <a:cs typeface="Calibri (Headings)"/>
              </a:rPr>
              <a:t>Effective Mentoring for Students</a:t>
            </a:r>
            <a:br>
              <a:rPr lang="en-US" b="1" dirty="0" smtClean="0">
                <a:latin typeface="Calibri (Headings)"/>
                <a:cs typeface="Calibri (Headings)"/>
              </a:rPr>
            </a:br>
            <a:r>
              <a:rPr lang="en-US" sz="3000" dirty="0">
                <a:solidFill>
                  <a:schemeClr val="bg1"/>
                </a:solidFill>
                <a:cs typeface="Calibri"/>
              </a:rPr>
              <a:t/>
            </a:r>
            <a:br>
              <a:rPr lang="en-US" sz="3000" dirty="0">
                <a:solidFill>
                  <a:schemeClr val="bg1"/>
                </a:solidFill>
                <a:cs typeface="Calibri"/>
              </a:rPr>
            </a:br>
            <a:r>
              <a:rPr lang="en-US" sz="2700" dirty="0" smtClean="0">
                <a:solidFill>
                  <a:schemeClr val="bg1"/>
                </a:solidFill>
                <a:cs typeface="Calibri"/>
              </a:rPr>
              <a:t>Brian D. Saunders, MD, FACS</a:t>
            </a:r>
            <a:br>
              <a:rPr lang="en-US" sz="2700" dirty="0" smtClean="0">
                <a:solidFill>
                  <a:schemeClr val="bg1"/>
                </a:solidFill>
                <a:cs typeface="Calibri"/>
              </a:rPr>
            </a:br>
            <a:r>
              <a:rPr lang="en-US" sz="2700" dirty="0" smtClean="0">
                <a:solidFill>
                  <a:schemeClr val="bg1"/>
                </a:solidFill>
                <a:cs typeface="Calibri"/>
              </a:rPr>
              <a:t>Associate Professor of Surgery and Medicine</a:t>
            </a:r>
            <a:br>
              <a:rPr lang="en-US" sz="2700" dirty="0" smtClean="0">
                <a:solidFill>
                  <a:schemeClr val="bg1"/>
                </a:solidFill>
                <a:cs typeface="Calibri"/>
              </a:rPr>
            </a:br>
            <a:r>
              <a:rPr lang="en-US" sz="2700" dirty="0" smtClean="0">
                <a:solidFill>
                  <a:schemeClr val="bg1"/>
                </a:solidFill>
                <a:cs typeface="Calibri"/>
              </a:rPr>
              <a:t>Director of Undergraduate Surgical Education</a:t>
            </a:r>
            <a:br>
              <a:rPr lang="en-US" sz="2700" dirty="0" smtClean="0">
                <a:solidFill>
                  <a:schemeClr val="bg1"/>
                </a:solidFill>
                <a:cs typeface="Calibri"/>
              </a:rPr>
            </a:br>
            <a:r>
              <a:rPr lang="en-US" sz="2700" dirty="0" smtClean="0">
                <a:solidFill>
                  <a:schemeClr val="bg1"/>
                </a:solidFill>
                <a:cs typeface="Calibri"/>
              </a:rPr>
              <a:t>Penn State College of Medicine</a:t>
            </a:r>
            <a:br>
              <a:rPr lang="en-US" sz="2700" dirty="0" smtClean="0">
                <a:solidFill>
                  <a:schemeClr val="bg1"/>
                </a:solidFill>
                <a:cs typeface="Calibri"/>
              </a:rPr>
            </a:br>
            <a:r>
              <a:rPr lang="en-US" sz="2700" dirty="0">
                <a:solidFill>
                  <a:schemeClr val="bg1"/>
                </a:solidFill>
                <a:cs typeface="Calibri"/>
              </a:rPr>
              <a:t/>
            </a:r>
            <a:br>
              <a:rPr lang="en-US" sz="2700" dirty="0">
                <a:solidFill>
                  <a:schemeClr val="bg1"/>
                </a:solidFill>
                <a:cs typeface="Calibri"/>
              </a:rPr>
            </a:br>
            <a:r>
              <a:rPr lang="en-US" sz="2700" dirty="0">
                <a:solidFill>
                  <a:schemeClr val="bg1"/>
                </a:solidFill>
                <a:cs typeface="Calibri"/>
              </a:rPr>
              <a:t>Trouble Shooting Your Clerkship 105</a:t>
            </a:r>
            <a:br>
              <a:rPr lang="en-US" sz="2700" dirty="0">
                <a:solidFill>
                  <a:schemeClr val="bg1"/>
                </a:solidFill>
                <a:cs typeface="Calibri"/>
              </a:rPr>
            </a:br>
            <a:r>
              <a:rPr lang="en-US" sz="2700" dirty="0" smtClean="0">
                <a:solidFill>
                  <a:schemeClr val="bg1"/>
                </a:solidFill>
                <a:cs typeface="Calibri"/>
              </a:rPr>
              <a:t>April 22, 2015</a:t>
            </a:r>
            <a:r>
              <a:rPr lang="en-US" sz="3000" dirty="0" smtClean="0">
                <a:solidFill>
                  <a:schemeClr val="bg1"/>
                </a:solidFill>
                <a:cs typeface="Calibri"/>
              </a:rPr>
              <a:t/>
            </a:r>
            <a:br>
              <a:rPr lang="en-US" sz="3000" dirty="0" smtClean="0">
                <a:solidFill>
                  <a:schemeClr val="bg1"/>
                </a:solidFill>
                <a:cs typeface="Calibri"/>
              </a:rPr>
            </a:br>
            <a:endParaRPr lang="en-US" sz="3000" dirty="0">
              <a:solidFill>
                <a:schemeClr val="bg1"/>
              </a:solidFill>
              <a:cs typeface="Calibri"/>
            </a:endParaRPr>
          </a:p>
        </p:txBody>
      </p:sp>
      <p:sp>
        <p:nvSpPr>
          <p:cNvPr id="5" name="Slide Number Placeholder 4"/>
          <p:cNvSpPr>
            <a:spLocks noGrp="1"/>
          </p:cNvSpPr>
          <p:nvPr>
            <p:ph type="sldNum" sz="quarter" idx="12"/>
          </p:nvPr>
        </p:nvSpPr>
        <p:spPr/>
        <p:txBody>
          <a:bodyPr/>
          <a:lstStyle/>
          <a:p>
            <a:pPr>
              <a:defRPr/>
            </a:pPr>
            <a:fld id="{FE8CAD25-9AF9-478A-9138-743845BCBF40}" type="slidenum">
              <a:rPr lang="en-US"/>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5800" y="457200"/>
            <a:ext cx="7772400" cy="1143000"/>
          </a:xfrm>
        </p:spPr>
        <p:txBody>
          <a:bodyPr/>
          <a:lstStyle/>
          <a:p>
            <a:r>
              <a:rPr lang="en-US" b="1" smtClean="0"/>
              <a:t>It is not …</a:t>
            </a:r>
          </a:p>
        </p:txBody>
      </p:sp>
      <p:sp>
        <p:nvSpPr>
          <p:cNvPr id="3" name="Content Placeholder 2"/>
          <p:cNvSpPr>
            <a:spLocks noGrp="1"/>
          </p:cNvSpPr>
          <p:nvPr>
            <p:ph idx="1"/>
          </p:nvPr>
        </p:nvSpPr>
        <p:spPr>
          <a:xfrm>
            <a:off x="461963" y="2170113"/>
            <a:ext cx="7772400" cy="4114800"/>
          </a:xfrm>
        </p:spPr>
        <p:txBody>
          <a:bodyPr/>
          <a:lstStyle/>
          <a:p>
            <a:r>
              <a:rPr lang="en-US" smtClean="0"/>
              <a:t>Making clones</a:t>
            </a:r>
          </a:p>
          <a:p>
            <a:r>
              <a:rPr lang="en-US" smtClean="0"/>
              <a:t>Dealing with underperforming individuals</a:t>
            </a:r>
          </a:p>
          <a:p>
            <a:r>
              <a:rPr lang="en-US" smtClean="0"/>
              <a:t>Dealing with personal issues</a:t>
            </a:r>
          </a:p>
          <a:p>
            <a:r>
              <a:rPr lang="en-US" smtClean="0"/>
              <a:t>Therapy</a:t>
            </a:r>
          </a:p>
          <a:p>
            <a:r>
              <a:rPr lang="en-US" smtClean="0"/>
              <a:t>Allowing people to moan/whine/vent …..</a:t>
            </a:r>
          </a:p>
          <a:p>
            <a:pPr marL="457200" lvl="1" indent="0">
              <a:buFont typeface="Arial" charset="0"/>
              <a:buNone/>
            </a:pPr>
            <a:r>
              <a:rPr lang="en-US" smtClean="0"/>
              <a:t>	except, maybe sometimes</a:t>
            </a:r>
          </a:p>
        </p:txBody>
      </p:sp>
      <p:pic>
        <p:nvPicPr>
          <p:cNvPr id="6" name="Picture 5"/>
          <p:cNvPicPr>
            <a:picLocks noChangeAspect="1"/>
          </p:cNvPicPr>
          <p:nvPr/>
        </p:nvPicPr>
        <p:blipFill>
          <a:blip r:embed="rId3"/>
          <a:srcRect/>
          <a:stretch>
            <a:fillRect/>
          </a:stretch>
        </p:blipFill>
        <p:spPr bwMode="auto">
          <a:xfrm>
            <a:off x="7102475" y="3321050"/>
            <a:ext cx="1584325" cy="1409700"/>
          </a:xfrm>
          <a:prstGeom prst="rect">
            <a:avLst/>
          </a:prstGeom>
          <a:noFill/>
          <a:ln w="9525">
            <a:noFill/>
            <a:miter lim="800000"/>
            <a:headEnd/>
            <a:tailEnd/>
          </a:ln>
        </p:spPr>
      </p:pic>
      <p:pic>
        <p:nvPicPr>
          <p:cNvPr id="7" name="Picture 6"/>
          <p:cNvPicPr>
            <a:picLocks noChangeAspect="1"/>
          </p:cNvPicPr>
          <p:nvPr/>
        </p:nvPicPr>
        <p:blipFill>
          <a:blip r:embed="rId4"/>
          <a:srcRect/>
          <a:stretch>
            <a:fillRect/>
          </a:stretch>
        </p:blipFill>
        <p:spPr bwMode="auto">
          <a:xfrm>
            <a:off x="6689725" y="1116013"/>
            <a:ext cx="1905000" cy="14859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F29398D-FEBD-4F3C-9A7E-392EE1353479}" type="slidenum">
              <a:rPr lang="en-US"/>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7888" y="871538"/>
            <a:ext cx="2693987" cy="639762"/>
          </a:xfrm>
        </p:spPr>
        <p:txBody>
          <a:bodyPr rtlCol="0">
            <a:normAutofit fontScale="47500" lnSpcReduction="20000"/>
          </a:bodyPr>
          <a:lstStyle/>
          <a:p>
            <a:pPr fontAlgn="auto">
              <a:spcAft>
                <a:spcPts val="0"/>
              </a:spcAft>
              <a:buFont typeface="Arial"/>
              <a:buNone/>
              <a:defRPr/>
            </a:pPr>
            <a:r>
              <a:rPr lang="en-US" sz="7800" dirty="0" smtClean="0">
                <a:solidFill>
                  <a:srgbClr val="F2AB13"/>
                </a:solidFill>
              </a:rPr>
              <a:t>Mentors</a:t>
            </a:r>
            <a:r>
              <a:rPr lang="en-US" dirty="0" smtClean="0">
                <a:solidFill>
                  <a:srgbClr val="F2AB13"/>
                </a:solidFill>
              </a:rPr>
              <a:t>	</a:t>
            </a:r>
            <a:r>
              <a:rPr lang="en-US" dirty="0" smtClean="0"/>
              <a:t>	</a:t>
            </a:r>
            <a:endParaRPr lang="en-US" dirty="0"/>
          </a:p>
        </p:txBody>
      </p:sp>
      <p:sp>
        <p:nvSpPr>
          <p:cNvPr id="28674" name="Content Placeholder 3"/>
          <p:cNvSpPr>
            <a:spLocks noGrp="1"/>
          </p:cNvSpPr>
          <p:nvPr>
            <p:ph sz="half" idx="2"/>
          </p:nvPr>
        </p:nvSpPr>
        <p:spPr>
          <a:xfrm>
            <a:off x="490538" y="1511300"/>
            <a:ext cx="4040187" cy="3951288"/>
          </a:xfrm>
        </p:spPr>
        <p:txBody>
          <a:bodyPr/>
          <a:lstStyle/>
          <a:p>
            <a:r>
              <a:rPr lang="en-US" sz="2800" smtClean="0">
                <a:solidFill>
                  <a:schemeClr val="bg1"/>
                </a:solidFill>
              </a:rPr>
              <a:t>Sought for 1:1 consultation</a:t>
            </a:r>
          </a:p>
          <a:p>
            <a:r>
              <a:rPr lang="en-US" sz="2800" smtClean="0">
                <a:solidFill>
                  <a:schemeClr val="bg1"/>
                </a:solidFill>
              </a:rPr>
              <a:t>Know their mentees</a:t>
            </a:r>
          </a:p>
          <a:p>
            <a:r>
              <a:rPr lang="en-US" sz="2800" smtClean="0">
                <a:solidFill>
                  <a:schemeClr val="bg1"/>
                </a:solidFill>
              </a:rPr>
              <a:t>Interactive</a:t>
            </a:r>
          </a:p>
          <a:p>
            <a:endParaRPr lang="en-US" smtClean="0"/>
          </a:p>
        </p:txBody>
      </p:sp>
      <p:sp>
        <p:nvSpPr>
          <p:cNvPr id="5" name="Text Placeholder 4"/>
          <p:cNvSpPr>
            <a:spLocks noGrp="1"/>
          </p:cNvSpPr>
          <p:nvPr>
            <p:ph type="body" sz="quarter" idx="3"/>
          </p:nvPr>
        </p:nvSpPr>
        <p:spPr>
          <a:xfrm>
            <a:off x="4678363" y="871538"/>
            <a:ext cx="4041775" cy="639762"/>
          </a:xfrm>
        </p:spPr>
        <p:txBody>
          <a:bodyPr rtlCol="0">
            <a:normAutofit fontScale="92500" lnSpcReduction="10000"/>
          </a:bodyPr>
          <a:lstStyle/>
          <a:p>
            <a:pPr fontAlgn="auto">
              <a:spcAft>
                <a:spcPts val="0"/>
              </a:spcAft>
              <a:buFont typeface="Arial"/>
              <a:buNone/>
              <a:defRPr/>
            </a:pPr>
            <a:r>
              <a:rPr lang="en-US" sz="4000" dirty="0" smtClean="0">
                <a:solidFill>
                  <a:srgbClr val="F2AB13"/>
                </a:solidFill>
              </a:rPr>
              <a:t>    Role Models</a:t>
            </a:r>
            <a:endParaRPr lang="en-US" sz="4000" dirty="0">
              <a:solidFill>
                <a:srgbClr val="F2AB13"/>
              </a:solidFill>
            </a:endParaRPr>
          </a:p>
        </p:txBody>
      </p:sp>
      <p:sp>
        <p:nvSpPr>
          <p:cNvPr id="28676" name="Content Placeholder 5"/>
          <p:cNvSpPr>
            <a:spLocks noGrp="1"/>
          </p:cNvSpPr>
          <p:nvPr>
            <p:ph sz="quarter" idx="4"/>
          </p:nvPr>
        </p:nvSpPr>
        <p:spPr>
          <a:xfrm>
            <a:off x="4678363" y="1511300"/>
            <a:ext cx="4041775" cy="3951288"/>
          </a:xfrm>
        </p:spPr>
        <p:txBody>
          <a:bodyPr/>
          <a:lstStyle/>
          <a:p>
            <a:r>
              <a:rPr lang="en-US" sz="2800" smtClean="0">
                <a:solidFill>
                  <a:schemeClr val="bg1"/>
                </a:solidFill>
              </a:rPr>
              <a:t>Observed and imitated</a:t>
            </a:r>
          </a:p>
          <a:p>
            <a:r>
              <a:rPr lang="en-US" sz="2800" smtClean="0">
                <a:solidFill>
                  <a:schemeClr val="bg1"/>
                </a:solidFill>
              </a:rPr>
              <a:t>May not know audience</a:t>
            </a:r>
          </a:p>
          <a:p>
            <a:r>
              <a:rPr lang="en-US" sz="2800" smtClean="0">
                <a:solidFill>
                  <a:schemeClr val="bg1"/>
                </a:solidFill>
              </a:rPr>
              <a:t>Passive</a:t>
            </a:r>
          </a:p>
        </p:txBody>
      </p:sp>
      <p:sp>
        <p:nvSpPr>
          <p:cNvPr id="28677" name="TextBox 7"/>
          <p:cNvSpPr txBox="1">
            <a:spLocks noChangeArrowheads="1"/>
          </p:cNvSpPr>
          <p:nvPr/>
        </p:nvSpPr>
        <p:spPr bwMode="auto">
          <a:xfrm>
            <a:off x="3911600" y="1001713"/>
            <a:ext cx="623888" cy="522287"/>
          </a:xfrm>
          <a:prstGeom prst="rect">
            <a:avLst/>
          </a:prstGeom>
          <a:noFill/>
          <a:ln w="9525">
            <a:noFill/>
            <a:miter lim="800000"/>
            <a:headEnd/>
            <a:tailEnd/>
          </a:ln>
        </p:spPr>
        <p:txBody>
          <a:bodyPr wrap="none">
            <a:spAutoFit/>
          </a:bodyPr>
          <a:lstStyle/>
          <a:p>
            <a:r>
              <a:rPr lang="en-US" sz="2800" b="1">
                <a:solidFill>
                  <a:srgbClr val="F2AB13"/>
                </a:solidFill>
                <a:latin typeface="Calibri" pitchFamily="34" charset="0"/>
              </a:rPr>
              <a:t>Vs.</a:t>
            </a:r>
          </a:p>
        </p:txBody>
      </p:sp>
      <p:pic>
        <p:nvPicPr>
          <p:cNvPr id="28678" name="Picture 9"/>
          <p:cNvPicPr>
            <a:picLocks noChangeAspect="1"/>
          </p:cNvPicPr>
          <p:nvPr/>
        </p:nvPicPr>
        <p:blipFill>
          <a:blip r:embed="rId2"/>
          <a:srcRect/>
          <a:stretch>
            <a:fillRect/>
          </a:stretch>
        </p:blipFill>
        <p:spPr bwMode="auto">
          <a:xfrm>
            <a:off x="5519738" y="3636963"/>
            <a:ext cx="1676400" cy="2078037"/>
          </a:xfrm>
          <a:prstGeom prst="rect">
            <a:avLst/>
          </a:prstGeom>
          <a:noFill/>
          <a:ln w="9525">
            <a:noFill/>
            <a:miter lim="800000"/>
            <a:headEnd/>
            <a:tailEnd/>
          </a:ln>
        </p:spPr>
      </p:pic>
      <p:pic>
        <p:nvPicPr>
          <p:cNvPr id="28679" name="Picture 1"/>
          <p:cNvPicPr>
            <a:picLocks noChangeAspect="1"/>
          </p:cNvPicPr>
          <p:nvPr/>
        </p:nvPicPr>
        <p:blipFill>
          <a:blip r:embed="rId3"/>
          <a:srcRect/>
          <a:stretch>
            <a:fillRect/>
          </a:stretch>
        </p:blipFill>
        <p:spPr bwMode="auto">
          <a:xfrm>
            <a:off x="1143000" y="3636963"/>
            <a:ext cx="1592263" cy="2078037"/>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9F38892E-5852-460A-95BD-4003622A72F5}"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493713"/>
            <a:ext cx="8229600" cy="1143000"/>
          </a:xfrm>
        </p:spPr>
        <p:txBody>
          <a:bodyPr/>
          <a:lstStyle/>
          <a:p>
            <a:r>
              <a:rPr lang="en-US" b="1" smtClean="0"/>
              <a:t>The process of mentoring</a:t>
            </a:r>
          </a:p>
        </p:txBody>
      </p:sp>
      <p:pic>
        <p:nvPicPr>
          <p:cNvPr id="6" name="Picture 5"/>
          <p:cNvPicPr>
            <a:picLocks noChangeAspect="1"/>
          </p:cNvPicPr>
          <p:nvPr/>
        </p:nvPicPr>
        <p:blipFill>
          <a:blip r:embed="rId3"/>
          <a:srcRect/>
          <a:stretch>
            <a:fillRect/>
          </a:stretch>
        </p:blipFill>
        <p:spPr bwMode="auto">
          <a:xfrm>
            <a:off x="609600" y="1828800"/>
            <a:ext cx="5364163" cy="3352800"/>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4724400" y="1966913"/>
            <a:ext cx="3048000" cy="438308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18E55F0D-B6EF-4249-A77A-6AD3DFD230C2}" type="slidenum">
              <a:rPr lang="en-US"/>
              <a:pPr>
                <a:defRPr/>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566738"/>
            <a:ext cx="8229600" cy="1143000"/>
          </a:xfrm>
        </p:spPr>
        <p:txBody>
          <a:bodyPr/>
          <a:lstStyle/>
          <a:p>
            <a:r>
              <a:rPr lang="en-US" b="1" smtClean="0"/>
              <a:t>Stages of mentoring</a:t>
            </a:r>
          </a:p>
        </p:txBody>
      </p:sp>
      <p:sp>
        <p:nvSpPr>
          <p:cNvPr id="31746" name="Content Placeholder 2"/>
          <p:cNvSpPr>
            <a:spLocks noGrp="1"/>
          </p:cNvSpPr>
          <p:nvPr>
            <p:ph idx="1"/>
          </p:nvPr>
        </p:nvSpPr>
        <p:spPr>
          <a:xfrm>
            <a:off x="762000" y="2362200"/>
            <a:ext cx="7772400" cy="4114800"/>
          </a:xfrm>
        </p:spPr>
        <p:txBody>
          <a:bodyPr/>
          <a:lstStyle/>
          <a:p>
            <a:r>
              <a:rPr lang="en-US" smtClean="0"/>
              <a:t>Initiation </a:t>
            </a:r>
          </a:p>
          <a:p>
            <a:r>
              <a:rPr lang="en-US" smtClean="0"/>
              <a:t>Cultivation</a:t>
            </a:r>
          </a:p>
          <a:p>
            <a:r>
              <a:rPr lang="en-US" smtClean="0"/>
              <a:t>Separation</a:t>
            </a:r>
          </a:p>
          <a:p>
            <a:r>
              <a:rPr lang="en-US" smtClean="0"/>
              <a:t>Redefinition</a:t>
            </a:r>
          </a:p>
        </p:txBody>
      </p:sp>
      <p:pic>
        <p:nvPicPr>
          <p:cNvPr id="31747" name="Picture 4"/>
          <p:cNvPicPr>
            <a:picLocks noChangeAspect="1"/>
          </p:cNvPicPr>
          <p:nvPr/>
        </p:nvPicPr>
        <p:blipFill>
          <a:blip r:embed="rId3"/>
          <a:srcRect/>
          <a:stretch>
            <a:fillRect/>
          </a:stretch>
        </p:blipFill>
        <p:spPr bwMode="auto">
          <a:xfrm>
            <a:off x="4648200" y="2209800"/>
            <a:ext cx="2919413" cy="29194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90C727E4-7ACA-4896-BDF8-D4BCC0907418}"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33400" y="750888"/>
            <a:ext cx="8229600" cy="1143000"/>
          </a:xfrm>
        </p:spPr>
        <p:txBody>
          <a:bodyPr/>
          <a:lstStyle/>
          <a:p>
            <a:r>
              <a:rPr lang="en-US" b="1" smtClean="0"/>
              <a:t>Critical elements	</a:t>
            </a:r>
          </a:p>
        </p:txBody>
      </p:sp>
      <p:sp>
        <p:nvSpPr>
          <p:cNvPr id="33794" name="Content Placeholder 2"/>
          <p:cNvSpPr>
            <a:spLocks noGrp="1"/>
          </p:cNvSpPr>
          <p:nvPr>
            <p:ph idx="1"/>
          </p:nvPr>
        </p:nvSpPr>
        <p:spPr>
          <a:xfrm>
            <a:off x="990600" y="2038350"/>
            <a:ext cx="7772400" cy="4114800"/>
          </a:xfrm>
        </p:spPr>
        <p:txBody>
          <a:bodyPr/>
          <a:lstStyle/>
          <a:p>
            <a:r>
              <a:rPr lang="en-US" smtClean="0"/>
              <a:t>Respect </a:t>
            </a:r>
          </a:p>
          <a:p>
            <a:r>
              <a:rPr lang="en-US" smtClean="0"/>
              <a:t>Trust</a:t>
            </a:r>
          </a:p>
          <a:p>
            <a:r>
              <a:rPr lang="en-US" smtClean="0"/>
              <a:t>Listening skills</a:t>
            </a:r>
          </a:p>
        </p:txBody>
      </p:sp>
      <p:pic>
        <p:nvPicPr>
          <p:cNvPr id="33795" name="Picture 2"/>
          <p:cNvPicPr>
            <a:picLocks noChangeAspect="1" noChangeArrowheads="1"/>
          </p:cNvPicPr>
          <p:nvPr/>
        </p:nvPicPr>
        <p:blipFill>
          <a:blip r:embed="rId3"/>
          <a:srcRect/>
          <a:stretch>
            <a:fillRect/>
          </a:stretch>
        </p:blipFill>
        <p:spPr bwMode="auto">
          <a:xfrm>
            <a:off x="4746625" y="2546350"/>
            <a:ext cx="3425825" cy="22701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5D975DB0-421D-4B1B-85B4-738B51C47E26}"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603250"/>
            <a:ext cx="8229600" cy="1143000"/>
          </a:xfrm>
        </p:spPr>
        <p:txBody>
          <a:bodyPr/>
          <a:lstStyle/>
          <a:p>
            <a:r>
              <a:rPr lang="en-US" b="1" smtClean="0"/>
              <a:t>Types of mentoring functions</a:t>
            </a:r>
          </a:p>
        </p:txBody>
      </p:sp>
      <p:sp>
        <p:nvSpPr>
          <p:cNvPr id="35842" name="Content Placeholder 2"/>
          <p:cNvSpPr>
            <a:spLocks noGrp="1"/>
          </p:cNvSpPr>
          <p:nvPr>
            <p:ph idx="1"/>
          </p:nvPr>
        </p:nvSpPr>
        <p:spPr>
          <a:xfrm>
            <a:off x="457200" y="1809750"/>
            <a:ext cx="8229600" cy="4525963"/>
          </a:xfrm>
        </p:spPr>
        <p:txBody>
          <a:bodyPr/>
          <a:lstStyle/>
          <a:p>
            <a:r>
              <a:rPr lang="en-US" smtClean="0"/>
              <a:t>Career</a:t>
            </a:r>
          </a:p>
          <a:p>
            <a:pPr lvl="1"/>
            <a:r>
              <a:rPr lang="en-US" smtClean="0"/>
              <a:t>Help the mentee learn the ropes and prepare for career advancement</a:t>
            </a:r>
          </a:p>
          <a:p>
            <a:r>
              <a:rPr lang="en-US" smtClean="0"/>
              <a:t>Psychosocial</a:t>
            </a:r>
          </a:p>
          <a:p>
            <a:pPr lvl="1"/>
            <a:r>
              <a:rPr lang="en-US" smtClean="0"/>
              <a:t>Help the mentee develop a sense of competence and clarity of identity</a:t>
            </a:r>
          </a:p>
        </p:txBody>
      </p:sp>
      <p:sp>
        <p:nvSpPr>
          <p:cNvPr id="5" name="Slide Number Placeholder 4"/>
          <p:cNvSpPr>
            <a:spLocks noGrp="1"/>
          </p:cNvSpPr>
          <p:nvPr>
            <p:ph type="sldNum" sz="quarter" idx="12"/>
          </p:nvPr>
        </p:nvSpPr>
        <p:spPr/>
        <p:txBody>
          <a:bodyPr/>
          <a:lstStyle/>
          <a:p>
            <a:pPr>
              <a:defRPr/>
            </a:pPr>
            <a:fld id="{6224E959-229C-4279-AA31-70081BEED41C}"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690563"/>
            <a:ext cx="8229600" cy="1143000"/>
          </a:xfrm>
        </p:spPr>
        <p:txBody>
          <a:bodyPr/>
          <a:lstStyle/>
          <a:p>
            <a:r>
              <a:rPr lang="en-US" b="1" smtClean="0"/>
              <a:t>Hidden curriculum</a:t>
            </a:r>
          </a:p>
        </p:txBody>
      </p:sp>
      <p:sp>
        <p:nvSpPr>
          <p:cNvPr id="36866" name="Content Placeholder 2"/>
          <p:cNvSpPr>
            <a:spLocks noGrp="1"/>
          </p:cNvSpPr>
          <p:nvPr>
            <p:ph idx="1"/>
          </p:nvPr>
        </p:nvSpPr>
        <p:spPr>
          <a:xfrm>
            <a:off x="457200" y="1943100"/>
            <a:ext cx="8229600" cy="4525963"/>
          </a:xfrm>
        </p:spPr>
        <p:txBody>
          <a:bodyPr/>
          <a:lstStyle/>
          <a:p>
            <a:r>
              <a:rPr lang="en-US" smtClean="0"/>
              <a:t>Model the behavior you are asking of others</a:t>
            </a:r>
          </a:p>
          <a:p>
            <a:endParaRPr lang="en-US" smtClean="0"/>
          </a:p>
          <a:p>
            <a:r>
              <a:rPr lang="en-US" smtClean="0"/>
              <a:t>The mentee unconsciously adopts aspects of the mentor’s thinking, behaviors, and/or style</a:t>
            </a:r>
          </a:p>
        </p:txBody>
      </p:sp>
      <p:sp>
        <p:nvSpPr>
          <p:cNvPr id="5" name="Slide Number Placeholder 4"/>
          <p:cNvSpPr>
            <a:spLocks noGrp="1"/>
          </p:cNvSpPr>
          <p:nvPr>
            <p:ph type="sldNum" sz="quarter" idx="12"/>
          </p:nvPr>
        </p:nvSpPr>
        <p:spPr/>
        <p:txBody>
          <a:bodyPr/>
          <a:lstStyle/>
          <a:p>
            <a:pPr>
              <a:defRPr/>
            </a:pPr>
            <a:fld id="{C8486F08-ECDE-44FA-9020-1675D6F8B837}" type="slidenum">
              <a:rPr lang="en-US"/>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446088"/>
            <a:ext cx="8229600" cy="1143000"/>
          </a:xfrm>
        </p:spPr>
        <p:txBody>
          <a:bodyPr/>
          <a:lstStyle/>
          <a:p>
            <a:r>
              <a:rPr lang="en-US" b="1" smtClean="0"/>
              <a:t>Qualities of a mentor</a:t>
            </a:r>
          </a:p>
        </p:txBody>
      </p:sp>
      <p:sp>
        <p:nvSpPr>
          <p:cNvPr id="38914" name="Content Placeholder 2"/>
          <p:cNvSpPr>
            <a:spLocks noGrp="1"/>
          </p:cNvSpPr>
          <p:nvPr>
            <p:ph idx="1"/>
          </p:nvPr>
        </p:nvSpPr>
        <p:spPr>
          <a:xfrm>
            <a:off x="457200" y="1746250"/>
            <a:ext cx="8229600" cy="4525963"/>
          </a:xfrm>
        </p:spPr>
        <p:txBody>
          <a:bodyPr/>
          <a:lstStyle/>
          <a:p>
            <a:r>
              <a:rPr lang="en-US" smtClean="0"/>
              <a:t>Positive:</a:t>
            </a:r>
          </a:p>
          <a:p>
            <a:pPr lvl="1"/>
            <a:r>
              <a:rPr lang="en-US" smtClean="0"/>
              <a:t>Sincere desire to help</a:t>
            </a:r>
          </a:p>
          <a:p>
            <a:pPr lvl="1"/>
            <a:r>
              <a:rPr lang="en-US" smtClean="0"/>
              <a:t>Sound judgment</a:t>
            </a:r>
          </a:p>
          <a:p>
            <a:pPr lvl="1"/>
            <a:r>
              <a:rPr lang="en-US" smtClean="0"/>
              <a:t>Independent thinking</a:t>
            </a:r>
          </a:p>
          <a:p>
            <a:pPr lvl="1"/>
            <a:r>
              <a:rPr lang="en-US" smtClean="0"/>
              <a:t>A tendency to think divergently</a:t>
            </a:r>
          </a:p>
          <a:p>
            <a:pPr lvl="1"/>
            <a:r>
              <a:rPr lang="en-US" smtClean="0"/>
              <a:t>Good humor</a:t>
            </a:r>
          </a:p>
          <a:p>
            <a:pPr lvl="1"/>
            <a:r>
              <a:rPr lang="en-US" smtClean="0"/>
              <a:t>Trustworthy and ensures confidentiality</a:t>
            </a:r>
          </a:p>
          <a:p>
            <a:pPr lvl="1"/>
            <a:endParaRPr lang="en-US" smtClean="0"/>
          </a:p>
        </p:txBody>
      </p:sp>
      <p:pic>
        <p:nvPicPr>
          <p:cNvPr id="38915" name="Picture 4"/>
          <p:cNvPicPr>
            <a:picLocks noChangeAspect="1"/>
          </p:cNvPicPr>
          <p:nvPr/>
        </p:nvPicPr>
        <p:blipFill>
          <a:blip r:embed="rId3"/>
          <a:srcRect/>
          <a:stretch>
            <a:fillRect/>
          </a:stretch>
        </p:blipFill>
        <p:spPr bwMode="auto">
          <a:xfrm>
            <a:off x="5867400" y="2286000"/>
            <a:ext cx="2438400" cy="15573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FE24A0F-20B2-4FDC-B64B-E00586EFF5D5}" type="slidenum">
              <a:rPr lang="en-US"/>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85800" y="547688"/>
            <a:ext cx="7772400" cy="1143000"/>
          </a:xfrm>
        </p:spPr>
        <p:txBody>
          <a:bodyPr/>
          <a:lstStyle/>
          <a:p>
            <a:r>
              <a:rPr lang="en-US" b="1" smtClean="0"/>
              <a:t>Qualities of a mentor</a:t>
            </a:r>
          </a:p>
        </p:txBody>
      </p:sp>
      <p:sp>
        <p:nvSpPr>
          <p:cNvPr id="40962" name="Content Placeholder 2"/>
          <p:cNvSpPr>
            <a:spLocks noGrp="1"/>
          </p:cNvSpPr>
          <p:nvPr>
            <p:ph idx="1"/>
          </p:nvPr>
        </p:nvSpPr>
        <p:spPr>
          <a:xfrm>
            <a:off x="508000" y="1735138"/>
            <a:ext cx="7772400" cy="4114800"/>
          </a:xfrm>
        </p:spPr>
        <p:txBody>
          <a:bodyPr/>
          <a:lstStyle/>
          <a:p>
            <a:r>
              <a:rPr lang="en-US" smtClean="0"/>
              <a:t>Negative:</a:t>
            </a:r>
          </a:p>
          <a:p>
            <a:pPr lvl="1"/>
            <a:r>
              <a:rPr lang="en-US" smtClean="0"/>
              <a:t>Attempts to undermine or compete with mentee</a:t>
            </a:r>
          </a:p>
          <a:p>
            <a:pPr lvl="1"/>
            <a:r>
              <a:rPr lang="en-US" smtClean="0"/>
              <a:t>Dominates the relationship</a:t>
            </a:r>
          </a:p>
          <a:p>
            <a:pPr lvl="1"/>
            <a:r>
              <a:rPr lang="en-US" smtClean="0"/>
              <a:t>Seeks a clone</a:t>
            </a:r>
          </a:p>
          <a:p>
            <a:pPr lvl="1"/>
            <a:r>
              <a:rPr lang="en-US" smtClean="0"/>
              <a:t>Does the work for the mentee</a:t>
            </a:r>
          </a:p>
          <a:p>
            <a:pPr lvl="1"/>
            <a:r>
              <a:rPr lang="en-US" smtClean="0"/>
              <a:t>Manages the mentee as a supervisor would</a:t>
            </a:r>
          </a:p>
          <a:p>
            <a:pPr lvl="1"/>
            <a:r>
              <a:rPr lang="en-US" smtClean="0"/>
              <a:t>Know-it-all</a:t>
            </a:r>
          </a:p>
          <a:p>
            <a:pPr lvl="1"/>
            <a:endParaRPr lang="en-US" smtClean="0"/>
          </a:p>
        </p:txBody>
      </p:sp>
      <p:sp>
        <p:nvSpPr>
          <p:cNvPr id="5" name="Slide Number Placeholder 4"/>
          <p:cNvSpPr>
            <a:spLocks noGrp="1"/>
          </p:cNvSpPr>
          <p:nvPr>
            <p:ph type="sldNum" sz="quarter" idx="12"/>
          </p:nvPr>
        </p:nvSpPr>
        <p:spPr/>
        <p:txBody>
          <a:bodyPr/>
          <a:lstStyle/>
          <a:p>
            <a:pPr>
              <a:defRPr/>
            </a:pPr>
            <a:fld id="{B5486F4B-8179-4CC5-8E6E-59C9A082B18E}" type="slidenum">
              <a:rPr lang="en-US"/>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4"/>
          <p:cNvPicPr>
            <a:picLocks noGrp="1" noChangeAspect="1"/>
          </p:cNvPicPr>
          <p:nvPr>
            <p:ph idx="1"/>
          </p:nvPr>
        </p:nvPicPr>
        <p:blipFill>
          <a:blip r:embed="rId2"/>
          <a:srcRect/>
          <a:stretch>
            <a:fillRect/>
          </a:stretch>
        </p:blipFill>
        <p:spPr>
          <a:xfrm>
            <a:off x="1143000" y="836613"/>
            <a:ext cx="6919913" cy="5095875"/>
          </a:xfrm>
        </p:spPr>
      </p:pic>
      <p:sp>
        <p:nvSpPr>
          <p:cNvPr id="2" name="Slide Number Placeholder 1"/>
          <p:cNvSpPr>
            <a:spLocks noGrp="1"/>
          </p:cNvSpPr>
          <p:nvPr>
            <p:ph type="sldNum" sz="quarter" idx="12"/>
          </p:nvPr>
        </p:nvSpPr>
        <p:spPr/>
        <p:txBody>
          <a:bodyPr/>
          <a:lstStyle/>
          <a:p>
            <a:pPr>
              <a:defRPr/>
            </a:pPr>
            <a:fld id="{F0F55455-491E-481D-9A24-1206C325A651}"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Text-plai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2" name="Title 1"/>
          <p:cNvSpPr>
            <a:spLocks noGrp="1"/>
          </p:cNvSpPr>
          <p:nvPr>
            <p:ph type="title"/>
          </p:nvPr>
        </p:nvSpPr>
        <p:spPr>
          <a:xfrm>
            <a:off x="457200" y="1079500"/>
            <a:ext cx="8229600" cy="1216025"/>
          </a:xfrm>
        </p:spPr>
        <p:txBody>
          <a:bodyPr/>
          <a:lstStyle/>
          <a:p>
            <a:r>
              <a:rPr lang="en-US" b="1" smtClean="0">
                <a:latin typeface="Calibri (Headings)"/>
                <a:ea typeface="Calibri (Headings)"/>
                <a:cs typeface="Calibri (Headings)"/>
              </a:rPr>
              <a:t>Disclosures</a:t>
            </a:r>
            <a:endParaRPr lang="en-US" smtClean="0"/>
          </a:p>
        </p:txBody>
      </p:sp>
      <p:sp>
        <p:nvSpPr>
          <p:cNvPr id="15363" name="Content Placeholder 2"/>
          <p:cNvSpPr>
            <a:spLocks noGrp="1"/>
          </p:cNvSpPr>
          <p:nvPr>
            <p:ph idx="1"/>
          </p:nvPr>
        </p:nvSpPr>
        <p:spPr>
          <a:xfrm>
            <a:off x="457200" y="2576513"/>
            <a:ext cx="8229600" cy="3338512"/>
          </a:xfrm>
        </p:spPr>
        <p:txBody>
          <a:bodyPr/>
          <a:lstStyle/>
          <a:p>
            <a:r>
              <a:rPr lang="en-US" smtClean="0"/>
              <a:t>None</a:t>
            </a:r>
          </a:p>
        </p:txBody>
      </p:sp>
      <p:pic>
        <p:nvPicPr>
          <p:cNvPr id="15364" name="Picture 4"/>
          <p:cNvPicPr>
            <a:picLocks noChangeAspect="1"/>
          </p:cNvPicPr>
          <p:nvPr/>
        </p:nvPicPr>
        <p:blipFill>
          <a:blip r:embed="rId3"/>
          <a:srcRect/>
          <a:stretch>
            <a:fillRect/>
          </a:stretch>
        </p:blipFill>
        <p:spPr bwMode="auto">
          <a:xfrm>
            <a:off x="4572000" y="2263775"/>
            <a:ext cx="2414588" cy="330358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A9C526F3-7048-42AF-B1E9-FFA77BB5138F}"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420688"/>
            <a:ext cx="8229600" cy="1143000"/>
          </a:xfrm>
        </p:spPr>
        <p:txBody>
          <a:bodyPr/>
          <a:lstStyle/>
          <a:p>
            <a:r>
              <a:rPr lang="en-US" b="1" smtClean="0"/>
              <a:t>Qualities of a mentee</a:t>
            </a:r>
          </a:p>
        </p:txBody>
      </p:sp>
      <p:sp>
        <p:nvSpPr>
          <p:cNvPr id="3" name="Content Placeholder 2"/>
          <p:cNvSpPr>
            <a:spLocks noGrp="1"/>
          </p:cNvSpPr>
          <p:nvPr>
            <p:ph idx="1"/>
          </p:nvPr>
        </p:nvSpPr>
        <p:spPr>
          <a:xfrm>
            <a:off x="457200" y="1649413"/>
            <a:ext cx="8229600" cy="4525962"/>
          </a:xfrm>
        </p:spPr>
        <p:txBody>
          <a:bodyPr rtlCol="0">
            <a:normAutofit fontScale="92500" lnSpcReduction="10000"/>
          </a:bodyPr>
          <a:lstStyle/>
          <a:p>
            <a:pPr fontAlgn="auto">
              <a:spcAft>
                <a:spcPts val="0"/>
              </a:spcAft>
              <a:buFont typeface="Arial"/>
              <a:buChar char="•"/>
              <a:defRPr/>
            </a:pPr>
            <a:r>
              <a:rPr lang="en-US" dirty="0" smtClean="0"/>
              <a:t>Positive:</a:t>
            </a:r>
          </a:p>
          <a:p>
            <a:pPr lvl="1" fontAlgn="auto">
              <a:spcAft>
                <a:spcPts val="0"/>
              </a:spcAft>
              <a:buFont typeface="Arial"/>
              <a:buChar char="–"/>
              <a:defRPr/>
            </a:pPr>
            <a:r>
              <a:rPr lang="en-US" dirty="0" smtClean="0"/>
              <a:t>Takes initiative (to begin and drive the relationship)</a:t>
            </a:r>
          </a:p>
          <a:p>
            <a:pPr lvl="1" fontAlgn="auto">
              <a:spcAft>
                <a:spcPts val="0"/>
              </a:spcAft>
              <a:buFont typeface="Arial"/>
              <a:buChar char="–"/>
              <a:defRPr/>
            </a:pPr>
            <a:r>
              <a:rPr lang="en-US" dirty="0" smtClean="0"/>
              <a:t>Goal oriented</a:t>
            </a:r>
          </a:p>
          <a:p>
            <a:pPr lvl="1" fontAlgn="auto">
              <a:spcAft>
                <a:spcPts val="0"/>
              </a:spcAft>
              <a:buFont typeface="Arial"/>
              <a:buChar char="–"/>
              <a:defRPr/>
            </a:pPr>
            <a:r>
              <a:rPr lang="en-US" dirty="0" smtClean="0"/>
              <a:t>Seeks, accepts, and acts on feedback</a:t>
            </a:r>
          </a:p>
          <a:p>
            <a:pPr lvl="1" fontAlgn="auto">
              <a:spcAft>
                <a:spcPts val="0"/>
              </a:spcAft>
              <a:buFont typeface="Arial"/>
              <a:buChar char="–"/>
              <a:defRPr/>
            </a:pPr>
            <a:r>
              <a:rPr lang="en-US" dirty="0" smtClean="0"/>
              <a:t>Listens</a:t>
            </a:r>
          </a:p>
          <a:p>
            <a:pPr lvl="1" fontAlgn="auto">
              <a:spcAft>
                <a:spcPts val="0"/>
              </a:spcAft>
              <a:buFont typeface="Arial"/>
              <a:buChar char="–"/>
              <a:defRPr/>
            </a:pPr>
            <a:r>
              <a:rPr lang="en-US" dirty="0" smtClean="0"/>
              <a:t>Takes an active role in their own learning</a:t>
            </a:r>
          </a:p>
          <a:p>
            <a:pPr lvl="1" fontAlgn="auto">
              <a:spcAft>
                <a:spcPts val="0"/>
              </a:spcAft>
              <a:buFont typeface="Arial"/>
              <a:buChar char="–"/>
              <a:defRPr/>
            </a:pPr>
            <a:r>
              <a:rPr lang="en-US" dirty="0" smtClean="0"/>
              <a:t>Self-aware</a:t>
            </a:r>
          </a:p>
          <a:p>
            <a:pPr lvl="1" fontAlgn="auto">
              <a:spcAft>
                <a:spcPts val="0"/>
              </a:spcAft>
              <a:buFont typeface="Arial"/>
              <a:buChar char="–"/>
              <a:defRPr/>
            </a:pPr>
            <a:r>
              <a:rPr lang="en-US" dirty="0" smtClean="0"/>
              <a:t>Allocates time and energy for the relationship</a:t>
            </a:r>
          </a:p>
          <a:p>
            <a:pPr lvl="1" fontAlgn="auto">
              <a:spcAft>
                <a:spcPts val="0"/>
              </a:spcAft>
              <a:buFont typeface="Arial"/>
              <a:buChar char="–"/>
              <a:defRPr/>
            </a:pPr>
            <a:r>
              <a:rPr lang="en-US" dirty="0" smtClean="0"/>
              <a:t>Responsible for commitments</a:t>
            </a:r>
          </a:p>
          <a:p>
            <a:pPr marL="0" indent="0" fontAlgn="auto">
              <a:spcAft>
                <a:spcPts val="0"/>
              </a:spcAft>
              <a:buFont typeface="Arial"/>
              <a:buNone/>
              <a:defRPr/>
            </a:pPr>
            <a:r>
              <a:rPr lang="en-US" dirty="0"/>
              <a:t>	</a:t>
            </a:r>
          </a:p>
        </p:txBody>
      </p:sp>
      <p:sp>
        <p:nvSpPr>
          <p:cNvPr id="5" name="Slide Number Placeholder 4"/>
          <p:cNvSpPr>
            <a:spLocks noGrp="1"/>
          </p:cNvSpPr>
          <p:nvPr>
            <p:ph type="sldNum" sz="quarter" idx="12"/>
          </p:nvPr>
        </p:nvSpPr>
        <p:spPr/>
        <p:txBody>
          <a:bodyPr/>
          <a:lstStyle/>
          <a:p>
            <a:pPr>
              <a:defRPr/>
            </a:pPr>
            <a:fld id="{254D1BCD-B9C1-415F-8105-0C60B6C11905}" type="slidenum">
              <a:rPr lang="en-US"/>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457200"/>
            <a:ext cx="8229600" cy="1143000"/>
          </a:xfrm>
        </p:spPr>
        <p:txBody>
          <a:bodyPr/>
          <a:lstStyle/>
          <a:p>
            <a:r>
              <a:rPr lang="en-US" b="1" smtClean="0"/>
              <a:t>Qualities of a mentee</a:t>
            </a:r>
          </a:p>
        </p:txBody>
      </p:sp>
      <p:sp>
        <p:nvSpPr>
          <p:cNvPr id="46082" name="Content Placeholder 2"/>
          <p:cNvSpPr>
            <a:spLocks noGrp="1"/>
          </p:cNvSpPr>
          <p:nvPr>
            <p:ph idx="1"/>
          </p:nvPr>
        </p:nvSpPr>
        <p:spPr>
          <a:xfrm>
            <a:off x="457200" y="1722438"/>
            <a:ext cx="8229600" cy="4525962"/>
          </a:xfrm>
        </p:spPr>
        <p:txBody>
          <a:bodyPr/>
          <a:lstStyle/>
          <a:p>
            <a:r>
              <a:rPr lang="en-US" smtClean="0"/>
              <a:t>Negative:</a:t>
            </a:r>
          </a:p>
          <a:p>
            <a:pPr lvl="1"/>
            <a:r>
              <a:rPr lang="en-US" smtClean="0"/>
              <a:t>Know-it-all</a:t>
            </a:r>
          </a:p>
          <a:p>
            <a:pPr lvl="1"/>
            <a:r>
              <a:rPr lang="en-US" smtClean="0"/>
              <a:t>Unwilling to expend the time</a:t>
            </a:r>
          </a:p>
          <a:p>
            <a:pPr lvl="1"/>
            <a:r>
              <a:rPr lang="en-US" smtClean="0"/>
              <a:t>Avoids decisions and relies exclusively on the mentor</a:t>
            </a:r>
          </a:p>
          <a:p>
            <a:pPr lvl="1"/>
            <a:r>
              <a:rPr lang="en-US" smtClean="0"/>
              <a:t>Submissive</a:t>
            </a:r>
          </a:p>
          <a:p>
            <a:pPr lvl="1"/>
            <a:r>
              <a:rPr lang="en-US" smtClean="0"/>
              <a:t>Acquiesces to or over-idealizes the mentor</a:t>
            </a:r>
          </a:p>
          <a:p>
            <a:pPr lvl="1"/>
            <a:endParaRPr lang="en-US" smtClean="0"/>
          </a:p>
          <a:p>
            <a:pPr lvl="1"/>
            <a:endParaRPr lang="en-US" smtClean="0"/>
          </a:p>
        </p:txBody>
      </p:sp>
      <p:sp>
        <p:nvSpPr>
          <p:cNvPr id="5" name="Slide Number Placeholder 4"/>
          <p:cNvSpPr>
            <a:spLocks noGrp="1"/>
          </p:cNvSpPr>
          <p:nvPr>
            <p:ph type="sldNum" sz="quarter" idx="12"/>
          </p:nvPr>
        </p:nvSpPr>
        <p:spPr/>
        <p:txBody>
          <a:bodyPr/>
          <a:lstStyle/>
          <a:p>
            <a:pPr>
              <a:defRPr/>
            </a:pPr>
            <a:fld id="{A6BD4124-3D5C-4D5A-A0D9-67087C0AF409}" type="slidenum">
              <a:rPr lang="en-US"/>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407988"/>
            <a:ext cx="8229600" cy="1143000"/>
          </a:xfrm>
        </p:spPr>
        <p:txBody>
          <a:bodyPr/>
          <a:lstStyle/>
          <a:p>
            <a:r>
              <a:rPr lang="en-US" b="1" smtClean="0"/>
              <a:t>Advantages of mentoring</a:t>
            </a:r>
          </a:p>
        </p:txBody>
      </p:sp>
      <p:sp>
        <p:nvSpPr>
          <p:cNvPr id="3" name="Content Placeholder 2"/>
          <p:cNvSpPr>
            <a:spLocks noGrp="1"/>
          </p:cNvSpPr>
          <p:nvPr>
            <p:ph idx="1"/>
          </p:nvPr>
        </p:nvSpPr>
        <p:spPr>
          <a:xfrm>
            <a:off x="685800" y="1751013"/>
            <a:ext cx="7772400" cy="4114800"/>
          </a:xfrm>
        </p:spPr>
        <p:txBody>
          <a:bodyPr rtlCol="0">
            <a:normAutofit fontScale="85000" lnSpcReduction="10000"/>
          </a:bodyPr>
          <a:lstStyle/>
          <a:p>
            <a:pPr fontAlgn="auto">
              <a:spcAft>
                <a:spcPts val="0"/>
              </a:spcAft>
              <a:buFont typeface="Arial"/>
              <a:buChar char="•"/>
              <a:defRPr/>
            </a:pPr>
            <a:r>
              <a:rPr lang="en-US" dirty="0" smtClean="0"/>
              <a:t>Mentor:</a:t>
            </a:r>
          </a:p>
          <a:p>
            <a:pPr lvl="1" fontAlgn="auto">
              <a:spcAft>
                <a:spcPts val="0"/>
              </a:spcAft>
              <a:buFont typeface="Arial"/>
              <a:buChar char="–"/>
              <a:defRPr/>
            </a:pPr>
            <a:r>
              <a:rPr lang="en-US" dirty="0" smtClean="0"/>
              <a:t>Career enhancement</a:t>
            </a:r>
          </a:p>
          <a:p>
            <a:pPr lvl="1" fontAlgn="auto">
              <a:spcAft>
                <a:spcPts val="0"/>
              </a:spcAft>
              <a:buFont typeface="Arial"/>
              <a:buChar char="–"/>
              <a:defRPr/>
            </a:pPr>
            <a:r>
              <a:rPr lang="en-US" dirty="0" smtClean="0"/>
              <a:t>“Passing the torch to a new generation”</a:t>
            </a:r>
          </a:p>
          <a:p>
            <a:pPr lvl="1" fontAlgn="auto">
              <a:spcAft>
                <a:spcPts val="0"/>
              </a:spcAft>
              <a:buFont typeface="Arial"/>
              <a:buChar char="–"/>
              <a:defRPr/>
            </a:pPr>
            <a:r>
              <a:rPr lang="en-US" dirty="0" smtClean="0"/>
              <a:t>Learning (new technologies, new developments)</a:t>
            </a:r>
          </a:p>
          <a:p>
            <a:pPr lvl="1" fontAlgn="auto">
              <a:spcAft>
                <a:spcPts val="0"/>
              </a:spcAft>
              <a:buFont typeface="Arial"/>
              <a:buChar char="–"/>
              <a:defRPr/>
            </a:pPr>
            <a:r>
              <a:rPr lang="en-US" dirty="0" smtClean="0"/>
              <a:t>Share their expertise with another</a:t>
            </a:r>
          </a:p>
          <a:p>
            <a:pPr lvl="1" fontAlgn="auto">
              <a:spcAft>
                <a:spcPts val="0"/>
              </a:spcAft>
              <a:buFont typeface="Arial"/>
              <a:buChar char="–"/>
              <a:defRPr/>
            </a:pPr>
            <a:r>
              <a:rPr lang="en-US" dirty="0" smtClean="0"/>
              <a:t>Prove themselves as valuable leaders</a:t>
            </a:r>
          </a:p>
          <a:p>
            <a:pPr lvl="1" fontAlgn="auto">
              <a:spcAft>
                <a:spcPts val="0"/>
              </a:spcAft>
              <a:buFont typeface="Arial"/>
              <a:buChar char="–"/>
              <a:defRPr/>
            </a:pPr>
            <a:r>
              <a:rPr lang="en-US" dirty="0"/>
              <a:t>Obtain a fresh perspective on the development process</a:t>
            </a:r>
          </a:p>
          <a:p>
            <a:pPr lvl="1" fontAlgn="auto">
              <a:spcAft>
                <a:spcPts val="0"/>
              </a:spcAft>
              <a:buFont typeface="Arial"/>
              <a:buChar char="–"/>
              <a:defRPr/>
            </a:pPr>
            <a:r>
              <a:rPr lang="en-US" dirty="0"/>
              <a:t>Invest in the career of </a:t>
            </a:r>
            <a:r>
              <a:rPr lang="en-US" dirty="0" smtClean="0"/>
              <a:t>others</a:t>
            </a:r>
          </a:p>
          <a:p>
            <a:pPr lvl="1" fontAlgn="auto">
              <a:spcAft>
                <a:spcPts val="0"/>
              </a:spcAft>
              <a:buFont typeface="Arial"/>
              <a:buChar char="–"/>
              <a:defRPr/>
            </a:pPr>
            <a:r>
              <a:rPr lang="en-US" dirty="0" smtClean="0"/>
              <a:t>Recognition</a:t>
            </a:r>
          </a:p>
          <a:p>
            <a:pPr marL="457200" lvl="1" indent="0" fontAlgn="auto">
              <a:spcAft>
                <a:spcPts val="0"/>
              </a:spcAft>
              <a:buFont typeface="Arial"/>
              <a:buNone/>
              <a:defRPr/>
            </a:pPr>
            <a:r>
              <a:rPr lang="en-US" dirty="0" smtClean="0"/>
              <a:t>	</a:t>
            </a:r>
          </a:p>
          <a:p>
            <a:pPr lvl="1" fontAlgn="auto">
              <a:spcAft>
                <a:spcPts val="0"/>
              </a:spcAft>
              <a:buFont typeface="Arial"/>
              <a:buChar char="–"/>
              <a:defRPr/>
            </a:pPr>
            <a:endParaRPr lang="en-US" dirty="0" smtClean="0"/>
          </a:p>
        </p:txBody>
      </p:sp>
      <p:pic>
        <p:nvPicPr>
          <p:cNvPr id="48131" name="Picture 4"/>
          <p:cNvPicPr>
            <a:picLocks noChangeAspect="1"/>
          </p:cNvPicPr>
          <p:nvPr/>
        </p:nvPicPr>
        <p:blipFill>
          <a:blip r:embed="rId3"/>
          <a:srcRect/>
          <a:stretch>
            <a:fillRect/>
          </a:stretch>
        </p:blipFill>
        <p:spPr bwMode="auto">
          <a:xfrm>
            <a:off x="6096000" y="4876800"/>
            <a:ext cx="2133600" cy="14176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EE171C7-D66D-4AC2-9B27-8804F2190F00}" type="slidenum">
              <a:rPr lang="en-US"/>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Content Placeholder 6"/>
          <p:cNvPicPr>
            <a:picLocks noGrp="1" noChangeAspect="1"/>
          </p:cNvPicPr>
          <p:nvPr>
            <p:ph idx="1"/>
          </p:nvPr>
        </p:nvPicPr>
        <p:blipFill>
          <a:blip r:embed="rId3"/>
          <a:srcRect/>
          <a:stretch>
            <a:fillRect/>
          </a:stretch>
        </p:blipFill>
        <p:spPr>
          <a:xfrm>
            <a:off x="1338263" y="1023938"/>
            <a:ext cx="6286500" cy="4603750"/>
          </a:xfrm>
        </p:spPr>
      </p:pic>
      <p:sp>
        <p:nvSpPr>
          <p:cNvPr id="2" name="Slide Number Placeholder 1"/>
          <p:cNvSpPr>
            <a:spLocks noGrp="1"/>
          </p:cNvSpPr>
          <p:nvPr>
            <p:ph type="sldNum" sz="quarter" idx="12"/>
          </p:nvPr>
        </p:nvSpPr>
        <p:spPr/>
        <p:txBody>
          <a:bodyPr/>
          <a:lstStyle/>
          <a:p>
            <a:pPr>
              <a:defRPr/>
            </a:pPr>
            <a:fld id="{AE0847E6-6F91-45D9-9426-358E5159D1DB}" type="slidenum">
              <a:rPr lang="en-US"/>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09600" y="477838"/>
            <a:ext cx="7772400" cy="1143000"/>
          </a:xfrm>
        </p:spPr>
        <p:txBody>
          <a:bodyPr/>
          <a:lstStyle/>
          <a:p>
            <a:r>
              <a:rPr lang="en-US" b="1" smtClean="0"/>
              <a:t>Advantages of mentoring</a:t>
            </a:r>
          </a:p>
        </p:txBody>
      </p:sp>
      <p:sp>
        <p:nvSpPr>
          <p:cNvPr id="3" name="Content Placeholder 2"/>
          <p:cNvSpPr>
            <a:spLocks noGrp="1"/>
          </p:cNvSpPr>
          <p:nvPr>
            <p:ph idx="1"/>
          </p:nvPr>
        </p:nvSpPr>
        <p:spPr>
          <a:xfrm>
            <a:off x="457200" y="1584325"/>
            <a:ext cx="7772400" cy="4114800"/>
          </a:xfrm>
        </p:spPr>
        <p:txBody>
          <a:bodyPr rtlCol="0">
            <a:normAutofit fontScale="92500" lnSpcReduction="10000"/>
          </a:bodyPr>
          <a:lstStyle/>
          <a:p>
            <a:pPr fontAlgn="auto">
              <a:spcAft>
                <a:spcPts val="0"/>
              </a:spcAft>
              <a:buFont typeface="Arial"/>
              <a:buChar char="•"/>
              <a:defRPr/>
            </a:pPr>
            <a:r>
              <a:rPr lang="en-US" dirty="0" smtClean="0"/>
              <a:t>Mentee:</a:t>
            </a:r>
          </a:p>
          <a:p>
            <a:pPr lvl="1" fontAlgn="auto">
              <a:spcAft>
                <a:spcPts val="0"/>
              </a:spcAft>
              <a:buFont typeface="Arial"/>
              <a:buChar char="–"/>
              <a:defRPr/>
            </a:pPr>
            <a:r>
              <a:rPr lang="en-US" sz="2200" dirty="0" smtClean="0"/>
              <a:t>Career advancement</a:t>
            </a:r>
          </a:p>
          <a:p>
            <a:pPr lvl="1" fontAlgn="auto">
              <a:spcAft>
                <a:spcPts val="0"/>
              </a:spcAft>
              <a:buFont typeface="Arial"/>
              <a:buChar char="–"/>
              <a:defRPr/>
            </a:pPr>
            <a:r>
              <a:rPr lang="en-US" sz="2200" dirty="0" smtClean="0"/>
              <a:t>Professional identity</a:t>
            </a:r>
          </a:p>
          <a:p>
            <a:pPr lvl="1" fontAlgn="auto">
              <a:spcAft>
                <a:spcPts val="0"/>
              </a:spcAft>
              <a:buFont typeface="Arial"/>
              <a:buChar char="–"/>
              <a:defRPr/>
            </a:pPr>
            <a:r>
              <a:rPr lang="en-US" sz="2200" dirty="0" smtClean="0"/>
              <a:t>Experienced guidance and support</a:t>
            </a:r>
          </a:p>
          <a:p>
            <a:pPr lvl="1" fontAlgn="auto">
              <a:spcAft>
                <a:spcPts val="0"/>
              </a:spcAft>
              <a:buFont typeface="Arial"/>
              <a:buChar char="–"/>
              <a:defRPr/>
            </a:pPr>
            <a:r>
              <a:rPr lang="en-US" sz="2200" dirty="0" smtClean="0"/>
              <a:t>Increased self-awareness and self-discipline</a:t>
            </a:r>
          </a:p>
          <a:p>
            <a:pPr lvl="1" fontAlgn="auto">
              <a:spcAft>
                <a:spcPts val="0"/>
              </a:spcAft>
              <a:buFont typeface="Arial"/>
              <a:buChar char="–"/>
              <a:defRPr/>
            </a:pPr>
            <a:r>
              <a:rPr lang="en-US" sz="2200" dirty="0" smtClean="0"/>
              <a:t>An expanded personal and professional network</a:t>
            </a:r>
          </a:p>
          <a:p>
            <a:pPr lvl="1" fontAlgn="auto">
              <a:spcAft>
                <a:spcPts val="0"/>
              </a:spcAft>
              <a:buFont typeface="Arial"/>
              <a:buChar char="–"/>
              <a:defRPr/>
            </a:pPr>
            <a:r>
              <a:rPr lang="en-US" sz="2200" dirty="0" smtClean="0"/>
              <a:t>A sounding board for testing ideas and plans</a:t>
            </a:r>
          </a:p>
          <a:p>
            <a:pPr lvl="1" fontAlgn="auto">
              <a:spcAft>
                <a:spcPts val="0"/>
              </a:spcAft>
              <a:buFont typeface="Arial"/>
              <a:buChar char="–"/>
              <a:defRPr/>
            </a:pPr>
            <a:r>
              <a:rPr lang="en-US" sz="2200" dirty="0" smtClean="0"/>
              <a:t>Constructive feedback on personal and professional development areas</a:t>
            </a:r>
          </a:p>
          <a:p>
            <a:pPr lvl="1" fontAlgn="auto">
              <a:spcAft>
                <a:spcPts val="0"/>
              </a:spcAft>
              <a:buFont typeface="Arial"/>
              <a:buChar char="–"/>
              <a:defRPr/>
            </a:pPr>
            <a:r>
              <a:rPr lang="en-US" sz="2200" dirty="0" smtClean="0"/>
              <a:t>Doors opened</a:t>
            </a:r>
          </a:p>
          <a:p>
            <a:pPr lvl="1" fontAlgn="auto">
              <a:spcAft>
                <a:spcPts val="0"/>
              </a:spcAft>
              <a:buFont typeface="Arial"/>
              <a:buChar char="–"/>
              <a:defRPr/>
            </a:pPr>
            <a:r>
              <a:rPr lang="en-US" sz="2200" dirty="0" smtClean="0"/>
              <a:t>Different perspective</a:t>
            </a:r>
          </a:p>
          <a:p>
            <a:pPr lvl="1" fontAlgn="auto">
              <a:spcAft>
                <a:spcPts val="0"/>
              </a:spcAft>
              <a:buFont typeface="Arial"/>
              <a:buChar char="–"/>
              <a:defRPr/>
            </a:pPr>
            <a:endParaRPr lang="en-US" dirty="0" smtClean="0"/>
          </a:p>
          <a:p>
            <a:pPr lvl="1" fontAlgn="auto">
              <a:spcAft>
                <a:spcPts val="0"/>
              </a:spcAft>
              <a:buFont typeface="Arial"/>
              <a:buChar char="–"/>
              <a:defRPr/>
            </a:pPr>
            <a:endParaRPr lang="en-US" dirty="0"/>
          </a:p>
        </p:txBody>
      </p:sp>
      <p:sp>
        <p:nvSpPr>
          <p:cNvPr id="5" name="Slide Number Placeholder 4"/>
          <p:cNvSpPr>
            <a:spLocks noGrp="1"/>
          </p:cNvSpPr>
          <p:nvPr>
            <p:ph type="sldNum" sz="quarter" idx="12"/>
          </p:nvPr>
        </p:nvSpPr>
        <p:spPr/>
        <p:txBody>
          <a:bodyPr/>
          <a:lstStyle/>
          <a:p>
            <a:pPr>
              <a:defRPr/>
            </a:pPr>
            <a:fld id="{E1BCDE63-5EC2-4E0E-AAE2-8BA6AB6CA4E5}"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433388"/>
            <a:ext cx="8229600" cy="1143000"/>
          </a:xfrm>
        </p:spPr>
        <p:txBody>
          <a:bodyPr/>
          <a:lstStyle/>
          <a:p>
            <a:r>
              <a:rPr lang="en-US" b="1" smtClean="0"/>
              <a:t>Risks of mentoring</a:t>
            </a:r>
          </a:p>
        </p:txBody>
      </p:sp>
      <p:sp>
        <p:nvSpPr>
          <p:cNvPr id="54274" name="Content Placeholder 2"/>
          <p:cNvSpPr>
            <a:spLocks noGrp="1"/>
          </p:cNvSpPr>
          <p:nvPr>
            <p:ph idx="1"/>
          </p:nvPr>
        </p:nvSpPr>
        <p:spPr>
          <a:xfrm>
            <a:off x="457200" y="1673225"/>
            <a:ext cx="8229600" cy="4525963"/>
          </a:xfrm>
        </p:spPr>
        <p:txBody>
          <a:bodyPr/>
          <a:lstStyle/>
          <a:p>
            <a:r>
              <a:rPr lang="en-US" smtClean="0"/>
              <a:t> Mentor:</a:t>
            </a:r>
          </a:p>
          <a:p>
            <a:pPr lvl="1"/>
            <a:r>
              <a:rPr lang="en-US" smtClean="0"/>
              <a:t>Time and energy commitment to mentee</a:t>
            </a:r>
          </a:p>
          <a:p>
            <a:pPr lvl="1"/>
            <a:r>
              <a:rPr lang="en-US" smtClean="0"/>
              <a:t>Mentee dependence on mentor</a:t>
            </a:r>
          </a:p>
          <a:p>
            <a:pPr lvl="1"/>
            <a:r>
              <a:rPr lang="en-US" smtClean="0"/>
              <a:t>Negative halo from mentee who fails</a:t>
            </a:r>
          </a:p>
        </p:txBody>
      </p:sp>
      <p:pic>
        <p:nvPicPr>
          <p:cNvPr id="54275" name="Picture 4"/>
          <p:cNvPicPr>
            <a:picLocks noChangeAspect="1"/>
          </p:cNvPicPr>
          <p:nvPr/>
        </p:nvPicPr>
        <p:blipFill>
          <a:blip r:embed="rId2"/>
          <a:srcRect/>
          <a:stretch>
            <a:fillRect/>
          </a:stretch>
        </p:blipFill>
        <p:spPr bwMode="auto">
          <a:xfrm>
            <a:off x="3560763" y="4133850"/>
            <a:ext cx="2133600" cy="2133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FE4A5E29-6543-4DB1-8013-FB507A2F4FDB}" type="slidenum">
              <a:rPr lang="en-US"/>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420688"/>
            <a:ext cx="8229600" cy="1143000"/>
          </a:xfrm>
        </p:spPr>
        <p:txBody>
          <a:bodyPr/>
          <a:lstStyle/>
          <a:p>
            <a:r>
              <a:rPr lang="en-US" b="1" smtClean="0"/>
              <a:t>Risks of mentoring</a:t>
            </a:r>
          </a:p>
        </p:txBody>
      </p:sp>
      <p:sp>
        <p:nvSpPr>
          <p:cNvPr id="55298" name="Content Placeholder 2"/>
          <p:cNvSpPr>
            <a:spLocks noGrp="1"/>
          </p:cNvSpPr>
          <p:nvPr>
            <p:ph idx="1"/>
          </p:nvPr>
        </p:nvSpPr>
        <p:spPr/>
        <p:txBody>
          <a:bodyPr/>
          <a:lstStyle/>
          <a:p>
            <a:r>
              <a:rPr lang="en-US" smtClean="0"/>
              <a:t>Mentee:</a:t>
            </a:r>
          </a:p>
          <a:p>
            <a:pPr lvl="1"/>
            <a:r>
              <a:rPr lang="en-US" smtClean="0"/>
              <a:t>Overdependence on mentor</a:t>
            </a:r>
          </a:p>
          <a:p>
            <a:pPr lvl="1"/>
            <a:r>
              <a:rPr lang="en-US" smtClean="0"/>
              <a:t>Micro-management of mentor</a:t>
            </a:r>
          </a:p>
          <a:p>
            <a:pPr lvl="1"/>
            <a:r>
              <a:rPr lang="en-US" smtClean="0"/>
              <a:t>Negative halo from mentor who fails</a:t>
            </a:r>
          </a:p>
          <a:p>
            <a:pPr lvl="1"/>
            <a:endParaRPr lang="en-US" smtClean="0"/>
          </a:p>
        </p:txBody>
      </p:sp>
      <p:pic>
        <p:nvPicPr>
          <p:cNvPr id="55299" name="Picture 4"/>
          <p:cNvPicPr>
            <a:picLocks noChangeAspect="1"/>
          </p:cNvPicPr>
          <p:nvPr/>
        </p:nvPicPr>
        <p:blipFill>
          <a:blip r:embed="rId2"/>
          <a:srcRect/>
          <a:stretch>
            <a:fillRect/>
          </a:stretch>
        </p:blipFill>
        <p:spPr bwMode="auto">
          <a:xfrm>
            <a:off x="2819400" y="3886200"/>
            <a:ext cx="2895600" cy="21812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2A5AC17-F5A3-4792-9860-6EFE87BEB9BF}" type="slidenum">
              <a:rPr lang="en-US"/>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371475"/>
            <a:ext cx="8229600" cy="1143000"/>
          </a:xfrm>
        </p:spPr>
        <p:txBody>
          <a:bodyPr/>
          <a:lstStyle/>
          <a:p>
            <a:r>
              <a:rPr lang="en-US" b="1" smtClean="0"/>
              <a:t>Myths of mentoring</a:t>
            </a:r>
          </a:p>
        </p:txBody>
      </p:sp>
      <p:sp>
        <p:nvSpPr>
          <p:cNvPr id="3" name="Content Placeholder 2"/>
          <p:cNvSpPr>
            <a:spLocks noGrp="1"/>
          </p:cNvSpPr>
          <p:nvPr>
            <p:ph idx="1"/>
          </p:nvPr>
        </p:nvSpPr>
        <p:spPr>
          <a:xfrm>
            <a:off x="673100" y="1524000"/>
            <a:ext cx="7264400" cy="3475038"/>
          </a:xfrm>
        </p:spPr>
        <p:txBody>
          <a:bodyPr rtlCol="0">
            <a:normAutofit fontScale="92500" lnSpcReduction="20000"/>
          </a:bodyPr>
          <a:lstStyle/>
          <a:p>
            <a:pPr fontAlgn="auto">
              <a:spcAft>
                <a:spcPts val="0"/>
              </a:spcAft>
              <a:buFont typeface="Arial"/>
              <a:buChar char="•"/>
              <a:defRPr/>
            </a:pPr>
            <a:r>
              <a:rPr lang="en-US" dirty="0" smtClean="0"/>
              <a:t>Mentoring is monogamous (can be teams)</a:t>
            </a:r>
          </a:p>
          <a:p>
            <a:pPr fontAlgn="auto">
              <a:spcAft>
                <a:spcPts val="0"/>
              </a:spcAft>
              <a:buFont typeface="Arial"/>
              <a:buChar char="•"/>
              <a:defRPr/>
            </a:pPr>
            <a:r>
              <a:rPr lang="en-US" dirty="0" smtClean="0"/>
              <a:t>It only happens on a long-term, face-to-face, basis</a:t>
            </a:r>
          </a:p>
          <a:p>
            <a:pPr fontAlgn="auto">
              <a:spcAft>
                <a:spcPts val="0"/>
              </a:spcAft>
              <a:buFont typeface="Arial"/>
              <a:buChar char="•"/>
              <a:defRPr/>
            </a:pPr>
            <a:r>
              <a:rPr lang="en-US" dirty="0" smtClean="0"/>
              <a:t>Mentors needs to be older and more experienced</a:t>
            </a:r>
          </a:p>
          <a:p>
            <a:pPr fontAlgn="auto">
              <a:spcAft>
                <a:spcPts val="0"/>
              </a:spcAft>
              <a:buFont typeface="Arial"/>
              <a:buChar char="•"/>
              <a:defRPr/>
            </a:pPr>
            <a:r>
              <a:rPr lang="en-US" dirty="0" smtClean="0"/>
              <a:t>Only the mentee gains benefits</a:t>
            </a:r>
          </a:p>
          <a:p>
            <a:pPr fontAlgn="auto">
              <a:spcAft>
                <a:spcPts val="0"/>
              </a:spcAft>
              <a:buFont typeface="Arial"/>
              <a:buChar char="•"/>
              <a:defRPr/>
            </a:pPr>
            <a:r>
              <a:rPr lang="en-US" dirty="0" smtClean="0"/>
              <a:t>Taking the time to mentor decreases productivity</a:t>
            </a:r>
            <a:endParaRPr lang="en-US" dirty="0"/>
          </a:p>
        </p:txBody>
      </p:sp>
      <p:pic>
        <p:nvPicPr>
          <p:cNvPr id="56323" name="Picture 4"/>
          <p:cNvPicPr>
            <a:picLocks noChangeAspect="1"/>
          </p:cNvPicPr>
          <p:nvPr/>
        </p:nvPicPr>
        <p:blipFill>
          <a:blip r:embed="rId3"/>
          <a:srcRect/>
          <a:stretch>
            <a:fillRect/>
          </a:stretch>
        </p:blipFill>
        <p:spPr bwMode="auto">
          <a:xfrm>
            <a:off x="3486150" y="4618038"/>
            <a:ext cx="2378075" cy="17748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E8FA78E-17C5-4925-AD9D-C3C0FDD51386}" type="slidenum">
              <a:rPr lang="en-US"/>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407988"/>
            <a:ext cx="8229600" cy="1143000"/>
          </a:xfrm>
        </p:spPr>
        <p:txBody>
          <a:bodyPr/>
          <a:lstStyle/>
          <a:p>
            <a:r>
              <a:rPr lang="en-US" b="1" smtClean="0"/>
              <a:t>Advice to potential mentors</a:t>
            </a:r>
          </a:p>
        </p:txBody>
      </p:sp>
      <p:sp>
        <p:nvSpPr>
          <p:cNvPr id="3" name="Content Placeholder 2"/>
          <p:cNvSpPr>
            <a:spLocks noGrp="1"/>
          </p:cNvSpPr>
          <p:nvPr>
            <p:ph idx="1"/>
          </p:nvPr>
        </p:nvSpPr>
        <p:spPr>
          <a:xfrm>
            <a:off x="685800" y="1752600"/>
            <a:ext cx="7772400" cy="4114800"/>
          </a:xfrm>
        </p:spPr>
        <p:txBody>
          <a:bodyPr rtlCol="0">
            <a:normAutofit fontScale="92500"/>
          </a:bodyPr>
          <a:lstStyle/>
          <a:p>
            <a:pPr fontAlgn="auto">
              <a:spcAft>
                <a:spcPts val="0"/>
              </a:spcAft>
              <a:buFont typeface="Arial"/>
              <a:buChar char="•"/>
              <a:defRPr/>
            </a:pPr>
            <a:r>
              <a:rPr lang="en-US" dirty="0" smtClean="0"/>
              <a:t>Recognize that mentee may be uncomfortable with asking for help – break the ice by sharing some of your career experiences</a:t>
            </a:r>
          </a:p>
          <a:p>
            <a:pPr fontAlgn="auto">
              <a:spcAft>
                <a:spcPts val="0"/>
              </a:spcAft>
              <a:buFont typeface="Arial"/>
              <a:buChar char="•"/>
              <a:defRPr/>
            </a:pPr>
            <a:r>
              <a:rPr lang="en-US" dirty="0" smtClean="0"/>
              <a:t>Stay in your zone of expertise/experience</a:t>
            </a:r>
          </a:p>
          <a:p>
            <a:pPr fontAlgn="auto">
              <a:spcAft>
                <a:spcPts val="0"/>
              </a:spcAft>
              <a:buFont typeface="Arial"/>
              <a:buChar char="•"/>
              <a:defRPr/>
            </a:pPr>
            <a:r>
              <a:rPr lang="en-US" dirty="0"/>
              <a:t>Extend the mentee’s network – suggest additional mentors to address unique needs</a:t>
            </a:r>
          </a:p>
          <a:p>
            <a:pPr fontAlgn="auto">
              <a:spcAft>
                <a:spcPts val="0"/>
              </a:spcAft>
              <a:buFont typeface="Arial"/>
              <a:buChar char="•"/>
              <a:defRPr/>
            </a:pPr>
            <a:r>
              <a:rPr lang="en-US" dirty="0" smtClean="0"/>
              <a:t>Be clear that the mentee sets the pace</a:t>
            </a:r>
          </a:p>
          <a:p>
            <a:pPr fontAlgn="auto">
              <a:spcAft>
                <a:spcPts val="0"/>
              </a:spcAft>
              <a:buFont typeface="Arial"/>
              <a:buChar char="•"/>
              <a:defRPr/>
            </a:pPr>
            <a:r>
              <a:rPr lang="en-US" dirty="0" smtClean="0"/>
              <a:t>Advise, do not manage</a:t>
            </a:r>
          </a:p>
        </p:txBody>
      </p:sp>
      <p:sp>
        <p:nvSpPr>
          <p:cNvPr id="5" name="Slide Number Placeholder 4"/>
          <p:cNvSpPr>
            <a:spLocks noGrp="1"/>
          </p:cNvSpPr>
          <p:nvPr>
            <p:ph type="sldNum" sz="quarter" idx="12"/>
          </p:nvPr>
        </p:nvSpPr>
        <p:spPr/>
        <p:txBody>
          <a:bodyPr/>
          <a:lstStyle/>
          <a:p>
            <a:pPr>
              <a:defRPr/>
            </a:pPr>
            <a:fld id="{14B60D23-7C80-428A-83C3-C2453A4EF562}" type="slidenum">
              <a:rPr lang="en-US"/>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85800" y="420688"/>
            <a:ext cx="7772400" cy="1143000"/>
          </a:xfrm>
        </p:spPr>
        <p:txBody>
          <a:bodyPr/>
          <a:lstStyle/>
          <a:p>
            <a:r>
              <a:rPr lang="en-US" b="1" smtClean="0"/>
              <a:t>What does the research reveal?</a:t>
            </a:r>
          </a:p>
        </p:txBody>
      </p:sp>
      <p:sp>
        <p:nvSpPr>
          <p:cNvPr id="3" name="Content Placeholder 2"/>
          <p:cNvSpPr>
            <a:spLocks noGrp="1"/>
          </p:cNvSpPr>
          <p:nvPr>
            <p:ph idx="1"/>
          </p:nvPr>
        </p:nvSpPr>
        <p:spPr>
          <a:xfrm>
            <a:off x="381000" y="1527175"/>
            <a:ext cx="8001000" cy="4267200"/>
          </a:xfrm>
        </p:spPr>
        <p:txBody>
          <a:bodyPr rtlCol="0">
            <a:normAutofit fontScale="85000" lnSpcReduction="20000"/>
          </a:bodyPr>
          <a:lstStyle/>
          <a:p>
            <a:pPr fontAlgn="auto">
              <a:spcAft>
                <a:spcPts val="0"/>
              </a:spcAft>
              <a:buFont typeface="Arial"/>
              <a:buChar char="•"/>
              <a:defRPr/>
            </a:pPr>
            <a:r>
              <a:rPr lang="en-US" dirty="0" smtClean="0"/>
              <a:t>With mentoring in academic medicine …</a:t>
            </a:r>
          </a:p>
          <a:p>
            <a:pPr lvl="1" fontAlgn="auto">
              <a:spcAft>
                <a:spcPts val="0"/>
              </a:spcAft>
              <a:buFont typeface="Arial"/>
              <a:buChar char="–"/>
              <a:defRPr/>
            </a:pPr>
            <a:r>
              <a:rPr lang="en-US" dirty="0" smtClean="0"/>
              <a:t>Mentees rate overall well-being as higher</a:t>
            </a:r>
          </a:p>
          <a:p>
            <a:pPr lvl="1" fontAlgn="auto">
              <a:spcAft>
                <a:spcPts val="0"/>
              </a:spcAft>
              <a:buFont typeface="Arial"/>
              <a:buChar char="–"/>
              <a:defRPr/>
            </a:pPr>
            <a:r>
              <a:rPr lang="en-US" dirty="0" smtClean="0"/>
              <a:t>Mentees have an increased sense of security, hope about the future, and motivation</a:t>
            </a:r>
          </a:p>
          <a:p>
            <a:pPr fontAlgn="auto">
              <a:spcAft>
                <a:spcPts val="0"/>
              </a:spcAft>
              <a:buFont typeface="Arial"/>
              <a:buChar char="•"/>
              <a:defRPr/>
            </a:pPr>
            <a:r>
              <a:rPr lang="en-US" dirty="0" smtClean="0"/>
              <a:t>Mentoring was deemed an important influence on:</a:t>
            </a:r>
          </a:p>
          <a:p>
            <a:pPr lvl="1" fontAlgn="auto">
              <a:spcAft>
                <a:spcPts val="0"/>
              </a:spcAft>
              <a:buFont typeface="Arial"/>
              <a:buChar char="–"/>
              <a:defRPr/>
            </a:pPr>
            <a:r>
              <a:rPr lang="en-US" dirty="0" smtClean="0"/>
              <a:t>Personal development</a:t>
            </a:r>
          </a:p>
          <a:p>
            <a:pPr lvl="1" fontAlgn="auto">
              <a:spcAft>
                <a:spcPts val="0"/>
              </a:spcAft>
              <a:buFont typeface="Arial"/>
              <a:buChar char="–"/>
              <a:defRPr/>
            </a:pPr>
            <a:r>
              <a:rPr lang="en-US" dirty="0" smtClean="0"/>
              <a:t>Career guidance</a:t>
            </a:r>
          </a:p>
          <a:p>
            <a:pPr lvl="1" fontAlgn="auto">
              <a:spcAft>
                <a:spcPts val="0"/>
              </a:spcAft>
              <a:buFont typeface="Arial"/>
              <a:buChar char="–"/>
              <a:defRPr/>
            </a:pPr>
            <a:r>
              <a:rPr lang="en-US" dirty="0" smtClean="0"/>
              <a:t>Research productivity (publications, grant success)</a:t>
            </a:r>
          </a:p>
          <a:p>
            <a:pPr lvl="1" fontAlgn="auto">
              <a:spcAft>
                <a:spcPts val="0"/>
              </a:spcAft>
              <a:buFont typeface="Arial"/>
              <a:buChar char="–"/>
              <a:defRPr/>
            </a:pPr>
            <a:r>
              <a:rPr lang="en-US" dirty="0" smtClean="0"/>
              <a:t>Development of professional competence</a:t>
            </a:r>
          </a:p>
          <a:p>
            <a:pPr lvl="1" fontAlgn="auto">
              <a:spcAft>
                <a:spcPts val="0"/>
              </a:spcAft>
              <a:buFont typeface="Arial"/>
              <a:buChar char="–"/>
              <a:defRPr/>
            </a:pPr>
            <a:r>
              <a:rPr lang="en-US" dirty="0" smtClean="0"/>
              <a:t>Establishing professional network</a:t>
            </a:r>
          </a:p>
          <a:p>
            <a:pPr lvl="2" fontAlgn="auto">
              <a:spcAft>
                <a:spcPts val="0"/>
              </a:spcAft>
              <a:buFont typeface="Arial"/>
              <a:buChar char="•"/>
              <a:defRPr/>
            </a:pPr>
            <a:r>
              <a:rPr lang="en-US" dirty="0" smtClean="0"/>
              <a:t>Allowed students to identify themselves more as doctors</a:t>
            </a:r>
            <a:endParaRPr lang="en-US" dirty="0"/>
          </a:p>
        </p:txBody>
      </p:sp>
      <p:sp>
        <p:nvSpPr>
          <p:cNvPr id="5" name="Slide Number Placeholder 4"/>
          <p:cNvSpPr>
            <a:spLocks noGrp="1"/>
          </p:cNvSpPr>
          <p:nvPr>
            <p:ph type="sldNum" sz="quarter" idx="12"/>
          </p:nvPr>
        </p:nvSpPr>
        <p:spPr/>
        <p:txBody>
          <a:bodyPr/>
          <a:lstStyle/>
          <a:p>
            <a:pPr>
              <a:defRPr/>
            </a:pPr>
            <a:fld id="{52B25AAD-D1D6-4049-A5CF-A676AA857965}" type="slidenum">
              <a:rPr lang="en-US"/>
              <a:pPr>
                <a:defRPr/>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Text-plai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6" name="Title 1"/>
          <p:cNvSpPr>
            <a:spLocks noGrp="1"/>
          </p:cNvSpPr>
          <p:nvPr>
            <p:ph type="title"/>
          </p:nvPr>
        </p:nvSpPr>
        <p:spPr>
          <a:xfrm>
            <a:off x="457200" y="1079500"/>
            <a:ext cx="8229600" cy="1216025"/>
          </a:xfrm>
        </p:spPr>
        <p:txBody>
          <a:bodyPr/>
          <a:lstStyle/>
          <a:p>
            <a:r>
              <a:rPr lang="en-US" b="1" smtClean="0"/>
              <a:t>Objectives</a:t>
            </a:r>
          </a:p>
        </p:txBody>
      </p:sp>
      <p:sp>
        <p:nvSpPr>
          <p:cNvPr id="3" name="Content Placeholder 2"/>
          <p:cNvSpPr>
            <a:spLocks noGrp="1"/>
          </p:cNvSpPr>
          <p:nvPr>
            <p:ph idx="1"/>
          </p:nvPr>
        </p:nvSpPr>
        <p:spPr>
          <a:xfrm>
            <a:off x="457200" y="2295525"/>
            <a:ext cx="8229600" cy="3619500"/>
          </a:xfrm>
        </p:spPr>
        <p:txBody>
          <a:bodyPr rtlCol="0">
            <a:normAutofit fontScale="92500" lnSpcReduction="10000"/>
          </a:bodyPr>
          <a:lstStyle/>
          <a:p>
            <a:pPr fontAlgn="auto">
              <a:spcAft>
                <a:spcPts val="0"/>
              </a:spcAft>
              <a:buFont typeface="Arial"/>
              <a:buChar char="•"/>
              <a:defRPr/>
            </a:pPr>
            <a:r>
              <a:rPr lang="en-US" dirty="0"/>
              <a:t>To describe the mentoring process and its central role in professional development</a:t>
            </a:r>
          </a:p>
          <a:p>
            <a:pPr fontAlgn="auto">
              <a:spcAft>
                <a:spcPts val="0"/>
              </a:spcAft>
              <a:buFont typeface="Arial"/>
              <a:buChar char="•"/>
              <a:defRPr/>
            </a:pPr>
            <a:endParaRPr lang="en-US" dirty="0"/>
          </a:p>
          <a:p>
            <a:pPr fontAlgn="auto">
              <a:spcAft>
                <a:spcPts val="0"/>
              </a:spcAft>
              <a:buFont typeface="Arial"/>
              <a:buChar char="•"/>
              <a:defRPr/>
            </a:pPr>
            <a:r>
              <a:rPr lang="en-US" dirty="0"/>
              <a:t>To identify the risks and benefits for all parties in a mentoring relationship</a:t>
            </a:r>
          </a:p>
          <a:p>
            <a:pPr fontAlgn="auto">
              <a:spcAft>
                <a:spcPts val="0"/>
              </a:spcAft>
              <a:buFont typeface="Arial"/>
              <a:buChar char="•"/>
              <a:defRPr/>
            </a:pPr>
            <a:endParaRPr lang="en-US" dirty="0"/>
          </a:p>
          <a:p>
            <a:pPr fontAlgn="auto">
              <a:spcAft>
                <a:spcPts val="0"/>
              </a:spcAft>
              <a:buFont typeface="Arial"/>
              <a:buChar char="•"/>
              <a:defRPr/>
            </a:pPr>
            <a:r>
              <a:rPr lang="en-US" dirty="0"/>
              <a:t>To dispel some common myths about mentoring</a:t>
            </a:r>
          </a:p>
          <a:p>
            <a:pPr fontAlgn="auto">
              <a:spcAft>
                <a:spcPts val="0"/>
              </a:spcAft>
              <a:buFont typeface="Arial"/>
              <a:buChar char="•"/>
              <a:defRPr/>
            </a:pPr>
            <a:endParaRPr lang="en-US" dirty="0" smtClean="0"/>
          </a:p>
        </p:txBody>
      </p:sp>
      <p:sp>
        <p:nvSpPr>
          <p:cNvPr id="6" name="Slide Number Placeholder 5"/>
          <p:cNvSpPr>
            <a:spLocks noGrp="1"/>
          </p:cNvSpPr>
          <p:nvPr>
            <p:ph type="sldNum" sz="quarter" idx="12"/>
          </p:nvPr>
        </p:nvSpPr>
        <p:spPr/>
        <p:txBody>
          <a:bodyPr/>
          <a:lstStyle/>
          <a:p>
            <a:pPr>
              <a:defRPr/>
            </a:pPr>
            <a:fld id="{EFE8EC99-8DE9-47E1-BFE6-1C5330588418}"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85800" y="400050"/>
            <a:ext cx="7772400" cy="1143000"/>
          </a:xfrm>
        </p:spPr>
        <p:txBody>
          <a:bodyPr/>
          <a:lstStyle/>
          <a:p>
            <a:r>
              <a:rPr lang="en-US" b="1" smtClean="0"/>
              <a:t>Additional conclusions</a:t>
            </a:r>
          </a:p>
        </p:txBody>
      </p:sp>
      <p:sp>
        <p:nvSpPr>
          <p:cNvPr id="3" name="Content Placeholder 2"/>
          <p:cNvSpPr>
            <a:spLocks noGrp="1"/>
          </p:cNvSpPr>
          <p:nvPr>
            <p:ph idx="1"/>
          </p:nvPr>
        </p:nvSpPr>
        <p:spPr>
          <a:xfrm>
            <a:off x="685800" y="1560513"/>
            <a:ext cx="7772400" cy="4114800"/>
          </a:xfrm>
        </p:spPr>
        <p:txBody>
          <a:bodyPr rtlCol="0">
            <a:normAutofit fontScale="85000" lnSpcReduction="10000"/>
          </a:bodyPr>
          <a:lstStyle/>
          <a:p>
            <a:pPr fontAlgn="auto">
              <a:spcAft>
                <a:spcPts val="0"/>
              </a:spcAft>
              <a:buFont typeface="Arial"/>
              <a:buChar char="•"/>
              <a:defRPr/>
            </a:pPr>
            <a:r>
              <a:rPr lang="en-US" dirty="0" smtClean="0"/>
              <a:t>Most surveyed say lack of mentoring is the #1 or #2 most important factor hindering career progress in academic medicine</a:t>
            </a:r>
          </a:p>
          <a:p>
            <a:pPr fontAlgn="auto">
              <a:spcAft>
                <a:spcPts val="0"/>
              </a:spcAft>
              <a:buFont typeface="Arial"/>
              <a:buChar char="•"/>
              <a:defRPr/>
            </a:pPr>
            <a:endParaRPr lang="en-US" sz="1400" dirty="0" smtClean="0"/>
          </a:p>
          <a:p>
            <a:pPr fontAlgn="auto">
              <a:spcAft>
                <a:spcPts val="0"/>
              </a:spcAft>
              <a:buFont typeface="Arial"/>
              <a:buChar char="•"/>
              <a:defRPr/>
            </a:pPr>
            <a:r>
              <a:rPr lang="en-US" dirty="0" smtClean="0"/>
              <a:t>Women perceive more difficulty finding mentors</a:t>
            </a:r>
          </a:p>
          <a:p>
            <a:pPr fontAlgn="auto">
              <a:spcAft>
                <a:spcPts val="0"/>
              </a:spcAft>
              <a:buFont typeface="Arial"/>
              <a:buChar char="•"/>
              <a:defRPr/>
            </a:pPr>
            <a:endParaRPr lang="en-US" sz="1400" dirty="0" smtClean="0"/>
          </a:p>
          <a:p>
            <a:pPr fontAlgn="auto">
              <a:spcAft>
                <a:spcPts val="0"/>
              </a:spcAft>
              <a:buFont typeface="Arial"/>
              <a:buChar char="•"/>
              <a:defRPr/>
            </a:pPr>
            <a:r>
              <a:rPr lang="en-US" dirty="0" smtClean="0"/>
              <a:t>Same gender or same race matches are not essential</a:t>
            </a:r>
          </a:p>
          <a:p>
            <a:pPr fontAlgn="auto">
              <a:spcAft>
                <a:spcPts val="0"/>
              </a:spcAft>
              <a:buFont typeface="Arial"/>
              <a:buChar char="•"/>
              <a:defRPr/>
            </a:pPr>
            <a:endParaRPr lang="en-US" sz="1400" dirty="0" smtClean="0"/>
          </a:p>
          <a:p>
            <a:pPr fontAlgn="auto">
              <a:spcAft>
                <a:spcPts val="0"/>
              </a:spcAft>
              <a:buFont typeface="Arial"/>
              <a:buChar char="•"/>
              <a:defRPr/>
            </a:pPr>
            <a:r>
              <a:rPr lang="en-US" dirty="0"/>
              <a:t>M</a:t>
            </a:r>
            <a:r>
              <a:rPr lang="en-US" dirty="0" smtClean="0"/>
              <a:t>aintaining clear boundaries is essential for an effective relationship</a:t>
            </a:r>
          </a:p>
        </p:txBody>
      </p:sp>
      <p:sp>
        <p:nvSpPr>
          <p:cNvPr id="5" name="Slide Number Placeholder 4"/>
          <p:cNvSpPr>
            <a:spLocks noGrp="1"/>
          </p:cNvSpPr>
          <p:nvPr>
            <p:ph type="sldNum" sz="quarter" idx="12"/>
          </p:nvPr>
        </p:nvSpPr>
        <p:spPr/>
        <p:txBody>
          <a:bodyPr/>
          <a:lstStyle/>
          <a:p>
            <a:pPr>
              <a:defRPr/>
            </a:pPr>
            <a:fld id="{8C574D00-A11B-4E6A-87AB-F8E8D00A1FD2}" type="slidenum">
              <a:rPr lang="en-US"/>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433388"/>
            <a:ext cx="8229600" cy="1143000"/>
          </a:xfrm>
        </p:spPr>
        <p:txBody>
          <a:bodyPr/>
          <a:lstStyle/>
          <a:p>
            <a:r>
              <a:rPr lang="en-US" b="1" smtClean="0"/>
              <a:t>Truly complete mentor</a:t>
            </a:r>
          </a:p>
        </p:txBody>
      </p:sp>
      <p:sp>
        <p:nvSpPr>
          <p:cNvPr id="3" name="Content Placeholder 2"/>
          <p:cNvSpPr>
            <a:spLocks noGrp="1"/>
          </p:cNvSpPr>
          <p:nvPr>
            <p:ph idx="1"/>
          </p:nvPr>
        </p:nvSpPr>
        <p:spPr>
          <a:xfrm>
            <a:off x="457200" y="1685925"/>
            <a:ext cx="8229600" cy="4525963"/>
          </a:xfrm>
        </p:spPr>
        <p:txBody>
          <a:bodyPr rtlCol="0">
            <a:normAutofit lnSpcReduction="10000"/>
          </a:bodyPr>
          <a:lstStyle/>
          <a:p>
            <a:pPr marL="0" indent="0" fontAlgn="auto">
              <a:spcAft>
                <a:spcPts val="0"/>
              </a:spcAft>
              <a:buFont typeface="Arial"/>
              <a:buNone/>
              <a:defRPr/>
            </a:pPr>
            <a:r>
              <a:rPr lang="en-US" dirty="0" smtClean="0"/>
              <a:t>Serves as an advisor/guide, developer of 	talent/coach, opener of doors/advocate, role 	model, interpreter of organizational or 	professional rules, protector, rule setter/boss, 	and carries on all of these functions of a long- 	term basis.</a:t>
            </a:r>
          </a:p>
          <a:p>
            <a:pPr marL="0" indent="0" fontAlgn="auto">
              <a:spcAft>
                <a:spcPts val="0"/>
              </a:spcAft>
              <a:buFont typeface="Arial"/>
              <a:buNone/>
              <a:defRPr/>
            </a:pPr>
            <a:endParaRPr lang="en-US" dirty="0"/>
          </a:p>
          <a:p>
            <a:pPr marL="0" indent="0" fontAlgn="auto">
              <a:spcAft>
                <a:spcPts val="0"/>
              </a:spcAft>
              <a:buFont typeface="Arial"/>
              <a:buNone/>
              <a:defRPr/>
            </a:pPr>
            <a:r>
              <a:rPr lang="en-US" sz="2000" dirty="0" smtClean="0"/>
              <a:t>W. Silen, MD</a:t>
            </a:r>
          </a:p>
          <a:p>
            <a:pPr marL="0" indent="0" fontAlgn="auto">
              <a:spcAft>
                <a:spcPts val="0"/>
              </a:spcAft>
              <a:buFont typeface="Arial"/>
              <a:buNone/>
              <a:defRPr/>
            </a:pPr>
            <a:r>
              <a:rPr lang="en-US" sz="2000" dirty="0" smtClean="0"/>
              <a:t>Dean for Faculty Development and Diversity, </a:t>
            </a:r>
          </a:p>
          <a:p>
            <a:pPr marL="0" indent="0" fontAlgn="auto">
              <a:spcAft>
                <a:spcPts val="0"/>
              </a:spcAft>
              <a:buFont typeface="Arial"/>
              <a:buNone/>
              <a:defRPr/>
            </a:pPr>
            <a:r>
              <a:rPr lang="en-US" sz="2000" dirty="0" smtClean="0"/>
              <a:t>Harvard Medical School, 1998</a:t>
            </a:r>
            <a:endParaRPr lang="en-US" sz="2000" dirty="0"/>
          </a:p>
        </p:txBody>
      </p:sp>
      <p:sp>
        <p:nvSpPr>
          <p:cNvPr id="5" name="Slide Number Placeholder 4"/>
          <p:cNvSpPr>
            <a:spLocks noGrp="1"/>
          </p:cNvSpPr>
          <p:nvPr>
            <p:ph type="sldNum" sz="quarter" idx="12"/>
          </p:nvPr>
        </p:nvSpPr>
        <p:spPr/>
        <p:txBody>
          <a:bodyPr/>
          <a:lstStyle/>
          <a:p>
            <a:pPr>
              <a:defRPr/>
            </a:pPr>
            <a:fld id="{FA22B66A-1733-4454-B357-365630F49E3A}" type="slidenum">
              <a:rPr lang="en-US"/>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dirty="0"/>
          </a:p>
        </p:txBody>
      </p:sp>
      <p:pic>
        <p:nvPicPr>
          <p:cNvPr id="65539" name="Picture 3" descr="Log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5540" name="TextBox 4"/>
          <p:cNvSpPr txBox="1">
            <a:spLocks noChangeArrowheads="1"/>
          </p:cNvSpPr>
          <p:nvPr/>
        </p:nvSpPr>
        <p:spPr bwMode="auto">
          <a:xfrm>
            <a:off x="2989263" y="430213"/>
            <a:ext cx="3165475" cy="922337"/>
          </a:xfrm>
          <a:prstGeom prst="rect">
            <a:avLst/>
          </a:prstGeom>
          <a:noFill/>
          <a:ln w="9525">
            <a:noFill/>
            <a:miter lim="800000"/>
            <a:headEnd/>
            <a:tailEnd/>
          </a:ln>
        </p:spPr>
        <p:txBody>
          <a:bodyPr wrap="none">
            <a:spAutoFit/>
          </a:bodyPr>
          <a:lstStyle/>
          <a:p>
            <a:r>
              <a:rPr lang="en-US" sz="5400" b="1">
                <a:solidFill>
                  <a:srgbClr val="F2AB13"/>
                </a:solidFill>
                <a:latin typeface="Calibri" pitchFamily="34" charset="0"/>
              </a:rPr>
              <a:t>Thank you</a:t>
            </a:r>
          </a:p>
        </p:txBody>
      </p:sp>
      <p:sp>
        <p:nvSpPr>
          <p:cNvPr id="65541" name="TextBox 5"/>
          <p:cNvSpPr txBox="1">
            <a:spLocks noChangeArrowheads="1"/>
          </p:cNvSpPr>
          <p:nvPr/>
        </p:nvSpPr>
        <p:spPr bwMode="auto">
          <a:xfrm>
            <a:off x="2359025" y="5535613"/>
            <a:ext cx="4425950" cy="584200"/>
          </a:xfrm>
          <a:prstGeom prst="rect">
            <a:avLst/>
          </a:prstGeom>
          <a:noFill/>
          <a:ln w="9525">
            <a:noFill/>
            <a:miter lim="800000"/>
            <a:headEnd/>
            <a:tailEnd/>
          </a:ln>
        </p:spPr>
        <p:txBody>
          <a:bodyPr wrap="none">
            <a:spAutoFit/>
          </a:bodyPr>
          <a:lstStyle/>
          <a:p>
            <a:r>
              <a:rPr lang="en-US" sz="3200">
                <a:solidFill>
                  <a:schemeClr val="bg1"/>
                </a:solidFill>
                <a:latin typeface="Calibri" pitchFamily="34" charset="0"/>
              </a:rPr>
              <a:t>bsaunders@hmc.psu.edu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407988"/>
            <a:ext cx="8229600" cy="1143000"/>
          </a:xfrm>
        </p:spPr>
        <p:txBody>
          <a:bodyPr/>
          <a:lstStyle/>
          <a:p>
            <a:r>
              <a:rPr lang="en-US" b="1" smtClean="0"/>
              <a:t>What do you do all day?</a:t>
            </a:r>
          </a:p>
        </p:txBody>
      </p:sp>
      <p:sp>
        <p:nvSpPr>
          <p:cNvPr id="3" name="Content Placeholder 2"/>
          <p:cNvSpPr>
            <a:spLocks noGrp="1"/>
          </p:cNvSpPr>
          <p:nvPr>
            <p:ph idx="1"/>
          </p:nvPr>
        </p:nvSpPr>
        <p:spPr/>
        <p:txBody>
          <a:bodyPr/>
          <a:lstStyle/>
          <a:p>
            <a:r>
              <a:rPr lang="en-US" smtClean="0"/>
              <a:t>Endocrine surgeon </a:t>
            </a:r>
          </a:p>
          <a:p>
            <a:r>
              <a:rPr lang="en-US" smtClean="0"/>
              <a:t>Teacher</a:t>
            </a:r>
          </a:p>
          <a:p>
            <a:r>
              <a:rPr lang="en-US" smtClean="0"/>
              <a:t>Investigator</a:t>
            </a:r>
          </a:p>
          <a:p>
            <a:r>
              <a:rPr lang="en-US" smtClean="0"/>
              <a:t>Administrator</a:t>
            </a:r>
          </a:p>
          <a:p>
            <a:r>
              <a:rPr lang="en-US" smtClean="0"/>
              <a:t>Mentor</a:t>
            </a:r>
          </a:p>
          <a:p>
            <a:r>
              <a:rPr lang="en-US" smtClean="0"/>
              <a:t>Mentee</a:t>
            </a:r>
          </a:p>
        </p:txBody>
      </p:sp>
      <p:pic>
        <p:nvPicPr>
          <p:cNvPr id="5" name="Picture 4"/>
          <p:cNvPicPr>
            <a:picLocks noChangeAspect="1"/>
          </p:cNvPicPr>
          <p:nvPr/>
        </p:nvPicPr>
        <p:blipFill>
          <a:blip r:embed="rId3"/>
          <a:srcRect/>
          <a:stretch>
            <a:fillRect/>
          </a:stretch>
        </p:blipFill>
        <p:spPr bwMode="auto">
          <a:xfrm>
            <a:off x="2819400" y="2057400"/>
            <a:ext cx="2971800" cy="37147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2655594-E83B-4D19-ACB0-030CAE47F119}" type="slidenum">
              <a:rPr lang="en-US"/>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Text-plai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8" name="Title 1"/>
          <p:cNvSpPr>
            <a:spLocks noGrp="1"/>
          </p:cNvSpPr>
          <p:nvPr>
            <p:ph type="title"/>
          </p:nvPr>
        </p:nvSpPr>
        <p:spPr>
          <a:xfrm>
            <a:off x="457200" y="1079500"/>
            <a:ext cx="8229600" cy="1216025"/>
          </a:xfrm>
        </p:spPr>
        <p:txBody>
          <a:bodyPr/>
          <a:lstStyle/>
          <a:p>
            <a:endParaRPr lang="en-US" smtClean="0"/>
          </a:p>
        </p:txBody>
      </p:sp>
      <p:sp>
        <p:nvSpPr>
          <p:cNvPr id="3" name="Content Placeholder 2"/>
          <p:cNvSpPr>
            <a:spLocks noGrp="1"/>
          </p:cNvSpPr>
          <p:nvPr>
            <p:ph idx="1"/>
          </p:nvPr>
        </p:nvSpPr>
        <p:spPr>
          <a:xfrm rot="20520000">
            <a:off x="2273808" y="1759856"/>
            <a:ext cx="8229600" cy="3338285"/>
          </a:xfrm>
        </p:spPr>
        <p:txBody>
          <a:bodyPr rtlCol="0">
            <a:normAutofit/>
          </a:bodyPr>
          <a:lstStyle/>
          <a:p>
            <a:pPr marL="0" indent="0" fontAlgn="auto">
              <a:spcAft>
                <a:spcPts val="0"/>
              </a:spcAft>
              <a:buFont typeface="Arial"/>
              <a:buNone/>
              <a:defRPr/>
            </a:pPr>
            <a:r>
              <a:rPr lang="en-US" sz="14000" b="1" cap="all" dirty="0">
                <a:ln w="9000" cmpd="sng">
                  <a:solidFill>
                    <a:srgbClr val="8064A2">
                      <a:shade val="50000"/>
                      <a:satMod val="120000"/>
                    </a:srgbClr>
                  </a:solidFill>
                  <a:prstDash val="solid"/>
                </a:ln>
                <a:solidFill>
                  <a:srgbClr val="F2AB13"/>
                </a:solidFill>
                <a:effectLst>
                  <a:reflection blurRad="12700" stA="28000" endPos="45000" dist="1000" dir="5400000" sy="-100000" algn="bl" rotWithShape="0"/>
                </a:effectLst>
              </a:rPr>
              <a:t>Why?</a:t>
            </a:r>
          </a:p>
          <a:p>
            <a:pPr fontAlgn="auto">
              <a:spcAft>
                <a:spcPts val="0"/>
              </a:spcAft>
              <a:buFont typeface="Arial"/>
              <a:buChar char="•"/>
              <a:defRPr/>
            </a:pPr>
            <a:endParaRPr lang="en-US" dirty="0" smtClean="0"/>
          </a:p>
        </p:txBody>
      </p:sp>
      <p:sp>
        <p:nvSpPr>
          <p:cNvPr id="6" name="Slide Number Placeholder 5"/>
          <p:cNvSpPr>
            <a:spLocks noGrp="1"/>
          </p:cNvSpPr>
          <p:nvPr>
            <p:ph type="sldNum" sz="quarter" idx="12"/>
          </p:nvPr>
        </p:nvSpPr>
        <p:spPr/>
        <p:txBody>
          <a:bodyPr/>
          <a:lstStyle/>
          <a:p>
            <a:pPr>
              <a:defRPr/>
            </a:pPr>
            <a:fld id="{9D3AB1C1-8DB1-4D34-B1F3-B3CE9BCBB474}"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algn="ctr" fontAlgn="auto">
              <a:spcAft>
                <a:spcPts val="0"/>
              </a:spcAft>
              <a:buFont typeface="Arial"/>
              <a:buNone/>
              <a:defRPr/>
            </a:pPr>
            <a:r>
              <a:rPr lang="en-US" sz="5400" dirty="0" smtClean="0"/>
              <a:t>“No man is an island”</a:t>
            </a:r>
          </a:p>
          <a:p>
            <a:pPr marL="0" indent="0" fontAlgn="auto">
              <a:spcAft>
                <a:spcPts val="0"/>
              </a:spcAft>
              <a:buFont typeface="Arial"/>
              <a:buNone/>
              <a:defRPr/>
            </a:pPr>
            <a:endParaRPr lang="en-US" dirty="0"/>
          </a:p>
          <a:p>
            <a:pPr marL="0" indent="0" fontAlgn="auto">
              <a:spcAft>
                <a:spcPts val="0"/>
              </a:spcAft>
              <a:buFont typeface="Arial"/>
              <a:buNone/>
              <a:defRPr/>
            </a:pPr>
            <a:endParaRPr lang="en-US" dirty="0" smtClean="0"/>
          </a:p>
          <a:p>
            <a:pPr marL="0" indent="0" fontAlgn="auto">
              <a:spcAft>
                <a:spcPts val="0"/>
              </a:spcAft>
              <a:buFont typeface="Arial"/>
              <a:buNone/>
              <a:defRPr/>
            </a:pPr>
            <a:endParaRPr lang="en-US" sz="2000" dirty="0" smtClean="0"/>
          </a:p>
          <a:p>
            <a:pPr marL="0" indent="0" fontAlgn="auto">
              <a:spcAft>
                <a:spcPts val="0"/>
              </a:spcAft>
              <a:buFont typeface="Arial"/>
              <a:buNone/>
              <a:defRPr/>
            </a:pPr>
            <a:endParaRPr lang="en-US" sz="2000" dirty="0"/>
          </a:p>
          <a:p>
            <a:pPr marL="0" indent="0" fontAlgn="auto">
              <a:spcAft>
                <a:spcPts val="0"/>
              </a:spcAft>
              <a:buFont typeface="Arial"/>
              <a:buNone/>
              <a:defRPr/>
            </a:pPr>
            <a:endParaRPr lang="en-US" sz="2000" dirty="0" smtClean="0"/>
          </a:p>
          <a:p>
            <a:pPr marL="0" indent="0" fontAlgn="auto">
              <a:spcAft>
                <a:spcPts val="0"/>
              </a:spcAft>
              <a:buFont typeface="Arial"/>
              <a:buNone/>
              <a:defRPr/>
            </a:pPr>
            <a:r>
              <a:rPr lang="en-US" sz="2000" dirty="0"/>
              <a:t>	</a:t>
            </a:r>
            <a:r>
              <a:rPr lang="en-US" sz="2000" dirty="0" smtClean="0"/>
              <a:t>			</a:t>
            </a:r>
          </a:p>
          <a:p>
            <a:pPr marL="0" indent="0" fontAlgn="auto">
              <a:spcAft>
                <a:spcPts val="0"/>
              </a:spcAft>
              <a:buFont typeface="Arial"/>
              <a:buNone/>
              <a:defRPr/>
            </a:pPr>
            <a:r>
              <a:rPr lang="en-US" sz="2000" dirty="0"/>
              <a:t>	</a:t>
            </a:r>
            <a:r>
              <a:rPr lang="en-US" sz="2000" dirty="0" smtClean="0"/>
              <a:t>			“Meditation </a:t>
            </a:r>
            <a:r>
              <a:rPr lang="en-US" sz="2000" dirty="0"/>
              <a:t>XVII</a:t>
            </a:r>
            <a:r>
              <a:rPr lang="en-US" sz="2000" dirty="0" smtClean="0"/>
              <a:t>,”  </a:t>
            </a:r>
            <a:r>
              <a:rPr lang="en-US" sz="2000" dirty="0"/>
              <a:t>John Donne</a:t>
            </a:r>
          </a:p>
          <a:p>
            <a:pPr fontAlgn="auto">
              <a:spcAft>
                <a:spcPts val="0"/>
              </a:spcAft>
              <a:buFont typeface="Arial"/>
              <a:buChar char="•"/>
              <a:defRPr/>
            </a:pPr>
            <a:endParaRPr lang="en-US" dirty="0"/>
          </a:p>
        </p:txBody>
      </p:sp>
      <p:sp>
        <p:nvSpPr>
          <p:cNvPr id="2" name="Slide Number Placeholder 1"/>
          <p:cNvSpPr>
            <a:spLocks noGrp="1"/>
          </p:cNvSpPr>
          <p:nvPr>
            <p:ph type="sldNum" sz="quarter" idx="12"/>
          </p:nvPr>
        </p:nvSpPr>
        <p:spPr/>
        <p:txBody>
          <a:bodyPr/>
          <a:lstStyle/>
          <a:p>
            <a:pPr>
              <a:defRPr/>
            </a:pPr>
            <a:fld id="{F0B890DC-45CC-48D7-92F5-8E08AF8057F8}"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874713"/>
            <a:ext cx="8229600" cy="1143000"/>
          </a:xfrm>
        </p:spPr>
        <p:txBody>
          <a:bodyPr/>
          <a:lstStyle/>
          <a:p>
            <a:r>
              <a:rPr lang="en-US" b="1" smtClean="0"/>
              <a:t>Definition</a:t>
            </a:r>
          </a:p>
        </p:txBody>
      </p:sp>
      <p:sp>
        <p:nvSpPr>
          <p:cNvPr id="3" name="Content Placeholder 2"/>
          <p:cNvSpPr>
            <a:spLocks noGrp="1"/>
          </p:cNvSpPr>
          <p:nvPr>
            <p:ph idx="1"/>
          </p:nvPr>
        </p:nvSpPr>
        <p:spPr>
          <a:xfrm>
            <a:off x="2362200" y="2293938"/>
            <a:ext cx="6400800" cy="3962400"/>
          </a:xfrm>
        </p:spPr>
        <p:txBody>
          <a:bodyPr rtlCol="0">
            <a:normAutofit/>
          </a:bodyPr>
          <a:lstStyle/>
          <a:p>
            <a:pPr marL="0" indent="0" fontAlgn="auto">
              <a:spcAft>
                <a:spcPts val="0"/>
              </a:spcAft>
              <a:buFont typeface="Arial"/>
              <a:buNone/>
              <a:defRPr/>
            </a:pPr>
            <a:endParaRPr lang="en-US" dirty="0"/>
          </a:p>
          <a:p>
            <a:pPr marL="0" indent="0" fontAlgn="t">
              <a:spcBef>
                <a:spcPts val="0"/>
              </a:spcBef>
              <a:spcAft>
                <a:spcPts val="0"/>
              </a:spcAft>
              <a:buFont typeface="Arial"/>
              <a:buNone/>
              <a:defRPr/>
            </a:pPr>
            <a:r>
              <a:rPr lang="en-US" b="1" dirty="0"/>
              <a:t>men·tor</a:t>
            </a:r>
          </a:p>
          <a:p>
            <a:pPr marL="0" indent="0" fontAlgn="t">
              <a:spcBef>
                <a:spcPts val="0"/>
              </a:spcBef>
              <a:spcAft>
                <a:spcPts val="0"/>
              </a:spcAft>
              <a:buFont typeface="Arial"/>
              <a:buNone/>
              <a:defRPr/>
            </a:pPr>
            <a:r>
              <a:rPr lang="en-US" i="1" dirty="0"/>
              <a:t>noun</a:t>
            </a:r>
            <a:r>
              <a:rPr lang="en-US" dirty="0"/>
              <a:t> \ˈmen-ˌtȯr, -tər\ : someone who teaches or gives help and advice to a less experienced and often younger person</a:t>
            </a:r>
          </a:p>
          <a:p>
            <a:pPr fontAlgn="auto">
              <a:spcAft>
                <a:spcPts val="0"/>
              </a:spcAft>
              <a:buFont typeface="Arial"/>
              <a:buChar char="•"/>
              <a:defRPr/>
            </a:pPr>
            <a:endParaRPr lang="en-US" dirty="0"/>
          </a:p>
        </p:txBody>
      </p:sp>
      <p:pic>
        <p:nvPicPr>
          <p:cNvPr id="21507" name="Picture 4"/>
          <p:cNvPicPr>
            <a:picLocks noChangeAspect="1"/>
          </p:cNvPicPr>
          <p:nvPr/>
        </p:nvPicPr>
        <p:blipFill>
          <a:blip r:embed="rId3"/>
          <a:srcRect/>
          <a:stretch>
            <a:fillRect/>
          </a:stretch>
        </p:blipFill>
        <p:spPr bwMode="auto">
          <a:xfrm>
            <a:off x="614363" y="2017713"/>
            <a:ext cx="1371600" cy="228600"/>
          </a:xfrm>
          <a:prstGeom prst="rect">
            <a:avLst/>
          </a:prstGeom>
          <a:noFill/>
          <a:ln w="9525">
            <a:noFill/>
            <a:miter lim="800000"/>
            <a:headEnd/>
            <a:tailEnd/>
          </a:ln>
        </p:spPr>
      </p:pic>
      <p:pic>
        <p:nvPicPr>
          <p:cNvPr id="21508" name="Picture 5"/>
          <p:cNvPicPr>
            <a:picLocks noChangeAspect="1"/>
          </p:cNvPicPr>
          <p:nvPr/>
        </p:nvPicPr>
        <p:blipFill>
          <a:blip r:embed="rId4"/>
          <a:srcRect/>
          <a:stretch>
            <a:fillRect/>
          </a:stretch>
        </p:blipFill>
        <p:spPr bwMode="auto">
          <a:xfrm>
            <a:off x="609600" y="2416175"/>
            <a:ext cx="1381125" cy="14954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9B80C15A-E85D-4073-9CD1-8B2CA7BF3262}"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09600" y="509588"/>
            <a:ext cx="7772400" cy="1143000"/>
          </a:xfrm>
        </p:spPr>
        <p:txBody>
          <a:bodyPr/>
          <a:lstStyle/>
          <a:p>
            <a:r>
              <a:rPr lang="en-US" b="1" smtClean="0"/>
              <a:t>Synonyms	</a:t>
            </a:r>
          </a:p>
        </p:txBody>
      </p:sp>
      <p:graphicFrame>
        <p:nvGraphicFramePr>
          <p:cNvPr id="7" name="Table 6"/>
          <p:cNvGraphicFramePr>
            <a:graphicFrameLocks noGrp="1"/>
          </p:cNvGraphicFramePr>
          <p:nvPr/>
        </p:nvGraphicFramePr>
        <p:xfrm>
          <a:off x="1095375" y="2097088"/>
          <a:ext cx="6858000" cy="2749550"/>
        </p:xfrm>
        <a:graphic>
          <a:graphicData uri="http://schemas.openxmlformats.org/drawingml/2006/table">
            <a:tbl>
              <a:tblPr firstRow="1" bandRow="1">
                <a:tableStyleId>{C4B1156A-380E-4F78-BDF5-A606A8083BF9}</a:tableStyleId>
              </a:tblPr>
              <a:tblGrid>
                <a:gridCol w="3429000"/>
                <a:gridCol w="3429000"/>
              </a:tblGrid>
              <a:tr h="225721">
                <a:tc>
                  <a:txBody>
                    <a:bodyPr/>
                    <a:lstStyle/>
                    <a:p>
                      <a:r>
                        <a:rPr lang="en-US" sz="2400" b="1" dirty="0" smtClean="0"/>
                        <a:t>Coach</a:t>
                      </a:r>
                      <a:endParaRPr lang="en-US" sz="2400" b="1" dirty="0"/>
                    </a:p>
                  </a:txBody>
                  <a:tcPr/>
                </a:tc>
                <a:tc>
                  <a:txBody>
                    <a:bodyPr/>
                    <a:lstStyle/>
                    <a:p>
                      <a:r>
                        <a:rPr lang="en-US" sz="2400" b="1" dirty="0" smtClean="0"/>
                        <a:t>Guru</a:t>
                      </a:r>
                      <a:endParaRPr lang="en-US" sz="2400" b="1" dirty="0"/>
                    </a:p>
                  </a:txBody>
                  <a:tcPr/>
                </a:tc>
              </a:tr>
              <a:tr h="573193">
                <a:tc>
                  <a:txBody>
                    <a:bodyPr/>
                    <a:lstStyle/>
                    <a:p>
                      <a:r>
                        <a:rPr lang="en-US" sz="2400" b="1" dirty="0" smtClean="0"/>
                        <a:t>Trainer</a:t>
                      </a:r>
                      <a:endParaRPr lang="en-US" sz="2400" b="1" dirty="0"/>
                    </a:p>
                  </a:txBody>
                  <a:tcPr/>
                </a:tc>
                <a:tc>
                  <a:txBody>
                    <a:bodyPr/>
                    <a:lstStyle/>
                    <a:p>
                      <a:r>
                        <a:rPr lang="en-US" sz="2400" b="1" dirty="0" smtClean="0"/>
                        <a:t>Tutor</a:t>
                      </a:r>
                      <a:endParaRPr lang="en-US" sz="2400" b="1" dirty="0"/>
                    </a:p>
                  </a:txBody>
                  <a:tcPr/>
                </a:tc>
              </a:tr>
              <a:tr h="573193">
                <a:tc>
                  <a:txBody>
                    <a:bodyPr/>
                    <a:lstStyle/>
                    <a:p>
                      <a:r>
                        <a:rPr lang="en-US" sz="2400" b="1" dirty="0" smtClean="0"/>
                        <a:t>Advisor</a:t>
                      </a:r>
                      <a:endParaRPr lang="en-US" sz="2400" b="1" dirty="0"/>
                    </a:p>
                  </a:txBody>
                  <a:tcPr/>
                </a:tc>
                <a:tc>
                  <a:txBody>
                    <a:bodyPr/>
                    <a:lstStyle/>
                    <a:p>
                      <a:r>
                        <a:rPr lang="en-US" sz="2400" b="1" dirty="0" smtClean="0"/>
                        <a:t>Teacher</a:t>
                      </a:r>
                      <a:endParaRPr lang="en-US" sz="2400" b="1" dirty="0"/>
                    </a:p>
                  </a:txBody>
                  <a:tcPr/>
                </a:tc>
              </a:tr>
              <a:tr h="573193">
                <a:tc>
                  <a:txBody>
                    <a:bodyPr/>
                    <a:lstStyle/>
                    <a:p>
                      <a:r>
                        <a:rPr lang="en-US" sz="2400" b="1" dirty="0" smtClean="0"/>
                        <a:t>Counsellor</a:t>
                      </a:r>
                      <a:endParaRPr lang="en-US" sz="2400" b="1" dirty="0"/>
                    </a:p>
                  </a:txBody>
                  <a:tcPr/>
                </a:tc>
                <a:tc>
                  <a:txBody>
                    <a:bodyPr/>
                    <a:lstStyle/>
                    <a:p>
                      <a:r>
                        <a:rPr lang="en-US" sz="2400" b="1" dirty="0" smtClean="0"/>
                        <a:t>Instructor</a:t>
                      </a:r>
                      <a:endParaRPr lang="en-US" sz="2400" b="1" dirty="0"/>
                    </a:p>
                  </a:txBody>
                  <a:tcPr/>
                </a:tc>
              </a:tr>
              <a:tr h="573193">
                <a:tc>
                  <a:txBody>
                    <a:bodyPr/>
                    <a:lstStyle/>
                    <a:p>
                      <a:r>
                        <a:rPr lang="en-US" sz="2400" b="1" dirty="0" smtClean="0"/>
                        <a:t>Guide</a:t>
                      </a:r>
                      <a:endParaRPr lang="en-US" sz="2400" b="1" dirty="0"/>
                    </a:p>
                  </a:txBody>
                  <a:tcPr/>
                </a:tc>
                <a:tc>
                  <a:txBody>
                    <a:bodyPr/>
                    <a:lstStyle/>
                    <a:p>
                      <a:r>
                        <a:rPr lang="en-US" sz="2400" b="1" dirty="0" smtClean="0"/>
                        <a:t>Parent</a:t>
                      </a:r>
                      <a:endParaRPr lang="en-US" sz="2400" b="1" dirty="0"/>
                    </a:p>
                  </a:txBody>
                  <a:tcPr/>
                </a:tc>
              </a:tr>
            </a:tbl>
          </a:graphicData>
        </a:graphic>
      </p:graphicFrame>
      <p:pic>
        <p:nvPicPr>
          <p:cNvPr id="23574" name="Picture 2"/>
          <p:cNvPicPr>
            <a:picLocks noChangeAspect="1"/>
          </p:cNvPicPr>
          <p:nvPr/>
        </p:nvPicPr>
        <p:blipFill>
          <a:blip r:embed="rId3"/>
          <a:srcRect/>
          <a:stretch>
            <a:fillRect/>
          </a:stretch>
        </p:blipFill>
        <p:spPr bwMode="auto">
          <a:xfrm>
            <a:off x="6553200" y="3719513"/>
            <a:ext cx="1849438" cy="246538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326435F-034F-42E6-8D19-8FE89511F6E5}"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Text-plai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2" name="Title 1"/>
          <p:cNvSpPr>
            <a:spLocks noGrp="1"/>
          </p:cNvSpPr>
          <p:nvPr>
            <p:ph type="title"/>
          </p:nvPr>
        </p:nvSpPr>
        <p:spPr>
          <a:xfrm>
            <a:off x="457200" y="1079500"/>
            <a:ext cx="8229600" cy="1216025"/>
          </a:xfrm>
        </p:spPr>
        <p:txBody>
          <a:bodyPr/>
          <a:lstStyle/>
          <a:p>
            <a:r>
              <a:rPr lang="en-US" b="1" smtClean="0"/>
              <a:t>The goal of a mentoring relationship</a:t>
            </a:r>
          </a:p>
        </p:txBody>
      </p:sp>
      <p:sp>
        <p:nvSpPr>
          <p:cNvPr id="3" name="Content Placeholder 2"/>
          <p:cNvSpPr>
            <a:spLocks noGrp="1"/>
          </p:cNvSpPr>
          <p:nvPr>
            <p:ph idx="1"/>
          </p:nvPr>
        </p:nvSpPr>
        <p:spPr>
          <a:xfrm>
            <a:off x="457200" y="2260600"/>
            <a:ext cx="8229600" cy="3338513"/>
          </a:xfrm>
        </p:spPr>
        <p:txBody>
          <a:bodyPr rtlCol="0">
            <a:normAutofit/>
          </a:bodyPr>
          <a:lstStyle/>
          <a:p>
            <a:pPr fontAlgn="auto">
              <a:spcAft>
                <a:spcPts val="0"/>
              </a:spcAft>
              <a:buFont typeface="Arial"/>
              <a:buChar char="•"/>
              <a:defRPr/>
            </a:pPr>
            <a:endParaRPr lang="en-US" dirty="0"/>
          </a:p>
          <a:p>
            <a:pPr marL="0" indent="0" fontAlgn="auto">
              <a:spcAft>
                <a:spcPts val="0"/>
              </a:spcAft>
              <a:buFont typeface="Arial"/>
              <a:buNone/>
              <a:defRPr/>
            </a:pPr>
            <a:r>
              <a:rPr lang="en-US" sz="3600" dirty="0"/>
              <a:t>To build capacity and self reliance in the mentee</a:t>
            </a:r>
          </a:p>
          <a:p>
            <a:pPr fontAlgn="auto">
              <a:spcAft>
                <a:spcPts val="0"/>
              </a:spcAft>
              <a:buFont typeface="Arial"/>
              <a:buChar char="•"/>
              <a:defRPr/>
            </a:pPr>
            <a:endParaRPr lang="en-US" dirty="0" smtClean="0"/>
          </a:p>
        </p:txBody>
      </p:sp>
      <p:pic>
        <p:nvPicPr>
          <p:cNvPr id="25604" name="Picture 2"/>
          <p:cNvPicPr>
            <a:picLocks noChangeAspect="1" noChangeArrowheads="1"/>
          </p:cNvPicPr>
          <p:nvPr/>
        </p:nvPicPr>
        <p:blipFill>
          <a:blip r:embed="rId3"/>
          <a:srcRect/>
          <a:stretch>
            <a:fillRect/>
          </a:stretch>
        </p:blipFill>
        <p:spPr bwMode="auto">
          <a:xfrm>
            <a:off x="3770313" y="3902075"/>
            <a:ext cx="1603375" cy="24034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D2F3CF1-61AE-426D-9C52-43869E35246D}" type="slidenum">
              <a:rPr lang="en-US"/>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790</Words>
  <Application>Microsoft Office PowerPoint</Application>
  <PresentationFormat>On-screen Show (4:3)</PresentationFormat>
  <Paragraphs>233</Paragraphs>
  <Slides>32</Slides>
  <Notes>19</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32</vt:i4>
      </vt:variant>
    </vt:vector>
  </HeadingPairs>
  <TitlesOfParts>
    <vt:vector size="36" baseType="lpstr">
      <vt:lpstr>Calibri</vt:lpstr>
      <vt:lpstr>Arial</vt:lpstr>
      <vt:lpstr>Calibri (Headings)</vt:lpstr>
      <vt:lpstr>Office Theme</vt:lpstr>
      <vt:lpstr>Effective Mentoring for Students  Brian D. Saunders, MD, FACS Associate Professor of Surgery and Medicine Director of Undergraduate Surgical Education Penn State College of Medicine  Trouble Shooting Your Clerkship 105 April 22, 2015 </vt:lpstr>
      <vt:lpstr>Disclosures</vt:lpstr>
      <vt:lpstr>Objectives</vt:lpstr>
      <vt:lpstr>What do you do all day?</vt:lpstr>
      <vt:lpstr>Slide 5</vt:lpstr>
      <vt:lpstr>Slide 6</vt:lpstr>
      <vt:lpstr>Definition</vt:lpstr>
      <vt:lpstr>Synonyms </vt:lpstr>
      <vt:lpstr>The goal of a mentoring relationship</vt:lpstr>
      <vt:lpstr>It is not …</vt:lpstr>
      <vt:lpstr>Slide 11</vt:lpstr>
      <vt:lpstr>The process of mentoring</vt:lpstr>
      <vt:lpstr>Stages of mentoring</vt:lpstr>
      <vt:lpstr>Critical elements </vt:lpstr>
      <vt:lpstr>Types of mentoring functions</vt:lpstr>
      <vt:lpstr>Hidden curriculum</vt:lpstr>
      <vt:lpstr>Qualities of a mentor</vt:lpstr>
      <vt:lpstr>Qualities of a mentor</vt:lpstr>
      <vt:lpstr>Slide 19</vt:lpstr>
      <vt:lpstr>Qualities of a mentee</vt:lpstr>
      <vt:lpstr>Qualities of a mentee</vt:lpstr>
      <vt:lpstr>Advantages of mentoring</vt:lpstr>
      <vt:lpstr>Slide 23</vt:lpstr>
      <vt:lpstr>Advantages of mentoring</vt:lpstr>
      <vt:lpstr>Risks of mentoring</vt:lpstr>
      <vt:lpstr>Risks of mentoring</vt:lpstr>
      <vt:lpstr>Myths of mentoring</vt:lpstr>
      <vt:lpstr>Advice to potential mentors</vt:lpstr>
      <vt:lpstr>What does the research reveal?</vt:lpstr>
      <vt:lpstr>Additional conclusions</vt:lpstr>
      <vt:lpstr>Truly complete mentor</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Richardson</dc:creator>
  <cp:lastModifiedBy>Brenda Brown</cp:lastModifiedBy>
  <cp:revision>25</cp:revision>
  <dcterms:created xsi:type="dcterms:W3CDTF">2012-08-13T04:08:41Z</dcterms:created>
  <dcterms:modified xsi:type="dcterms:W3CDTF">2015-07-07T13:33:28Z</dcterms:modified>
</cp:coreProperties>
</file>