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0" r:id="rId3"/>
    <p:sldId id="264" r:id="rId4"/>
    <p:sldId id="265" r:id="rId5"/>
    <p:sldId id="283" r:id="rId6"/>
    <p:sldId id="266" r:id="rId7"/>
    <p:sldId id="267" r:id="rId8"/>
    <p:sldId id="268" r:id="rId9"/>
    <p:sldId id="270" r:id="rId10"/>
    <p:sldId id="271" r:id="rId11"/>
    <p:sldId id="269" r:id="rId12"/>
    <p:sldId id="278" r:id="rId13"/>
    <p:sldId id="277" r:id="rId14"/>
    <p:sldId id="279" r:id="rId15"/>
    <p:sldId id="280" r:id="rId16"/>
    <p:sldId id="272" r:id="rId17"/>
    <p:sldId id="273" r:id="rId18"/>
    <p:sldId id="274" r:id="rId19"/>
    <p:sldId id="275" r:id="rId20"/>
    <p:sldId id="276" r:id="rId21"/>
    <p:sldId id="282" r:id="rId22"/>
    <p:sldId id="281" r:id="rId2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2AB13"/>
    <a:srgbClr val="FFCB2E"/>
    <a:srgbClr val="D4AE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45" autoAdjust="0"/>
  </p:normalViewPr>
  <p:slideViewPr>
    <p:cSldViewPr snapToGrid="0" snapToObjects="1">
      <p:cViewPr>
        <p:scale>
          <a:sx n="94" d="100"/>
          <a:sy n="94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E3AB-29A3-4FFA-A06E-70827A952AA0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A713C-2BA3-44B9-89F8-0E095F223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1862-DB37-4F60-AF5F-836606DF5C68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2F20-2774-4E09-B223-572846DD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BA2E5-94FB-4365-B8B5-2E4EFBC08C29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942C7-01B5-4E38-8408-BE8B19063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66265-899F-4815-95A3-4CB0AE8B79FF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8C63B-F801-4A8F-BFE4-F11E5AA67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DE616-F597-478D-B82A-E7D152CAD510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CB815-8B2E-44E2-AC05-8C5E656FB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E8E08-0A4D-41CE-8D9F-57EEF997FA09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40D0A-D1EC-4911-9620-F091E3AA6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26CF0-7936-4DCD-B43D-2DE59180C88F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D4E5A-746F-4A76-AA8D-FDB244E7F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3915-EEBD-4FA9-850D-B67C217F2C53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43C87-4D74-4CC6-A657-47E9012D5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CF800-41AE-4BE2-82CB-FB3642EF98A5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523A7-CED7-4C5F-BFFB-E0A4E3086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A6CBA-6CDD-4C0D-B587-0C2AAFFA29FD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83CC-1182-4D38-9C26-87349A940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38009-30BD-4E68-9063-37E240451407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E4BA-F22E-4DCF-8B94-3514B5019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0CA24A-BEDD-4EC0-9F6D-97C7363C1ECA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07866E-EF6D-4518-86FB-560A015FF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7013"/>
            <a:ext cx="8229600" cy="31384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1200"/>
              </a:spcAft>
              <a:defRPr/>
            </a:pPr>
            <a:r>
              <a:rPr lang="en-US" b="1" dirty="0">
                <a:solidFill>
                  <a:srgbClr val="FFFF00"/>
                </a:solidFill>
              </a:rPr>
              <a:t>Effective mentoring for teaching </a:t>
            </a:r>
            <a:r>
              <a:rPr lang="en-US" b="1" dirty="0" smtClean="0">
                <a:solidFill>
                  <a:srgbClr val="FFFF00"/>
                </a:solidFill>
              </a:rPr>
              <a:t>faculty</a:t>
            </a:r>
            <a:r>
              <a:rPr lang="en-US" b="1" dirty="0">
                <a:solidFill>
                  <a:srgbClr val="F2AB13"/>
                </a:solidFill>
                <a:latin typeface="Calibri (Headings)"/>
              </a:rPr>
              <a:t/>
            </a:r>
            <a:br>
              <a:rPr lang="en-US" b="1" dirty="0">
                <a:solidFill>
                  <a:srgbClr val="F2AB13"/>
                </a:solidFill>
                <a:latin typeface="Calibri (Headings)"/>
              </a:rPr>
            </a:br>
            <a:r>
              <a:rPr lang="en-US" sz="3000" dirty="0" smtClean="0">
                <a:solidFill>
                  <a:schemeClr val="bg1"/>
                </a:solidFill>
                <a:cs typeface="Calibri"/>
              </a:rPr>
              <a:t>Rishi Reddy, Clerkship Director</a:t>
            </a:r>
            <a:br>
              <a:rPr lang="en-US" sz="3000" dirty="0" smtClean="0">
                <a:solidFill>
                  <a:schemeClr val="bg1"/>
                </a:solidFill>
                <a:cs typeface="Calibri"/>
              </a:rPr>
            </a:br>
            <a:r>
              <a:rPr lang="en-US" sz="3000" dirty="0" smtClean="0">
                <a:solidFill>
                  <a:schemeClr val="bg1"/>
                </a:solidFill>
                <a:cs typeface="Calibri"/>
              </a:rPr>
              <a:t>Department of Surgery, University of Michigan</a:t>
            </a:r>
            <a:br>
              <a:rPr lang="en-US" sz="3000" dirty="0" smtClean="0">
                <a:solidFill>
                  <a:schemeClr val="bg1"/>
                </a:solidFill>
                <a:cs typeface="Calibri"/>
              </a:rPr>
            </a:br>
            <a:r>
              <a:rPr lang="en-US" sz="3000" dirty="0" smtClean="0">
                <a:solidFill>
                  <a:schemeClr val="bg1"/>
                </a:solidFill>
                <a:cs typeface="Calibri"/>
              </a:rPr>
              <a:t>April 22, 2015</a:t>
            </a:r>
            <a:br>
              <a:rPr lang="en-US" sz="3000" dirty="0" smtClean="0">
                <a:solidFill>
                  <a:schemeClr val="bg1"/>
                </a:solidFill>
                <a:cs typeface="Calibri"/>
              </a:rPr>
            </a:br>
            <a:r>
              <a:rPr lang="en-US" sz="3000" dirty="0" smtClean="0">
                <a:solidFill>
                  <a:schemeClr val="bg1"/>
                </a:solidFill>
                <a:cs typeface="Calibri"/>
              </a:rPr>
              <a:t>Trouble Shooting Your Clerkship 105</a:t>
            </a:r>
            <a:endParaRPr lang="en-US" sz="3000" dirty="0">
              <a:solidFill>
                <a:schemeClr val="bg1"/>
              </a:solidFill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Promotion time</a:t>
            </a:r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Need to track teaching of: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Undergrads, med students, post docs, residents, and attendings </a:t>
            </a:r>
          </a:p>
          <a:p>
            <a:r>
              <a:rPr lang="en-US" smtClean="0">
                <a:solidFill>
                  <a:schemeClr val="bg1"/>
                </a:solidFill>
              </a:rPr>
              <a:t>Development of teaching materials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Video, books, manuals, etc.</a:t>
            </a:r>
          </a:p>
          <a:p>
            <a:r>
              <a:rPr lang="en-US" smtClean="0">
                <a:solidFill>
                  <a:schemeClr val="bg1"/>
                </a:solidFill>
              </a:rPr>
              <a:t>Development of Curriculum</a:t>
            </a:r>
          </a:p>
          <a:p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Literature available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Hilton C, et al. A Relative value-Based System for Calculating Faculty Productivity . . ., Academic Medicine, 1997; 72: 787-93.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Nutter DO, et al.  Measuring Faculty Effort and Contributions in Medical Education, Academic Medicine; 75:199-207.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Pathways to Promotion</a:t>
            </a:r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Education Portfolio </a:t>
            </a:r>
          </a:p>
          <a:p>
            <a:r>
              <a:rPr lang="en-US" smtClean="0">
                <a:solidFill>
                  <a:schemeClr val="bg1"/>
                </a:solidFill>
              </a:rPr>
              <a:t>Research Portfolio</a:t>
            </a:r>
          </a:p>
          <a:p>
            <a:r>
              <a:rPr lang="en-US" smtClean="0">
                <a:solidFill>
                  <a:schemeClr val="bg1"/>
                </a:solidFill>
              </a:rPr>
              <a:t>National Presence (International presence)</a:t>
            </a:r>
          </a:p>
          <a:p>
            <a:r>
              <a:rPr lang="en-US" smtClean="0">
                <a:solidFill>
                  <a:schemeClr val="bg1"/>
                </a:solidFill>
              </a:rPr>
              <a:t>Academic productivity</a:t>
            </a:r>
          </a:p>
          <a:p>
            <a:r>
              <a:rPr lang="en-US" smtClean="0">
                <a:solidFill>
                  <a:schemeClr val="bg1"/>
                </a:solidFill>
              </a:rPr>
              <a:t>Professional/Clinical productivity?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Pathways to Promotion</a:t>
            </a:r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Every institution is different</a:t>
            </a:r>
          </a:p>
          <a:p>
            <a:r>
              <a:rPr lang="en-US" smtClean="0">
                <a:solidFill>
                  <a:schemeClr val="bg1"/>
                </a:solidFill>
              </a:rPr>
              <a:t>Requirements for promotion are usually online (Faculty Development)</a:t>
            </a:r>
          </a:p>
          <a:p>
            <a:r>
              <a:rPr lang="en-US" smtClean="0">
                <a:solidFill>
                  <a:schemeClr val="bg1"/>
                </a:solidFill>
              </a:rPr>
              <a:t>Research (tenure) track versus Clinical track?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Is there a difference today?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Research/Tenure Track</a:t>
            </a:r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Scholarship (Research), Professional Activities (Clinical Care), Teaching and Service, here at our institution, regionally, nationally and through international volunteering expanding the role of the university across the world.</a:t>
            </a:r>
          </a:p>
          <a:p>
            <a:r>
              <a:rPr lang="en-US" u="sng" smtClean="0">
                <a:solidFill>
                  <a:schemeClr val="bg1"/>
                </a:solidFill>
              </a:rPr>
              <a:t>Education Research is viable and under-recognized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Clinical Track</a:t>
            </a:r>
            <a:endParaRPr 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Clinical Care, Teaching, Scholarship, and Service</a:t>
            </a:r>
          </a:p>
          <a:p>
            <a:r>
              <a:rPr lang="en-US" smtClean="0">
                <a:solidFill>
                  <a:schemeClr val="bg1"/>
                </a:solidFill>
              </a:rPr>
              <a:t>The clinical track is unique because faculty members on this track have very different jobs with a varying degree of involvement in clinical care, teaching, research and service.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Academic and Medical School Leadership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Develop an academic interest in education</a:t>
            </a:r>
          </a:p>
          <a:p>
            <a:r>
              <a:rPr lang="en-US" smtClean="0">
                <a:solidFill>
                  <a:schemeClr val="bg1"/>
                </a:solidFill>
              </a:rPr>
              <a:t>Extra coursework</a:t>
            </a:r>
          </a:p>
          <a:p>
            <a:r>
              <a:rPr lang="en-US" smtClean="0">
                <a:solidFill>
                  <a:schemeClr val="bg1"/>
                </a:solidFill>
              </a:rPr>
              <a:t>Education degrees</a:t>
            </a:r>
          </a:p>
          <a:p>
            <a:r>
              <a:rPr lang="en-US" smtClean="0">
                <a:solidFill>
                  <a:schemeClr val="bg1"/>
                </a:solidFill>
              </a:rPr>
              <a:t>Education “interest” groups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Coursework/Development</a:t>
            </a:r>
            <a:endParaRPr 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National Societies</a:t>
            </a:r>
          </a:p>
          <a:p>
            <a:r>
              <a:rPr lang="en-US" smtClean="0">
                <a:solidFill>
                  <a:schemeClr val="bg1"/>
                </a:solidFill>
              </a:rPr>
              <a:t>Degrees</a:t>
            </a:r>
          </a:p>
          <a:p>
            <a:r>
              <a:rPr lang="en-US" smtClean="0">
                <a:solidFill>
                  <a:schemeClr val="bg1"/>
                </a:solidFill>
              </a:rPr>
              <a:t>Institutional coursework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National (Society based)</a:t>
            </a:r>
            <a:endParaRPr lang="en-US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ASE courses (Troubleshooting your Clerkship)</a:t>
            </a:r>
          </a:p>
          <a:p>
            <a:r>
              <a:rPr lang="en-US" smtClean="0">
                <a:solidFill>
                  <a:schemeClr val="bg1"/>
                </a:solidFill>
              </a:rPr>
              <a:t>ACS courses (Surgeons as Educators)</a:t>
            </a:r>
          </a:p>
          <a:p>
            <a:r>
              <a:rPr lang="en-US" smtClean="0">
                <a:solidFill>
                  <a:schemeClr val="bg1"/>
                </a:solidFill>
              </a:rPr>
              <a:t>Specialty courses (Thoracic Surg-Educate the Educators)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Degrees</a:t>
            </a:r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Master of Education, M.Ed.</a:t>
            </a:r>
          </a:p>
          <a:p>
            <a:r>
              <a:rPr lang="en-US" smtClean="0">
                <a:solidFill>
                  <a:schemeClr val="bg1"/>
                </a:solidFill>
              </a:rPr>
              <a:t>Online? At Home? Away?</a:t>
            </a:r>
          </a:p>
          <a:p>
            <a:r>
              <a:rPr lang="en-US" smtClean="0">
                <a:solidFill>
                  <a:schemeClr val="bg1"/>
                </a:solidFill>
              </a:rPr>
              <a:t>Supported by Institution (financial and time)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7013"/>
            <a:ext cx="8229600" cy="652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Disclosures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3573463"/>
            <a:ext cx="8229600" cy="232251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No pertinent disclosures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Institutional Opportunities</a:t>
            </a: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Clerkship Leadership</a:t>
            </a:r>
          </a:p>
          <a:p>
            <a:r>
              <a:rPr lang="en-US" smtClean="0">
                <a:solidFill>
                  <a:schemeClr val="bg1"/>
                </a:solidFill>
              </a:rPr>
              <a:t>Academy of Educators</a:t>
            </a:r>
          </a:p>
          <a:p>
            <a:r>
              <a:rPr lang="en-US" smtClean="0">
                <a:solidFill>
                  <a:schemeClr val="bg1"/>
                </a:solidFill>
              </a:rPr>
              <a:t>Leadership/Education Seminars</a:t>
            </a:r>
          </a:p>
          <a:p>
            <a:r>
              <a:rPr lang="en-US" smtClean="0">
                <a:solidFill>
                  <a:schemeClr val="bg1"/>
                </a:solidFill>
              </a:rPr>
              <a:t>Department of Medical Education</a:t>
            </a:r>
          </a:p>
          <a:p>
            <a:r>
              <a:rPr lang="en-US" smtClean="0">
                <a:solidFill>
                  <a:schemeClr val="bg1"/>
                </a:solidFill>
              </a:rPr>
              <a:t>School of Education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National Opportunities</a:t>
            </a:r>
            <a:endParaRPr lang="en-US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ASE</a:t>
            </a:r>
          </a:p>
          <a:p>
            <a:r>
              <a:rPr lang="en-US" smtClean="0">
                <a:solidFill>
                  <a:schemeClr val="bg1"/>
                </a:solidFill>
              </a:rPr>
              <a:t>Surgical specialty based education meetings</a:t>
            </a:r>
          </a:p>
          <a:p>
            <a:r>
              <a:rPr lang="en-US" smtClean="0">
                <a:solidFill>
                  <a:schemeClr val="bg1"/>
                </a:solidFill>
              </a:rPr>
              <a:t>AAMC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7013"/>
            <a:ext cx="8229600" cy="652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Objectives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3446463"/>
            <a:ext cx="8229600" cy="2322512"/>
          </a:xfrm>
        </p:spPr>
        <p:txBody>
          <a:bodyPr/>
          <a:lstStyle/>
          <a:p>
            <a:r>
              <a:rPr lang="en-US" sz="2700" smtClean="0">
                <a:solidFill>
                  <a:schemeClr val="bg1"/>
                </a:solidFill>
              </a:rPr>
              <a:t>Develop an educational portfolio towards use in promotion</a:t>
            </a:r>
          </a:p>
          <a:p>
            <a:r>
              <a:rPr lang="en-US" sz="2700" smtClean="0">
                <a:solidFill>
                  <a:schemeClr val="bg1"/>
                </a:solidFill>
              </a:rPr>
              <a:t>Identify pathways to promotion with education excellence</a:t>
            </a:r>
          </a:p>
          <a:p>
            <a:r>
              <a:rPr lang="en-US" sz="2700" smtClean="0">
                <a:solidFill>
                  <a:schemeClr val="bg1"/>
                </a:solidFill>
              </a:rPr>
              <a:t>List arenas for academic and medical school leadership/service participation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7013"/>
            <a:ext cx="8229600" cy="652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Objectives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3446463"/>
            <a:ext cx="8229600" cy="2322512"/>
          </a:xfrm>
        </p:spPr>
        <p:txBody>
          <a:bodyPr/>
          <a:lstStyle/>
          <a:p>
            <a:r>
              <a:rPr lang="en-US" sz="2700" smtClean="0">
                <a:solidFill>
                  <a:schemeClr val="bg1"/>
                </a:solidFill>
              </a:rPr>
              <a:t>Develop an educational portfolio towards use in promotion</a:t>
            </a:r>
          </a:p>
          <a:p>
            <a:r>
              <a:rPr lang="en-US" sz="2700" smtClean="0">
                <a:solidFill>
                  <a:schemeClr val="bg1"/>
                </a:solidFill>
              </a:rPr>
              <a:t>Identify pathways to promotion with education excellence</a:t>
            </a:r>
          </a:p>
          <a:p>
            <a:r>
              <a:rPr lang="en-US" sz="2700" smtClean="0">
                <a:solidFill>
                  <a:schemeClr val="bg1"/>
                </a:solidFill>
              </a:rPr>
              <a:t>List arenas for academic and medical school leadership/service participation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You are a Teaching Expert!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Your experience in the Clerkship makes you a key cog within surgical education </a:t>
            </a:r>
            <a:endParaRPr lang="en-US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You can be a resource for other faculty in how to build their teaching/education portfolio for advancement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Mentor your faculty as you would your students and/or residents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Building an Educational Portfolio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Tracking your efforts are essential!</a:t>
            </a:r>
          </a:p>
          <a:p>
            <a:r>
              <a:rPr lang="en-US" smtClean="0">
                <a:solidFill>
                  <a:schemeClr val="bg1"/>
                </a:solidFill>
              </a:rPr>
              <a:t>Not all CDs do the same work</a:t>
            </a:r>
          </a:p>
          <a:p>
            <a:endParaRPr lang="en-US" smtClean="0">
              <a:solidFill>
                <a:schemeClr val="bg1"/>
              </a:solidFill>
            </a:endParaRPr>
          </a:p>
          <a:p>
            <a:r>
              <a:rPr lang="en-US" smtClean="0">
                <a:solidFill>
                  <a:schemeClr val="bg1"/>
                </a:solidFill>
              </a:rPr>
              <a:t>Alternative method to document effort/success in role as CD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Med School Admissions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ACGME PD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Assoc. PD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Non-ACGME PD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M4/M3 Facilitator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Monthly Resident Evaluator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Admin Lead for Teaching/research conferences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Course Director for Resident/MS activities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Mentoring student/resident in research activities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Faculty Mentor (assigned or for remediation)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Participation in GMEC, or PEC monthly meetings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Presentation of New or Recurring Lectures</a:t>
            </a:r>
          </a:p>
          <a:p>
            <a:pPr fontAlgn="auto"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Leading Journal Club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Does Your institution track teaching?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Can create a system yourself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Need to assign values (tVUs, eVUs) for each activity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Need to determine minimum tVUs per faculty member</a:t>
            </a:r>
          </a:p>
          <a:p>
            <a:r>
              <a:rPr lang="en-US" smtClean="0">
                <a:solidFill>
                  <a:schemeClr val="bg1"/>
                </a:solidFill>
              </a:rPr>
              <a:t>Education Portfolio can be used to “backfill” info if needed.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6025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Promotion time</a:t>
            </a:r>
            <a:endParaRPr 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6195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Better documentation of teaching efforts is needed</a:t>
            </a:r>
          </a:p>
          <a:p>
            <a:r>
              <a:rPr lang="en-US" smtClean="0">
                <a:solidFill>
                  <a:schemeClr val="bg1"/>
                </a:solidFill>
              </a:rPr>
              <a:t>Evaluations from teaching lectures</a:t>
            </a:r>
          </a:p>
          <a:p>
            <a:r>
              <a:rPr lang="en-US" smtClean="0">
                <a:solidFill>
                  <a:schemeClr val="bg1"/>
                </a:solidFill>
              </a:rPr>
              <a:t>Number of people attending lectures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509</Words>
  <Application>Microsoft Office PowerPoint</Application>
  <PresentationFormat>On-screen Show (4:3)</PresentationFormat>
  <Paragraphs>96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Arial</vt:lpstr>
      <vt:lpstr>Calibri (Headings)</vt:lpstr>
      <vt:lpstr>Office Theme</vt:lpstr>
      <vt:lpstr>Effective mentoring for teaching faculty Rishi Reddy, Clerkship Director Department of Surgery, University of Michigan April 22, 2015 Trouble Shooting Your Clerkship 105</vt:lpstr>
      <vt:lpstr>Disclosures</vt:lpstr>
      <vt:lpstr>Objectives</vt:lpstr>
      <vt:lpstr>You are a Teaching Expert!</vt:lpstr>
      <vt:lpstr>Building an Educational Portfolio</vt:lpstr>
      <vt:lpstr>Slide 6</vt:lpstr>
      <vt:lpstr>Slide 7</vt:lpstr>
      <vt:lpstr>Does Your institution track teaching?</vt:lpstr>
      <vt:lpstr>Promotion time</vt:lpstr>
      <vt:lpstr>Promotion time</vt:lpstr>
      <vt:lpstr>Literature available</vt:lpstr>
      <vt:lpstr>Pathways to Promotion</vt:lpstr>
      <vt:lpstr>Pathways to Promotion</vt:lpstr>
      <vt:lpstr>Research/Tenure Track</vt:lpstr>
      <vt:lpstr>Clinical Track</vt:lpstr>
      <vt:lpstr>Academic and Medical School Leadership</vt:lpstr>
      <vt:lpstr>Coursework/Development</vt:lpstr>
      <vt:lpstr>National (Society based)</vt:lpstr>
      <vt:lpstr>Degrees</vt:lpstr>
      <vt:lpstr>Institutional Opportunities</vt:lpstr>
      <vt:lpstr>National Opportunities</vt:lpstr>
      <vt:lpstr>Objectives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Richardson</dc:creator>
  <cp:lastModifiedBy>Brenda Brown</cp:lastModifiedBy>
  <cp:revision>9</cp:revision>
  <dcterms:created xsi:type="dcterms:W3CDTF">2012-08-13T04:08:41Z</dcterms:created>
  <dcterms:modified xsi:type="dcterms:W3CDTF">2015-07-07T13:32:43Z</dcterms:modified>
</cp:coreProperties>
</file>