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315" r:id="rId4"/>
    <p:sldId id="316" r:id="rId5"/>
    <p:sldId id="258" r:id="rId6"/>
    <p:sldId id="265" r:id="rId7"/>
    <p:sldId id="267" r:id="rId8"/>
    <p:sldId id="302" r:id="rId9"/>
    <p:sldId id="303" r:id="rId10"/>
    <p:sldId id="304" r:id="rId11"/>
    <p:sldId id="308" r:id="rId12"/>
    <p:sldId id="268" r:id="rId13"/>
    <p:sldId id="300" r:id="rId14"/>
    <p:sldId id="305" r:id="rId15"/>
    <p:sldId id="306" r:id="rId16"/>
    <p:sldId id="266" r:id="rId17"/>
    <p:sldId id="270" r:id="rId18"/>
    <p:sldId id="271" r:id="rId19"/>
    <p:sldId id="269" r:id="rId20"/>
    <p:sldId id="301" r:id="rId21"/>
    <p:sldId id="317" r:id="rId22"/>
    <p:sldId id="307" r:id="rId23"/>
    <p:sldId id="309" r:id="rId24"/>
    <p:sldId id="310" r:id="rId25"/>
    <p:sldId id="311" r:id="rId26"/>
    <p:sldId id="312" r:id="rId27"/>
    <p:sldId id="313" r:id="rId28"/>
    <p:sldId id="314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2AB13"/>
    <a:srgbClr val="FFCB2E"/>
    <a:srgbClr val="D4AE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77358" autoAdjust="0"/>
  </p:normalViewPr>
  <p:slideViewPr>
    <p:cSldViewPr snapToGrid="0" snapToObjects="1">
      <p:cViewPr varScale="1">
        <p:scale>
          <a:sx n="66" d="100"/>
          <a:sy n="66" d="100"/>
        </p:scale>
        <p:origin x="-7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982"/>
    </p:cViewPr>
  </p:sorter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A78FB5-33F5-4417-8EEF-B196098EF9AA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883B5F-82D2-48DA-BFA2-2B850C68F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668D18-7083-49B8-BA8D-629B045C4A7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E6C91B-3E67-4173-8A68-9733BAB3F45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A8B4C8-AB91-4E99-8D03-A51F52416E9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7DBC1-AED6-4FAE-85B7-7C6A800AFC6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37738B-EF09-4956-8469-4304013E162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4CC120-CB68-4CCB-8DE3-0CD5FAD4E7D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F4BB4F-4ED7-4393-9E80-C300DE3D1EC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FB2061-6946-4CB0-B7EC-D5DFB948B98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EE7B6E-7036-4B68-BB39-56358199220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4E5649-7E83-4FBF-ADD3-2DB144EED0E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EBAEA5-F9A5-4AC3-B7F0-111C6B56791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B9A33F-2058-45D9-83EF-7156702749D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84B7CF-CCA9-46C8-85A5-A299D187DE4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AD4429-87D2-4E6C-AC15-8E7815FB4B5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25362-30FB-44C1-A464-2F1DBEBAFFA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58C3A0-FCAD-4C49-BAB2-A82164119A4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5DA669-B176-4643-A400-AAEBE6C6FFB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D75361-09A5-4D11-AFD0-5578A5B2244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5D0F56-F1D8-4AA0-9907-B9C47E19ECC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CD7BCF-17F8-4056-9A83-37AEFF9D60F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C4950-DBE2-447A-9096-55AD70CED83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1F866B-1567-4D6B-A85C-5049FF78533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295AA3-19A1-4731-9480-B08968C9CC7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B8C508-4451-4374-9E10-38A6F2FDED6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501D94-6DFC-4D0E-92C2-ADD27C7158D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C10192-1829-4EED-A748-4DF950B9E03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F1BCC0-D4C1-4ECE-80E0-5DD6E2D7ACB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AD8917-3BFC-4438-8428-A72D520B0E3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2E53-5EDE-48B9-B4FC-DB44A3C20217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2CA2-F850-49E8-9A68-AE670B1D8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65F7-41AE-4A6E-AF63-F6EE40BC8883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A8E1-E4CC-4DCB-B8C2-07ED13FDF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1E27-DB6E-40ED-AC12-6EB9F4A611E5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4A80-1006-4C1F-98F5-BB422DFAB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76F1-B80A-4879-A696-AD9BF90CF9B2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ED7F-F3C2-40C4-832F-25FE3A96D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E980F-4BE7-4FE8-B47D-04866FA7D3E0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EA6E-3206-4062-8928-5274ED60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918F9-BB17-4576-8BB2-8059F139B4F9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D4DD-D9FB-4F3A-9FF5-EE833DF92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E328-885E-49D5-B1CF-1CF120403123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5EAE-C2A6-4BE9-B2AE-94F4A381D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6D6E-826E-4F3F-923C-9625ECF136F3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156A-8391-4FFE-97B2-BB928706F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C261-7160-4C47-A21F-88E23388337E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6EEC-12E3-4F82-B439-1C5FA08DC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8BD55-1660-4530-B1D0-2084CDC13E96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37E7-CAD9-4328-9FDF-5B81F3F6E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53E27-9A43-4BCE-A084-1B34B8FADACF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F9977-42B0-4C4B-A76C-84AAD8A81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E2E343-A2EF-4C69-B88A-EAF981508FE8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CA6DCD-0DAD-421D-93BD-83B6000E4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/>
          </a:p>
        </p:txBody>
      </p:sp>
      <p:pic>
        <p:nvPicPr>
          <p:cNvPr id="14339" name="Picture 3" descr="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Faculty Recruitment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Tools:</a:t>
            </a:r>
            <a:b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 err="1" smtClean="0">
                <a:solidFill>
                  <a:srgbClr val="F2AB13"/>
                </a:solidFill>
                <a:latin typeface="Calibri (Headings)"/>
                <a:cs typeface="Calibri (Headings)"/>
              </a:rPr>
              <a:t>eRVU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Teaching, Research and Service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Attend journal club: 0.5 pts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Grand rounds presentation: 2 pts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Receive annual teaching award: 15 pts</a:t>
            </a:r>
          </a:p>
          <a:p>
            <a:r>
              <a:rPr lang="en-US" smtClean="0">
                <a:solidFill>
                  <a:schemeClr val="bg1"/>
                </a:solidFill>
              </a:rPr>
              <a:t>Average 22 pts / month</a:t>
            </a:r>
          </a:p>
          <a:p>
            <a:r>
              <a:rPr lang="en-US" smtClean="0">
                <a:solidFill>
                  <a:schemeClr val="bg1"/>
                </a:solidFill>
              </a:rPr>
              <a:t>Quarterly bonus $145 - $6,128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4773613" y="6196013"/>
            <a:ext cx="43703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Williams, Dunnington, Acad Med. Feb, 2003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Cramer Acad Med 2000</a:t>
            </a:r>
          </a:p>
          <a:p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Faculty Recruitment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Tools:</a:t>
            </a:r>
            <a:b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 err="1" smtClean="0">
                <a:solidFill>
                  <a:srgbClr val="F2AB13"/>
                </a:solidFill>
                <a:latin typeface="Calibri (Headings)"/>
                <a:cs typeface="Calibri (Headings)"/>
              </a:rPr>
              <a:t>eRVU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Some report clinical productivity decreased</a:t>
            </a:r>
          </a:p>
          <a:p>
            <a:r>
              <a:rPr lang="en-US" smtClean="0">
                <a:solidFill>
                  <a:schemeClr val="bg1"/>
                </a:solidFill>
              </a:rPr>
              <a:t>Perception of “gaming”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Increase in non-peer reviewed articles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6502400" y="6445250"/>
            <a:ext cx="436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Cramer Acad Med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Alternative Instructors</a:t>
            </a:r>
            <a:endParaRPr 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Skills Coach</a:t>
            </a:r>
          </a:p>
          <a:p>
            <a:r>
              <a:rPr lang="en-US" smtClean="0">
                <a:solidFill>
                  <a:schemeClr val="bg1"/>
                </a:solidFill>
              </a:rPr>
              <a:t>Near-peer teachers</a:t>
            </a:r>
          </a:p>
          <a:p>
            <a:r>
              <a:rPr lang="en-US" smtClean="0">
                <a:solidFill>
                  <a:schemeClr val="bg1"/>
                </a:solidFill>
              </a:rPr>
              <a:t>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Alternative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Instructors:</a:t>
            </a: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/>
            </a:r>
            <a:b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Skills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Coaches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Surgical Techs and First Assists</a:t>
            </a:r>
          </a:p>
          <a:p>
            <a:r>
              <a:rPr lang="en-US" smtClean="0">
                <a:solidFill>
                  <a:schemeClr val="bg1"/>
                </a:solidFill>
              </a:rPr>
              <a:t>Trained to teach a task by surgeon</a:t>
            </a:r>
          </a:p>
          <a:p>
            <a:r>
              <a:rPr lang="en-US" smtClean="0">
                <a:solidFill>
                  <a:schemeClr val="bg1"/>
                </a:solidFill>
              </a:rPr>
              <a:t>Outcomes as good as surgeon teaching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5167313" y="6423025"/>
            <a:ext cx="3976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Kim, Dunnington, Am J Surg, Jan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88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Alternative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Instructors:</a:t>
            </a: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/>
            </a:r>
            <a:b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Near-Peer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Teachers</a:t>
            </a:r>
            <a:endParaRPr lang="en-US" dirty="0"/>
          </a:p>
        </p:txBody>
      </p:sp>
      <p:sp>
        <p:nvSpPr>
          <p:cNvPr id="40963" name="Text Placeholder 5"/>
          <p:cNvSpPr>
            <a:spLocks noGrp="1"/>
          </p:cNvSpPr>
          <p:nvPr>
            <p:ph type="body" idx="1"/>
          </p:nvPr>
        </p:nvSpPr>
        <p:spPr>
          <a:xfrm>
            <a:off x="457200" y="2740025"/>
            <a:ext cx="4040188" cy="639763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F2AB13"/>
                </a:solidFill>
              </a:rPr>
              <a:t>Learners</a:t>
            </a:r>
            <a:endParaRPr lang="en-US" sz="3200" smtClean="0">
              <a:solidFill>
                <a:srgbClr val="F2AB13"/>
              </a:solidFill>
            </a:endParaRPr>
          </a:p>
        </p:txBody>
      </p:sp>
      <p:sp>
        <p:nvSpPr>
          <p:cNvPr id="40964" name="Content Placeholder 2"/>
          <p:cNvSpPr>
            <a:spLocks noGrp="1"/>
          </p:cNvSpPr>
          <p:nvPr>
            <p:ph sz="half" idx="2"/>
          </p:nvPr>
        </p:nvSpPr>
        <p:spPr>
          <a:xfrm>
            <a:off x="457200" y="3379788"/>
            <a:ext cx="4040188" cy="3951287"/>
          </a:xfrm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More time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Appropriate level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Safe atmosphere</a:t>
            </a:r>
          </a:p>
          <a:p>
            <a:endParaRPr lang="en-US" sz="3200" smtClean="0">
              <a:solidFill>
                <a:schemeClr val="bg1"/>
              </a:solidFill>
            </a:endParaRPr>
          </a:p>
        </p:txBody>
      </p:sp>
      <p:sp>
        <p:nvSpPr>
          <p:cNvPr id="4096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2740025"/>
            <a:ext cx="4041775" cy="639763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F2AB13"/>
                </a:solidFill>
              </a:rPr>
              <a:t>Teachers</a:t>
            </a:r>
            <a:endParaRPr lang="en-US" sz="3200" smtClean="0">
              <a:solidFill>
                <a:srgbClr val="F2AB13"/>
              </a:solidFill>
            </a:endParaRPr>
          </a:p>
        </p:txBody>
      </p:sp>
      <p:sp>
        <p:nvSpPr>
          <p:cNvPr id="40966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3379788"/>
            <a:ext cx="4041775" cy="3951287"/>
          </a:xfrm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Teaching skills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Reinforce concepts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Safe atmosphere</a:t>
            </a:r>
          </a:p>
          <a:p>
            <a:endParaRPr lang="en-US" sz="3200" smtClean="0">
              <a:solidFill>
                <a:schemeClr val="bg1"/>
              </a:solidFill>
            </a:endParaRPr>
          </a:p>
          <a:p>
            <a:endParaRPr lang="en-US" sz="3200" smtClean="0"/>
          </a:p>
        </p:txBody>
      </p:sp>
      <p:sp>
        <p:nvSpPr>
          <p:cNvPr id="40967" name="TextBox 4"/>
          <p:cNvSpPr txBox="1">
            <a:spLocks noChangeArrowheads="1"/>
          </p:cNvSpPr>
          <p:nvPr/>
        </p:nvSpPr>
        <p:spPr bwMode="auto">
          <a:xfrm>
            <a:off x="6189663" y="6457950"/>
            <a:ext cx="3976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Bulte, Med Teacher, Sep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Alternative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Instructors:</a:t>
            </a: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/>
            </a:r>
            <a:b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Patients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Teach impact, not physiology</a:t>
            </a:r>
          </a:p>
          <a:p>
            <a:r>
              <a:rPr lang="en-US" smtClean="0">
                <a:solidFill>
                  <a:schemeClr val="bg1"/>
                </a:solidFill>
              </a:rPr>
              <a:t>Reinforces themes</a:t>
            </a:r>
          </a:p>
          <a:p>
            <a:r>
              <a:rPr lang="en-US" smtClean="0">
                <a:solidFill>
                  <a:schemeClr val="bg1"/>
                </a:solidFill>
              </a:rPr>
              <a:t>Integrated into curriculum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6135688" y="6202363"/>
            <a:ext cx="3976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Jha, Med Educ. May, 2009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Towe, Med Teacher, Feb,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Non-Faculty Resources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Self-Directed Learning</a:t>
            </a:r>
          </a:p>
          <a:p>
            <a:r>
              <a:rPr lang="en-US" smtClean="0">
                <a:solidFill>
                  <a:schemeClr val="bg1"/>
                </a:solidFill>
              </a:rPr>
              <a:t>Crowd Sourcing</a:t>
            </a:r>
          </a:p>
          <a:p>
            <a:r>
              <a:rPr lang="en-US" smtClean="0">
                <a:solidFill>
                  <a:schemeClr val="bg1"/>
                </a:solidFill>
              </a:rPr>
              <a:t>Spaced Education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Non-Faculty Resources:</a:t>
            </a:r>
            <a:b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Self-Directed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Learning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Learners work through module with no supervision or outside feedback</a:t>
            </a:r>
          </a:p>
          <a:p>
            <a:r>
              <a:rPr lang="en-US" smtClean="0">
                <a:solidFill>
                  <a:schemeClr val="bg1"/>
                </a:solidFill>
              </a:rPr>
              <a:t>Guided by self-assessment metrics</a:t>
            </a:r>
          </a:p>
          <a:p>
            <a:r>
              <a:rPr lang="en-US" smtClean="0">
                <a:solidFill>
                  <a:schemeClr val="bg1"/>
                </a:solidFill>
              </a:rPr>
              <a:t>Significant improvement in technical skills</a:t>
            </a:r>
          </a:p>
          <a:p>
            <a:r>
              <a:rPr lang="en-US" smtClean="0">
                <a:solidFill>
                  <a:schemeClr val="bg1"/>
                </a:solidFill>
              </a:rPr>
              <a:t>Could be done with no faculty involvement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5591175" y="6445250"/>
            <a:ext cx="425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Wright, Horvath, Surgery, June,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Non-Faculty Resources:</a:t>
            </a:r>
            <a:b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Self-Directed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Learning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Teach basics to perform advanced skills</a:t>
            </a:r>
          </a:p>
          <a:p>
            <a:r>
              <a:rPr lang="en-US" smtClean="0">
                <a:solidFill>
                  <a:schemeClr val="bg1"/>
                </a:solidFill>
              </a:rPr>
              <a:t>Faculty presence during basic task training did not effect performance of advanced skills</a:t>
            </a:r>
          </a:p>
          <a:p>
            <a:r>
              <a:rPr lang="en-US" smtClean="0">
                <a:solidFill>
                  <a:schemeClr val="bg1"/>
                </a:solidFill>
              </a:rPr>
              <a:t>Entire curriculum did not need faculty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6015038" y="6445250"/>
            <a:ext cx="4252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Jensen, Am J Surgery, July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Non-Faculty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Resources:</a:t>
            </a: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/>
            </a:r>
            <a:b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Crowd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Sourcing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Pose a question or task to the group</a:t>
            </a:r>
          </a:p>
          <a:p>
            <a:r>
              <a:rPr lang="en-US" smtClean="0">
                <a:solidFill>
                  <a:schemeClr val="bg1"/>
                </a:solidFill>
              </a:rPr>
              <a:t>Create a central information repository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Google Drive</a:t>
            </a:r>
          </a:p>
          <a:p>
            <a:r>
              <a:rPr lang="en-US" smtClean="0">
                <a:solidFill>
                  <a:schemeClr val="bg1"/>
                </a:solidFill>
              </a:rPr>
              <a:t>Revisions ultimately lead to an accurate database of information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6015038" y="6423025"/>
            <a:ext cx="3128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Hansen, Acad Med. June,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Tit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67013"/>
            <a:ext cx="8229600" cy="31384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smtClean="0">
                <a:solidFill>
                  <a:srgbClr val="F2AB13"/>
                </a:solidFill>
                <a:latin typeface="Calibri (Headings)"/>
              </a:rPr>
              <a:t>Optimizing Faculty Time</a:t>
            </a:r>
            <a:br>
              <a:rPr lang="en-US" b="1" smtClean="0">
                <a:solidFill>
                  <a:srgbClr val="F2AB13"/>
                </a:solidFill>
                <a:latin typeface="Calibri (Headings)"/>
              </a:rPr>
            </a:br>
            <a:r>
              <a:rPr lang="en-US" b="1" smtClean="0">
                <a:solidFill>
                  <a:srgbClr val="F2AB13"/>
                </a:solidFill>
                <a:latin typeface="Calibri (Headings)"/>
              </a:rPr>
              <a:t>Jeremy Lipman, MD</a:t>
            </a:r>
            <a:endParaRPr lang="en-US" sz="3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Non-Faculty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Resources:</a:t>
            </a: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/>
            </a:r>
            <a:b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Crowd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Sourcing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Posted videos can be reliably assessed</a:t>
            </a:r>
          </a:p>
          <a:p>
            <a:r>
              <a:rPr lang="en-US" smtClean="0">
                <a:solidFill>
                  <a:schemeClr val="bg1"/>
                </a:solidFill>
              </a:rPr>
              <a:t>Feedback included</a:t>
            </a:r>
          </a:p>
          <a:p>
            <a:r>
              <a:rPr lang="en-US" smtClean="0">
                <a:solidFill>
                  <a:schemeClr val="bg1"/>
                </a:solidFill>
              </a:rPr>
              <a:t>Very short turnaround</a:t>
            </a:r>
          </a:p>
          <a:p>
            <a:r>
              <a:rPr lang="en-US" smtClean="0">
                <a:solidFill>
                  <a:schemeClr val="bg1"/>
                </a:solidFill>
              </a:rPr>
              <a:t>$1 per feedback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5872163" y="6423025"/>
            <a:ext cx="3271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Chen, J Surg Research, Mar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4276725" y="6423025"/>
            <a:ext cx="486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https://requester.mturk.com/create/projects/new</a:t>
            </a:r>
          </a:p>
        </p:txBody>
      </p:sp>
      <p:pic>
        <p:nvPicPr>
          <p:cNvPr id="55301" name="Picture 5"/>
          <p:cNvPicPr>
            <a:picLocks noChangeAspect="1"/>
          </p:cNvPicPr>
          <p:nvPr/>
        </p:nvPicPr>
        <p:blipFill>
          <a:blip r:embed="rId4"/>
          <a:srcRect l="18411" t="10313" r="22031" b="9669"/>
          <a:stretch>
            <a:fillRect/>
          </a:stretch>
        </p:blipFill>
        <p:spPr bwMode="auto">
          <a:xfrm>
            <a:off x="457200" y="125413"/>
            <a:ext cx="8245475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Non-Faculty Resources:</a:t>
            </a:r>
            <a:b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Spaced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Education Games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Questions on key topics emailed daily</a:t>
            </a:r>
          </a:p>
          <a:p>
            <a:r>
              <a:rPr lang="en-US" smtClean="0">
                <a:solidFill>
                  <a:schemeClr val="bg1"/>
                </a:solidFill>
              </a:rPr>
              <a:t>Immediate feedback</a:t>
            </a:r>
          </a:p>
          <a:p>
            <a:r>
              <a:rPr lang="en-US" smtClean="0">
                <a:solidFill>
                  <a:schemeClr val="bg1"/>
                </a:solidFill>
              </a:rPr>
              <a:t>Engaging</a:t>
            </a:r>
          </a:p>
          <a:p>
            <a:r>
              <a:rPr lang="en-US" smtClean="0">
                <a:solidFill>
                  <a:schemeClr val="bg1"/>
                </a:solidFill>
              </a:rPr>
              <a:t>Improves knowledge retention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5719763" y="6196013"/>
            <a:ext cx="4252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Kerfoot, Acad Med. Oct, 2012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Kerfoot, Med Education. Jan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7"/>
          <p:cNvPicPr>
            <a:picLocks noChangeAspect="1"/>
          </p:cNvPicPr>
          <p:nvPr/>
        </p:nvPicPr>
        <p:blipFill>
          <a:blip r:embed="rId4"/>
          <a:srcRect l="22151" t="36980" r="28906" b="4861"/>
          <a:stretch>
            <a:fillRect/>
          </a:stretch>
        </p:blipFill>
        <p:spPr bwMode="auto">
          <a:xfrm>
            <a:off x="1255713" y="196850"/>
            <a:ext cx="663257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1169988" y="6503988"/>
            <a:ext cx="9850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http://www.slideshare.net/QstreamInc/lessons-from-harvard-using-gamification-to-juice-your-sales-training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61443" name="Picture 6"/>
          <p:cNvPicPr>
            <a:picLocks noChangeAspect="1"/>
          </p:cNvPicPr>
          <p:nvPr/>
        </p:nvPicPr>
        <p:blipFill>
          <a:blip r:embed="rId4"/>
          <a:srcRect l="16223" t="24095" r="12959" b="16872"/>
          <a:stretch>
            <a:fillRect/>
          </a:stretch>
        </p:blipFill>
        <p:spPr bwMode="auto">
          <a:xfrm>
            <a:off x="200025" y="447675"/>
            <a:ext cx="87439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5"/>
          <p:cNvPicPr>
            <a:picLocks noChangeAspect="1"/>
          </p:cNvPicPr>
          <p:nvPr/>
        </p:nvPicPr>
        <p:blipFill>
          <a:blip r:embed="rId4"/>
          <a:srcRect l="17601" t="9244" r="12363"/>
          <a:stretch>
            <a:fillRect/>
          </a:stretch>
        </p:blipFill>
        <p:spPr bwMode="auto">
          <a:xfrm>
            <a:off x="1155700" y="109538"/>
            <a:ext cx="68326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539" name="Picture 1"/>
          <p:cNvPicPr>
            <a:picLocks noChangeAspect="1"/>
          </p:cNvPicPr>
          <p:nvPr/>
        </p:nvPicPr>
        <p:blipFill>
          <a:blip r:embed="rId4"/>
          <a:srcRect l="18291" t="6172" r="10156"/>
          <a:stretch>
            <a:fillRect/>
          </a:stretch>
        </p:blipFill>
        <p:spPr bwMode="auto">
          <a:xfrm>
            <a:off x="1255713" y="168275"/>
            <a:ext cx="6632575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1"/>
          <p:cNvPicPr>
            <a:picLocks noChangeAspect="1"/>
          </p:cNvPicPr>
          <p:nvPr/>
        </p:nvPicPr>
        <p:blipFill>
          <a:blip r:embed="rId4"/>
          <a:srcRect l="18567" t="4993" r="15671" b="-2"/>
          <a:stretch>
            <a:fillRect/>
          </a:stretch>
        </p:blipFill>
        <p:spPr bwMode="auto">
          <a:xfrm>
            <a:off x="1365250" y="128588"/>
            <a:ext cx="64135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457200" y="1679575"/>
            <a:ext cx="8229600" cy="423545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Many options exist to optimize the use of physician time</a:t>
            </a:r>
          </a:p>
          <a:p>
            <a:r>
              <a:rPr lang="en-US" smtClean="0">
                <a:solidFill>
                  <a:schemeClr val="bg1"/>
                </a:solidFill>
              </a:rPr>
              <a:t>Many alternatives require more up-front effort</a:t>
            </a:r>
          </a:p>
          <a:p>
            <a:r>
              <a:rPr lang="en-US" smtClean="0">
                <a:solidFill>
                  <a:schemeClr val="bg1"/>
                </a:solidFill>
              </a:rPr>
              <a:t>Need to find the right models for your program</a:t>
            </a:r>
          </a:p>
        </p:txBody>
      </p:sp>
      <p:sp>
        <p:nvSpPr>
          <p:cNvPr id="69635" name="Title 6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2AB13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Tit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67013"/>
            <a:ext cx="8229600" cy="31384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smtClean="0">
                <a:solidFill>
                  <a:srgbClr val="F2AB13"/>
                </a:solidFill>
                <a:latin typeface="Calibri (Headings)"/>
              </a:rPr>
              <a:t>No Disclosures</a:t>
            </a:r>
            <a:endParaRPr lang="en-US" sz="3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Problem</a:t>
            </a:r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016125"/>
            <a:ext cx="8229600" cy="38989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You have valuable content for the students</a:t>
            </a:r>
          </a:p>
          <a:p>
            <a:r>
              <a:rPr lang="en-US" smtClean="0">
                <a:solidFill>
                  <a:schemeClr val="bg1"/>
                </a:solidFill>
              </a:rPr>
              <a:t>Need someone to deliver it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Too many times to the well for some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Others are sequestered </a:t>
            </a:r>
          </a:p>
          <a:p>
            <a:r>
              <a:rPr lang="en-US" smtClean="0">
                <a:solidFill>
                  <a:schemeClr val="bg1"/>
                </a:solidFill>
              </a:rPr>
              <a:t>How to optimize all available resources to teach the students?</a:t>
            </a:r>
          </a:p>
          <a:p>
            <a:pPr lvl="2"/>
            <a:endParaRPr lang="en-US" smtClean="0">
              <a:solidFill>
                <a:schemeClr val="bg1"/>
              </a:solidFill>
            </a:endParaRPr>
          </a:p>
          <a:p>
            <a:pPr lvl="1"/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Overview</a:t>
            </a:r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Develop strategies to recruit and motivate faculty for student teaching sessions.</a:t>
            </a:r>
          </a:p>
          <a:p>
            <a:r>
              <a:rPr lang="en-US" smtClean="0">
                <a:solidFill>
                  <a:schemeClr val="bg1"/>
                </a:solidFill>
              </a:rPr>
              <a:t>Discuss options for alternative personnel for student instruction</a:t>
            </a:r>
          </a:p>
          <a:p>
            <a:r>
              <a:rPr lang="en-US" smtClean="0">
                <a:solidFill>
                  <a:schemeClr val="bg1"/>
                </a:solidFill>
              </a:rPr>
              <a:t>Identify possibilities for self-directed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</a:rPr>
              <a:t>Survey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Limitations implementing ACS skills curriculum</a:t>
            </a:r>
          </a:p>
          <a:p>
            <a:r>
              <a:rPr lang="en-US" smtClean="0">
                <a:solidFill>
                  <a:schemeClr val="bg1"/>
                </a:solidFill>
              </a:rPr>
              <a:t>50% - resident and faculty availability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Time, space, money were others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Faculty Recruitment Tools</a:t>
            </a:r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Faculty Development</a:t>
            </a:r>
          </a:p>
          <a:p>
            <a:r>
              <a:rPr lang="en-US" smtClean="0">
                <a:solidFill>
                  <a:schemeClr val="bg1"/>
                </a:solidFill>
              </a:rPr>
              <a:t>Teaching Awards?</a:t>
            </a:r>
          </a:p>
          <a:p>
            <a:r>
              <a:rPr lang="en-US" smtClean="0">
                <a:solidFill>
                  <a:schemeClr val="bg1"/>
                </a:solidFill>
              </a:rPr>
              <a:t>eRVU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Faculty Recruitment Tools:</a:t>
            </a:r>
            <a:b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Faculty Development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Improves attitudes towards teaching</a:t>
            </a:r>
          </a:p>
          <a:p>
            <a:r>
              <a:rPr lang="en-US" smtClean="0">
                <a:solidFill>
                  <a:schemeClr val="bg1"/>
                </a:solidFill>
              </a:rPr>
              <a:t>Provides feedback</a:t>
            </a:r>
          </a:p>
          <a:p>
            <a:r>
              <a:rPr lang="en-US" smtClean="0">
                <a:solidFill>
                  <a:schemeClr val="bg1"/>
                </a:solidFill>
              </a:rPr>
              <a:t>Peer role-models and networking</a:t>
            </a:r>
          </a:p>
          <a:p>
            <a:r>
              <a:rPr lang="en-US" smtClean="0">
                <a:solidFill>
                  <a:schemeClr val="bg1"/>
                </a:solidFill>
              </a:rPr>
              <a:t>Learners notice improvement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6015038" y="6423025"/>
            <a:ext cx="3128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Steinert, Med Teacher,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Faculty Recruitment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Tools:</a:t>
            </a:r>
            <a:b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Teaching Awards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Outcome data are limited</a:t>
            </a:r>
          </a:p>
          <a:p>
            <a:r>
              <a:rPr lang="en-US" smtClean="0">
                <a:solidFill>
                  <a:schemeClr val="bg1"/>
                </a:solidFill>
              </a:rPr>
              <a:t>May be a double-edged sword</a:t>
            </a:r>
          </a:p>
          <a:p>
            <a:r>
              <a:rPr lang="en-US" smtClean="0">
                <a:solidFill>
                  <a:schemeClr val="bg1"/>
                </a:solidFill>
              </a:rPr>
              <a:t>Accuracy, Motivation, Public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773613" y="6423025"/>
            <a:ext cx="4370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Schindler, DaRossa, J Surg Ed, Dec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502</Words>
  <Application>Microsoft Office PowerPoint</Application>
  <PresentationFormat>On-screen Show (4:3)</PresentationFormat>
  <Paragraphs>140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Arial</vt:lpstr>
      <vt:lpstr>Calibri (Headings)</vt:lpstr>
      <vt:lpstr>Office Theme</vt:lpstr>
      <vt:lpstr>Slide 1</vt:lpstr>
      <vt:lpstr>Optimizing Faculty Time Jeremy Lipman, MD</vt:lpstr>
      <vt:lpstr>No Disclosures</vt:lpstr>
      <vt:lpstr>Problem</vt:lpstr>
      <vt:lpstr>Overview</vt:lpstr>
      <vt:lpstr>Survey</vt:lpstr>
      <vt:lpstr>Faculty Recruitment Tools</vt:lpstr>
      <vt:lpstr>Faculty Recruitment Tools: Faculty Development</vt:lpstr>
      <vt:lpstr>Faculty Recruitment Tools: Teaching Awards</vt:lpstr>
      <vt:lpstr>Faculty Recruitment Tools: eRVU</vt:lpstr>
      <vt:lpstr>Faculty Recruitment Tools: eRVU</vt:lpstr>
      <vt:lpstr>Alternative Instructors</vt:lpstr>
      <vt:lpstr>Alternative Instructors: Skills Coaches</vt:lpstr>
      <vt:lpstr>Alternative Instructors: Near-Peer Teachers</vt:lpstr>
      <vt:lpstr>Alternative Instructors: Patients</vt:lpstr>
      <vt:lpstr>Non-Faculty Resources</vt:lpstr>
      <vt:lpstr>Non-Faculty Resources: Self-Directed Learning</vt:lpstr>
      <vt:lpstr>Non-Faculty Resources: Self-Directed Learning</vt:lpstr>
      <vt:lpstr>Non-Faculty Resources: Crowd Sourcing</vt:lpstr>
      <vt:lpstr>Non-Faculty Resources: Crowd Sourcing</vt:lpstr>
      <vt:lpstr>Slide 21</vt:lpstr>
      <vt:lpstr>Non-Faculty Resources: Spaced Education Games</vt:lpstr>
      <vt:lpstr>Slide 23</vt:lpstr>
      <vt:lpstr>Slide 24</vt:lpstr>
      <vt:lpstr>Slide 25</vt:lpstr>
      <vt:lpstr>Slide 26</vt:lpstr>
      <vt:lpstr>Slide 27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Brenda Brown</cp:lastModifiedBy>
  <cp:revision>121</cp:revision>
  <dcterms:created xsi:type="dcterms:W3CDTF">2012-08-13T04:08:41Z</dcterms:created>
  <dcterms:modified xsi:type="dcterms:W3CDTF">2015-07-07T13:41:20Z</dcterms:modified>
</cp:coreProperties>
</file>