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7" r:id="rId4"/>
    <p:sldId id="276" r:id="rId5"/>
    <p:sldId id="272" r:id="rId6"/>
    <p:sldId id="271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B13"/>
    <a:srgbClr val="FFCB2E"/>
    <a:srgbClr val="D4A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 autoAdjust="0"/>
    <p:restoredTop sz="90158" autoAdjust="0"/>
  </p:normalViewPr>
  <p:slideViewPr>
    <p:cSldViewPr snapToGrid="0" snapToObjects="1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DA914-222C-42C8-8A2F-3E1ED5C41061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DFC3B-1F7A-45F4-AFAA-3D1B335B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They </a:t>
            </a:r>
            <a:r>
              <a:rPr lang="en-CA" dirty="0" smtClean="0">
                <a:solidFill>
                  <a:schemeClr val="bg1"/>
                </a:solidFill>
              </a:rPr>
              <a:t>require more technical training to achieve proficiency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DFC3B-1F7A-45F4-AFAA-3D1B335BEB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important steps of operation with attention to areas of difficulty or technical challenge in a low-stress environment (perioperative area)</a:t>
            </a:r>
          </a:p>
          <a:p>
            <a:pPr marL="0" lvl="1" indent="0">
              <a:spcAft>
                <a:spcPts val="1200"/>
              </a:spcAft>
              <a:buFont typeface="Arial"/>
              <a:buNone/>
            </a:pPr>
            <a:r>
              <a:rPr lang="en-US" dirty="0" smtClean="0">
                <a:solidFill>
                  <a:schemeClr val="bg1"/>
                </a:solidFill>
              </a:rPr>
              <a:t>The procedure reviewed on a portable tablet using digitally recorded videotapes: </a:t>
            </a:r>
            <a:r>
              <a:rPr lang="en-US" dirty="0" smtClean="0">
                <a:solidFill>
                  <a:srgbClr val="FFFFFF"/>
                </a:solidFill>
              </a:rPr>
              <a:t>for immediate structured feedback and coaching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DFC3B-1F7A-45F4-AFAA-3D1B335BEB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3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Tracking the trainee’s progress for and formative and summative assessment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DFC3B-1F7A-45F4-AFAA-3D1B335BEB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3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863D-BBE7-A54D-A6C6-6B96CBBB6375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8231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F2AB13"/>
                </a:solidFill>
                <a:latin typeface="Calibri (Headings)"/>
                <a:cs typeface="Calibri (Headings)"/>
              </a:rPr>
              <a:t>Post- Procedure Performance Analysis and Immediate </a:t>
            </a:r>
            <a:r>
              <a:rPr lang="en-US" sz="24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Feedback </a:t>
            </a:r>
            <a:r>
              <a:rPr lang="en-US" sz="2400" b="1" dirty="0">
                <a:solidFill>
                  <a:srgbClr val="F2AB13"/>
                </a:solidFill>
                <a:latin typeface="Calibri (Headings)"/>
                <a:cs typeface="Calibri (Headings)"/>
              </a:rPr>
              <a:t>using Operative Assessment Tool and Video: A Blended Instructional Model 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Iman Ghaderi, </a:t>
            </a:r>
            <a:r>
              <a:rPr lang="en-CA" sz="2000" b="1" dirty="0">
                <a:solidFill>
                  <a:schemeClr val="bg1"/>
                </a:solidFill>
              </a:rPr>
              <a:t>Sreekumar </a:t>
            </a:r>
            <a:r>
              <a:rPr lang="en-CA" sz="2000" b="1" dirty="0" smtClean="0">
                <a:solidFill>
                  <a:schemeClr val="bg1"/>
                </a:solidFill>
              </a:rPr>
              <a:t>Subramanian 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Department of Surgery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University of Arizona, Tucson, AZ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Surgical Education Week, Seattle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April 2015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2" y="5099203"/>
            <a:ext cx="23812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22" y="5183051"/>
            <a:ext cx="291555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6374"/>
            <a:ext cx="8229600" cy="33382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Duty-hour regulations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Concerns about development of operative competencies </a:t>
            </a:r>
            <a:r>
              <a:rPr lang="en-US" dirty="0">
                <a:solidFill>
                  <a:schemeClr val="bg1"/>
                </a:solidFill>
              </a:rPr>
              <a:t>in the </a:t>
            </a:r>
            <a:r>
              <a:rPr lang="en-US" dirty="0" smtClean="0">
                <a:solidFill>
                  <a:schemeClr val="bg1"/>
                </a:solidFill>
              </a:rPr>
              <a:t>current model of surgical training 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More significant in </a:t>
            </a:r>
            <a:r>
              <a:rPr lang="en-CA" dirty="0">
                <a:solidFill>
                  <a:schemeClr val="bg1"/>
                </a:solidFill>
              </a:rPr>
              <a:t>advanced laparoscopic and cardiothoracic surgical </a:t>
            </a:r>
            <a:r>
              <a:rPr lang="en-CA" dirty="0" smtClean="0">
                <a:solidFill>
                  <a:schemeClr val="bg1"/>
                </a:solidFill>
              </a:rPr>
              <a:t>procedures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Methods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790"/>
            <a:ext cx="8229600" cy="33382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Conceptual framework: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Reflective </a:t>
            </a:r>
            <a:r>
              <a:rPr lang="en-US" dirty="0">
                <a:solidFill>
                  <a:srgbClr val="FFFFFF"/>
                </a:solidFill>
              </a:rPr>
              <a:t>practice </a:t>
            </a:r>
            <a:r>
              <a:rPr lang="en-US" dirty="0" smtClean="0">
                <a:solidFill>
                  <a:srgbClr val="FFFFFF"/>
                </a:solidFill>
              </a:rPr>
              <a:t>as an instructional </a:t>
            </a:r>
            <a:r>
              <a:rPr lang="en-US" dirty="0">
                <a:solidFill>
                  <a:srgbClr val="FFFFFF"/>
                </a:solidFill>
              </a:rPr>
              <a:t>model </a:t>
            </a:r>
            <a:endParaRPr lang="en-US" dirty="0" smtClean="0">
              <a:solidFill>
                <a:srgbClr val="FFFFFF"/>
              </a:solidFill>
            </a:endParaRP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Operative </a:t>
            </a:r>
            <a:r>
              <a:rPr lang="en-US" dirty="0">
                <a:solidFill>
                  <a:srgbClr val="FFFFFF"/>
                </a:solidFill>
              </a:rPr>
              <a:t>assessment tools </a:t>
            </a:r>
            <a:r>
              <a:rPr lang="en-US" b="1" dirty="0" smtClean="0">
                <a:solidFill>
                  <a:srgbClr val="FFFFFF"/>
                </a:solidFill>
              </a:rPr>
              <a:t>&amp;</a:t>
            </a:r>
            <a:r>
              <a:rPr lang="en-US" dirty="0" smtClean="0">
                <a:solidFill>
                  <a:srgbClr val="FFFFFF"/>
                </a:solidFill>
              </a:rPr>
              <a:t> the </a:t>
            </a:r>
            <a:r>
              <a:rPr lang="en-US" dirty="0">
                <a:solidFill>
                  <a:srgbClr val="FFFFFF"/>
                </a:solidFill>
              </a:rPr>
              <a:t>videos of </a:t>
            </a:r>
            <a:r>
              <a:rPr lang="en-US" dirty="0" smtClean="0">
                <a:solidFill>
                  <a:srgbClr val="FFFFFF"/>
                </a:solidFill>
              </a:rPr>
              <a:t>procedures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49" y="736430"/>
            <a:ext cx="4114800" cy="533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Procedure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790"/>
            <a:ext cx="8229600" cy="3338285"/>
          </a:xfrm>
        </p:spPr>
        <p:txBody>
          <a:bodyPr>
            <a:normAutofit/>
          </a:bodyPr>
          <a:lstStyle/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921243"/>
            <a:ext cx="8778240" cy="4941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Results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790"/>
            <a:ext cx="8229600" cy="333828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3-5 </a:t>
            </a:r>
            <a:r>
              <a:rPr lang="en-US" dirty="0" err="1" smtClean="0">
                <a:solidFill>
                  <a:schemeClr val="bg1"/>
                </a:solidFill>
              </a:rPr>
              <a:t>mins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complete &amp; review the </a:t>
            </a:r>
            <a:r>
              <a:rPr lang="en-US" dirty="0">
                <a:solidFill>
                  <a:schemeClr val="bg1"/>
                </a:solidFill>
              </a:rPr>
              <a:t>assessments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5-10 </a:t>
            </a:r>
            <a:r>
              <a:rPr lang="en-US" dirty="0" err="1" smtClean="0">
                <a:solidFill>
                  <a:schemeClr val="bg1"/>
                </a:solidFill>
              </a:rPr>
              <a:t>mins</a:t>
            </a:r>
            <a:r>
              <a:rPr lang="en-US" dirty="0" smtClean="0">
                <a:solidFill>
                  <a:schemeClr val="bg1"/>
                </a:solidFill>
              </a:rPr>
              <a:t> to </a:t>
            </a:r>
            <a:r>
              <a:rPr lang="en-US" dirty="0">
                <a:solidFill>
                  <a:schemeClr val="bg1"/>
                </a:solidFill>
              </a:rPr>
              <a:t>review </a:t>
            </a:r>
            <a:r>
              <a:rPr lang="en-US" dirty="0" smtClean="0">
                <a:solidFill>
                  <a:schemeClr val="bg1"/>
                </a:solidFill>
              </a:rPr>
              <a:t>a video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Residents’ perspective: 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Feedback </a:t>
            </a:r>
            <a:r>
              <a:rPr lang="en-US" dirty="0">
                <a:solidFill>
                  <a:schemeClr val="bg1"/>
                </a:solidFill>
              </a:rPr>
              <a:t>was constructive and more specific, allowing for more precise advancement of surgical skills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Discussion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790"/>
            <a:ext cx="8229600" cy="3338285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Tracking </a:t>
            </a:r>
            <a:r>
              <a:rPr lang="en-US" dirty="0">
                <a:solidFill>
                  <a:schemeClr val="bg1"/>
                </a:solidFill>
              </a:rPr>
              <a:t>the trainee’s </a:t>
            </a:r>
            <a:r>
              <a:rPr lang="en-US" dirty="0" smtClean="0">
                <a:solidFill>
                  <a:schemeClr val="bg1"/>
                </a:solidFill>
              </a:rPr>
              <a:t>progress:</a:t>
            </a:r>
          </a:p>
          <a:p>
            <a:pPr lvl="2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Video log</a:t>
            </a:r>
          </a:p>
          <a:p>
            <a:pPr lvl="2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Individual </a:t>
            </a:r>
            <a:r>
              <a:rPr lang="en-US" dirty="0">
                <a:solidFill>
                  <a:schemeClr val="bg1"/>
                </a:solidFill>
              </a:rPr>
              <a:t>portfolio of </a:t>
            </a:r>
            <a:r>
              <a:rPr lang="en-US" dirty="0" smtClean="0">
                <a:solidFill>
                  <a:schemeClr val="bg1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0084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192</Words>
  <Application>Microsoft Office PowerPoint</Application>
  <PresentationFormat>On-screen Show (4:3)</PresentationFormat>
  <Paragraphs>31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(Headings)</vt:lpstr>
      <vt:lpstr>Office Theme</vt:lpstr>
      <vt:lpstr>Post- Procedure Performance Analysis and Immediate Feedback using Operative Assessment Tool and Video: A Blended Instructional Model </vt:lpstr>
      <vt:lpstr>Background</vt:lpstr>
      <vt:lpstr>Methods</vt:lpstr>
      <vt:lpstr>PowerPoint Presentation</vt:lpstr>
      <vt:lpstr>Procedure </vt:lpstr>
      <vt:lpstr>Results </vt:lpstr>
      <vt:lpstr>Discussion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SURWIN7x64</cp:lastModifiedBy>
  <cp:revision>28</cp:revision>
  <dcterms:created xsi:type="dcterms:W3CDTF">2012-08-13T04:08:41Z</dcterms:created>
  <dcterms:modified xsi:type="dcterms:W3CDTF">2015-04-06T15:09:17Z</dcterms:modified>
</cp:coreProperties>
</file>