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3844" autoAdjust="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What do Students Use</a:t>
            </a:r>
            <a:r>
              <a:rPr lang="en-US" baseline="0" dirty="0" smtClean="0"/>
              <a:t> Smart Phones For?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Students with Smart Phones who Use their Phones for the Following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Don't use apps</c:v>
                </c:pt>
                <c:pt idx="1">
                  <c:v>Entertainment</c:v>
                </c:pt>
                <c:pt idx="2">
                  <c:v>Social Networking</c:v>
                </c:pt>
                <c:pt idx="3">
                  <c:v>USMLE Review</c:v>
                </c:pt>
                <c:pt idx="4">
                  <c:v>Productivity</c:v>
                </c:pt>
                <c:pt idx="5">
                  <c:v>Medical Questions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0.59</c:v>
                </c:pt>
                <c:pt idx="2">
                  <c:v>0.66</c:v>
                </c:pt>
                <c:pt idx="3">
                  <c:v>0.68</c:v>
                </c:pt>
                <c:pt idx="4">
                  <c:v>0.96</c:v>
                </c:pt>
                <c:pt idx="5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066240"/>
        <c:axId val="205064280"/>
      </c:barChart>
      <c:catAx>
        <c:axId val="2050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064280"/>
        <c:crosses val="autoZero"/>
        <c:auto val="1"/>
        <c:lblAlgn val="ctr"/>
        <c:lblOffset val="100"/>
        <c:noMultiLvlLbl val="0"/>
      </c:catAx>
      <c:valAx>
        <c:axId val="205064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5066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How Frequently</a:t>
            </a:r>
            <a:r>
              <a:rPr lang="en-US" baseline="0" dirty="0" smtClean="0"/>
              <a:t> is Smart Phone Used to Answer Medical Questions?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who use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1x/week</c:v>
                </c:pt>
                <c:pt idx="1">
                  <c:v>2-3x/week</c:v>
                </c:pt>
                <c:pt idx="2">
                  <c:v>4-5x/week</c:v>
                </c:pt>
                <c:pt idx="3">
                  <c:v>5-10x/week</c:v>
                </c:pt>
                <c:pt idx="4">
                  <c:v>&gt;10x/week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16</c:v>
                </c:pt>
                <c:pt idx="2">
                  <c:v>17</c:v>
                </c:pt>
                <c:pt idx="3">
                  <c:v>27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273824"/>
        <c:axId val="258274216"/>
      </c:barChart>
      <c:valAx>
        <c:axId val="258274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273824"/>
        <c:crosses val="autoZero"/>
        <c:crossBetween val="between"/>
      </c:valAx>
      <c:catAx>
        <c:axId val="25827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82742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FCA10-DA58-46E4-B579-A20A32085359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B86F-56FC-4B06-BCAA-1DA15AF59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of residents have smart phones, 40%</a:t>
            </a:r>
            <a:r>
              <a:rPr lang="en-US" baseline="0" dirty="0" smtClean="0"/>
              <a:t> of tables</a:t>
            </a:r>
          </a:p>
          <a:p>
            <a:r>
              <a:rPr lang="en-US" baseline="0" dirty="0" smtClean="0"/>
              <a:t>Current use is primarily as decision making tools or easy access to information</a:t>
            </a:r>
          </a:p>
          <a:p>
            <a:r>
              <a:rPr lang="en-US" baseline="0" dirty="0" smtClean="0"/>
              <a:t>Why not routine?  Reliability of apps, superficial learning (rapid info inhibits internalization of knowledge), distraction, and device specific limitations</a:t>
            </a:r>
          </a:p>
          <a:p>
            <a:r>
              <a:rPr lang="en-US" baseline="0" dirty="0" smtClean="0"/>
              <a:t>SURGERY is intimidating – 45% of students express feelings of intimidation, unrealistic </a:t>
            </a:r>
            <a:r>
              <a:rPr lang="en-US" baseline="0" dirty="0" err="1" smtClean="0"/>
              <a:t>expecations</a:t>
            </a:r>
            <a:r>
              <a:rPr lang="en-US" baseline="0" dirty="0" smtClean="0"/>
              <a:t> of knowledge, and poor or inadequate learning experiences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can be delivered via email or app or directly on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Beginning survey given to all patients at beginning of the rotation.  All offered use of the app.</a:t>
            </a:r>
          </a:p>
          <a:p>
            <a:r>
              <a:rPr lang="en-US" dirty="0" smtClean="0"/>
              <a:t>Questions can be delivered via email or app or directly on website</a:t>
            </a:r>
          </a:p>
          <a:p>
            <a:r>
              <a:rPr lang="en-US" dirty="0" smtClean="0"/>
              <a:t>Students are using technology at high levels to answer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increase in</a:t>
            </a:r>
            <a:r>
              <a:rPr lang="en-US" baseline="0" dirty="0" smtClean="0"/>
              <a:t> overall NBME score compared to last year’s group as well as between users and non app </a:t>
            </a:r>
            <a:r>
              <a:rPr lang="en-US" baseline="0" dirty="0" err="1" smtClean="0"/>
              <a:t>userss</a:t>
            </a:r>
            <a:endParaRPr lang="en-US" baseline="0" dirty="0" smtClean="0"/>
          </a:p>
          <a:p>
            <a:r>
              <a:rPr lang="en-US" baseline="0" dirty="0" smtClean="0"/>
              <a:t>Academic achievement similar between last year and this year but statistically different between users and non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Controlling</a:t>
            </a:r>
            <a:r>
              <a:rPr lang="en-US" baseline="0" dirty="0" smtClean="0"/>
              <a:t> similarly achieving students between app users and non app users from last year showed statistically different </a:t>
            </a:r>
            <a:r>
              <a:rPr lang="en-US" baseline="0" dirty="0" err="1" smtClean="0"/>
              <a:t>nbme</a:t>
            </a:r>
            <a:r>
              <a:rPr lang="en-US" baseline="0" dirty="0" smtClean="0"/>
              <a:t> scores between users and non users in both high and mid level </a:t>
            </a:r>
            <a:r>
              <a:rPr lang="en-US" baseline="0" dirty="0" err="1" smtClean="0"/>
              <a:t>ahcieving</a:t>
            </a:r>
            <a:r>
              <a:rPr lang="en-US" baseline="0" dirty="0" smtClean="0"/>
              <a:t> students.  There was a difference in low achieving students but not quite </a:t>
            </a:r>
            <a:r>
              <a:rPr lang="en-US" baseline="0" dirty="0" err="1" smtClean="0"/>
              <a:t>statisticaly</a:t>
            </a:r>
            <a:r>
              <a:rPr lang="en-US" baseline="0" dirty="0" smtClean="0"/>
              <a:t> significant.  Also, HIGHER achiever students used the app more (higher scores) than the low achieving students (statistically different)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B86F-56FC-4B06-BCAA-1DA15AF59E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Spaced Education for Improving Surgery Clerkship NBME Scores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000" dirty="0" smtClean="0">
                <a:solidFill>
                  <a:schemeClr val="bg1"/>
                </a:solidFill>
                <a:latin typeface="Calibri"/>
                <a:cs typeface="Calibri"/>
              </a:rPr>
              <a:t>Matthew R. Smeds, Jason Mizell, Katherine Berry</a:t>
            </a:r>
            <a:br>
              <a:rPr lang="en-US" sz="30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chemeClr val="bg1"/>
                </a:solidFill>
                <a:latin typeface="Calibri"/>
                <a:cs typeface="Calibri"/>
              </a:rPr>
              <a:t>University of Arkansas for Medical Sciences</a:t>
            </a:r>
            <a:br>
              <a:rPr lang="en-US" sz="1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chemeClr val="bg1"/>
                </a:solidFill>
                <a:latin typeface="Calibri"/>
                <a:cs typeface="Calibri"/>
              </a:rPr>
              <a:t>Little Rock, Arkansas</a:t>
            </a:r>
            <a:endParaRPr lang="en-US" sz="3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40680" r="11510" b="44527"/>
          <a:stretch>
            <a:fillRect/>
          </a:stretch>
        </p:blipFill>
        <p:spPr bwMode="auto">
          <a:xfrm>
            <a:off x="6124433" y="6241557"/>
            <a:ext cx="2944504" cy="5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15403"/>
            <a:ext cx="8140889" cy="3799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Mobile device use increasing among physicians and medical trainees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in formal education settings not routine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Educational philosophies (game-based and spaced-education theory) lend themselves to mobile-device based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of case-based questions have been shown to statistically improve scores on NBME examinations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General surgery rotation can be intimidating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Intervention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2115403"/>
            <a:ext cx="5998190" cy="379916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Development of an app-based curriculum for general surgery rotation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Delivers 8 questions daily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Scored immediately with explanation and reference for more information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Questions repeated in a “spaced-based” manner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52" y="1944891"/>
            <a:ext cx="2024348" cy="39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Results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28185"/>
              </p:ext>
            </p:extLst>
          </p:nvPr>
        </p:nvGraphicFramePr>
        <p:xfrm>
          <a:off x="138753" y="2271517"/>
          <a:ext cx="40386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05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Demographic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# of Students (%)</a:t>
                      </a:r>
                      <a:endParaRPr lang="en-US" sz="1400" dirty="0"/>
                    </a:p>
                  </a:txBody>
                  <a:tcPr/>
                </a:tc>
              </a:tr>
              <a:tr h="28660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Answered Survey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100/109 (92%)</a:t>
                      </a:r>
                      <a:endParaRPr lang="en-US" sz="1200" dirty="0"/>
                    </a:p>
                  </a:txBody>
                  <a:tcPr/>
                </a:tc>
              </a:tr>
              <a:tr h="28660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47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18-24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45/100 (45%)</a:t>
                      </a:r>
                      <a:endParaRPr lang="en-US" sz="1200" dirty="0"/>
                    </a:p>
                  </a:txBody>
                  <a:tcPr/>
                </a:tc>
              </a:tr>
              <a:tr h="2129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25-34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53/100</a:t>
                      </a:r>
                      <a:r>
                        <a:rPr lang="en-US" sz="1200" baseline="0" dirty="0" smtClean="0"/>
                        <a:t> (53%)</a:t>
                      </a:r>
                      <a:endParaRPr lang="en-US" sz="1200" dirty="0"/>
                    </a:p>
                  </a:txBody>
                  <a:tcPr/>
                </a:tc>
              </a:tr>
              <a:tr h="1978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35-44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1/100 (1%)</a:t>
                      </a:r>
                      <a:endParaRPr lang="en-US" sz="1200" dirty="0"/>
                    </a:p>
                  </a:txBody>
                  <a:tcPr/>
                </a:tc>
              </a:tr>
              <a:tr h="2169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&gt;45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1/100 (1%)</a:t>
                      </a:r>
                      <a:endParaRPr lang="en-US" sz="1200" dirty="0"/>
                    </a:p>
                  </a:txBody>
                  <a:tcPr/>
                </a:tc>
              </a:tr>
              <a:tr h="22245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Gender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42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Male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66/100 (66%)</a:t>
                      </a:r>
                      <a:endParaRPr lang="en-US" sz="1200" dirty="0"/>
                    </a:p>
                  </a:txBody>
                  <a:tcPr/>
                </a:tc>
              </a:tr>
              <a:tr h="1965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Female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33/100 (33%)</a:t>
                      </a:r>
                      <a:endParaRPr lang="en-US" sz="1200" dirty="0"/>
                    </a:p>
                  </a:txBody>
                  <a:tcPr/>
                </a:tc>
              </a:tr>
              <a:tr h="1883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1/100 (1%)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Carry Smart Phone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98/100 (98%)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5866765"/>
              </p:ext>
            </p:extLst>
          </p:nvPr>
        </p:nvGraphicFramePr>
        <p:xfrm>
          <a:off x="4421874" y="2271517"/>
          <a:ext cx="4536742" cy="334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27529834"/>
              </p:ext>
            </p:extLst>
          </p:nvPr>
        </p:nvGraphicFramePr>
        <p:xfrm>
          <a:off x="4421874" y="2271517"/>
          <a:ext cx="4584509" cy="339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11021"/>
              </p:ext>
            </p:extLst>
          </p:nvPr>
        </p:nvGraphicFramePr>
        <p:xfrm>
          <a:off x="138753" y="2267871"/>
          <a:ext cx="4038600" cy="363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447800"/>
              </a:tblGrid>
              <a:tr h="5688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Study Habits for High Yields</a:t>
                      </a:r>
                      <a:r>
                        <a:rPr lang="en-US" sz="1400" baseline="0" dirty="0" smtClean="0"/>
                        <a:t> Tests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Students (%)</a:t>
                      </a:r>
                      <a:endParaRPr lang="en-US" sz="1400" dirty="0"/>
                    </a:p>
                  </a:txBody>
                  <a:tcPr/>
                </a:tc>
              </a:tr>
              <a:tr h="330474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Practice Exams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96 (96%)</a:t>
                      </a:r>
                      <a:endParaRPr lang="en-US" sz="1200" dirty="0"/>
                    </a:p>
                  </a:txBody>
                  <a:tcPr/>
                </a:tc>
              </a:tr>
              <a:tr h="330474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Read Textbook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83 (83%)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Lectures/Talks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66 (66%)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Online Videos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 (45%)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Group Study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 (36%)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Discuss Topics with Staff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 (30%)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Review Relevant</a:t>
                      </a:r>
                      <a:r>
                        <a:rPr lang="en-US" sz="1200" baseline="0" dirty="0" smtClean="0"/>
                        <a:t> Journals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 (30%)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Flash Cards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 (23%)</a:t>
                      </a:r>
                      <a:endParaRPr lang="en-US" sz="1200" dirty="0"/>
                    </a:p>
                  </a:txBody>
                  <a:tcPr/>
                </a:tc>
              </a:tr>
              <a:tr h="34371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Listen</a:t>
                      </a:r>
                      <a:r>
                        <a:rPr lang="en-US" sz="1200" b="0" baseline="0" dirty="0" smtClean="0"/>
                        <a:t> to Audio-Text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 (8%)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1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Results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15402"/>
            <a:ext cx="8140889" cy="9553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85/109 (78%) of students used the app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3626866"/>
            <a:ext cx="4296770" cy="1323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" y="2840245"/>
            <a:ext cx="4098878" cy="29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8" y="2053728"/>
            <a:ext cx="5104681" cy="3848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15" y="2053727"/>
            <a:ext cx="3505400" cy="38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Conclusions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15403"/>
            <a:ext cx="8140889" cy="3799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Medical students are increasingly using technology for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of a app with case-based questions in a general surgery curriculum improves final NBME examination scores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Higher achieving students are more likely to use the app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Comparing students with similar academic achievement, users of the app have increased </a:t>
            </a:r>
            <a:r>
              <a:rPr lang="en-US" smtClean="0">
                <a:solidFill>
                  <a:schemeClr val="bg1"/>
                </a:solidFill>
              </a:rPr>
              <a:t>NBME examination </a:t>
            </a:r>
            <a:r>
              <a:rPr lang="en-US" dirty="0" smtClean="0">
                <a:solidFill>
                  <a:schemeClr val="bg1"/>
                </a:solidFill>
              </a:rPr>
              <a:t>scores </a:t>
            </a:r>
          </a:p>
        </p:txBody>
      </p:sp>
    </p:spTree>
    <p:extLst>
      <p:ext uri="{BB962C8B-B14F-4D97-AF65-F5344CB8AC3E}">
        <p14:creationId xmlns:p14="http://schemas.microsoft.com/office/powerpoint/2010/main" val="22622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1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39" y="1976046"/>
            <a:ext cx="5979721" cy="39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545</Words>
  <Application>Microsoft Office PowerPoint</Application>
  <PresentationFormat>On-screen Show (4:3)</PresentationFormat>
  <Paragraphs>84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(Headings)</vt:lpstr>
      <vt:lpstr>Office Theme</vt:lpstr>
      <vt:lpstr>PowerPoint Presentation</vt:lpstr>
      <vt:lpstr>Spaced Education for Improving Surgery Clerkship NBME Scores Matthew R. Smeds, Jason Mizell, Katherine Berry University of Arkansas for Medical Sciences Little Rock, Arkansas</vt:lpstr>
      <vt:lpstr>Background</vt:lpstr>
      <vt:lpstr>Intervention</vt:lpstr>
      <vt:lpstr>Results</vt:lpstr>
      <vt:lpstr>Results</vt:lpstr>
      <vt:lpstr>Results</vt:lpstr>
      <vt:lpstr>Conclusions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SURWIN7x64</cp:lastModifiedBy>
  <cp:revision>21</cp:revision>
  <dcterms:created xsi:type="dcterms:W3CDTF">2012-08-13T04:08:41Z</dcterms:created>
  <dcterms:modified xsi:type="dcterms:W3CDTF">2015-04-02T17:24:18Z</dcterms:modified>
</cp:coreProperties>
</file>