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2" r:id="rId4"/>
    <p:sldId id="295" r:id="rId5"/>
    <p:sldId id="279" r:id="rId6"/>
    <p:sldId id="260" r:id="rId7"/>
    <p:sldId id="280" r:id="rId8"/>
    <p:sldId id="281" r:id="rId9"/>
    <p:sldId id="282" r:id="rId10"/>
    <p:sldId id="302" r:id="rId11"/>
    <p:sldId id="283" r:id="rId12"/>
    <p:sldId id="284" r:id="rId13"/>
    <p:sldId id="285" r:id="rId14"/>
    <p:sldId id="286" r:id="rId15"/>
    <p:sldId id="287" r:id="rId16"/>
    <p:sldId id="289" r:id="rId17"/>
    <p:sldId id="299" r:id="rId18"/>
    <p:sldId id="301" r:id="rId19"/>
    <p:sldId id="288" r:id="rId20"/>
    <p:sldId id="291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AB13"/>
    <a:srgbClr val="FFCB2E"/>
    <a:srgbClr val="D4AE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45" autoAdjust="0"/>
  </p:normalViewPr>
  <p:slideViewPr>
    <p:cSldViewPr snapToGrid="0" snapToObjects="1">
      <p:cViewPr varScale="1">
        <p:scale>
          <a:sx n="104" d="100"/>
          <a:sy n="104" d="100"/>
        </p:scale>
        <p:origin x="-103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9B3836-3D06-4EEE-9C3B-44BE3C516897}" type="datetimeFigureOut">
              <a:rPr lang="en-US" smtClean="0"/>
              <a:t>4/24/15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BAC12-D5B6-48D3-AA42-24E2E27176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981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Initial Provisional Accreditation incurs a fee to school, subsequent accreditations paid for by LCME through </a:t>
            </a:r>
            <a:r>
              <a:rPr lang="en-US" smtClean="0"/>
              <a:t>funds from AAMC and AMA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6BAC12-D5B6-48D3-AA42-24E2E27176B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19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“VOLUNTARY” PROCESS. 132 standards organized into 12 in 2012.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6BAC12-D5B6-48D3-AA42-24E2E27176B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732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  <a:ea typeface="MS PGothic" charset="0"/>
              </a:rPr>
              <a:t>GQ asks questions about behavior that is experienced or witnessed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  <a:ea typeface="MS PGothic" charset="0"/>
              </a:rPr>
              <a:t>2012 GQ 34% of students reported public humiliation that was not intentionally perpetrated and not considered to fall under mistreatment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fld id="{E8550E2D-5386-B848-99B1-3F6AD462F88E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do the students see? How is it tracked? How is it linked to clinical objectives?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6BAC12-D5B6-48D3-AA42-24E2E27176B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536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Well-rounded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6BAC12-D5B6-48D3-AA42-24E2E27176B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468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4/24/15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4/24/15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4/24/15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4/24/15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4/24/15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4/24/15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4/24/15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4/24/15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4/24/15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4/24/15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4/24/15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3863D-BBE7-A54D-A6C6-6B96CBBB6375}" type="datetimeFigureOut">
              <a:rPr lang="en-US" smtClean="0"/>
              <a:pPr/>
              <a:t>4/24/15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3F043-5814-4D4E-BEA5-557A681819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 descr="Text-plai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16025"/>
          </a:xfrm>
        </p:spPr>
        <p:txBody>
          <a:bodyPr/>
          <a:lstStyle/>
          <a:p>
            <a:pPr eaLnBrk="1" hangingPunct="1"/>
            <a:r>
              <a:rPr lang="en-US" b="1">
                <a:solidFill>
                  <a:srgbClr val="F2AB13"/>
                </a:solidFill>
                <a:latin typeface="Calibri (Headings)" charset="0"/>
                <a:ea typeface="MS PGothic" charset="0"/>
              </a:rPr>
              <a:t>Mistreatment</a:t>
            </a:r>
            <a:endParaRPr lang="en-US">
              <a:latin typeface="Calibri" charset="0"/>
              <a:ea typeface="MS PGothic" charset="0"/>
            </a:endParaRPr>
          </a:p>
        </p:txBody>
      </p:sp>
      <p:sp>
        <p:nvSpPr>
          <p:cNvPr id="22532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2672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>
                <a:solidFill>
                  <a:schemeClr val="bg1"/>
                </a:solidFill>
                <a:latin typeface="Calibri" charset="0"/>
                <a:ea typeface="MS PGothic" charset="0"/>
              </a:rPr>
              <a:t>2012 GQ</a:t>
            </a:r>
          </a:p>
          <a:p>
            <a:pPr lvl="1" eaLnBrk="1" hangingPunct="1"/>
            <a:r>
              <a:rPr lang="en-US">
                <a:solidFill>
                  <a:schemeClr val="bg1"/>
                </a:solidFill>
                <a:latin typeface="Calibri" charset="0"/>
                <a:ea typeface="MS PGothic" charset="0"/>
              </a:rPr>
              <a:t>49% of students reported mistreatment</a:t>
            </a:r>
          </a:p>
          <a:p>
            <a:pPr lvl="1" eaLnBrk="1" hangingPunct="1"/>
            <a:r>
              <a:rPr lang="en-US">
                <a:solidFill>
                  <a:schemeClr val="bg1"/>
                </a:solidFill>
                <a:latin typeface="Calibri" charset="0"/>
                <a:ea typeface="MS PGothic" charset="0"/>
              </a:rPr>
              <a:t>34% Public humiliation → word change on GQ</a:t>
            </a:r>
          </a:p>
          <a:p>
            <a:pPr lvl="1" eaLnBrk="1" hangingPunct="1"/>
            <a:endParaRPr lang="en-US">
              <a:solidFill>
                <a:schemeClr val="bg1"/>
              </a:solidFill>
              <a:latin typeface="Calibri" charset="0"/>
              <a:ea typeface="MS PGothic" charset="0"/>
            </a:endParaRPr>
          </a:p>
          <a:p>
            <a:pPr eaLnBrk="1" hangingPunct="1"/>
            <a:r>
              <a:rPr lang="en-US">
                <a:solidFill>
                  <a:schemeClr val="bg1"/>
                </a:solidFill>
                <a:latin typeface="Calibri" charset="0"/>
                <a:ea typeface="MS PGothic" charset="0"/>
              </a:rPr>
              <a:t>2013 GQ</a:t>
            </a:r>
          </a:p>
          <a:p>
            <a:pPr lvl="1" eaLnBrk="1" hangingPunct="1"/>
            <a:r>
              <a:rPr lang="en-US">
                <a:solidFill>
                  <a:schemeClr val="bg1"/>
                </a:solidFill>
                <a:latin typeface="Calibri" charset="0"/>
                <a:ea typeface="MS PGothic" charset="0"/>
              </a:rPr>
              <a:t>46% public embarrassment (not included in mistreatment)</a:t>
            </a:r>
          </a:p>
          <a:p>
            <a:pPr lvl="1" eaLnBrk="1" hangingPunct="1"/>
            <a:r>
              <a:rPr lang="en-US">
                <a:solidFill>
                  <a:schemeClr val="bg1"/>
                </a:solidFill>
                <a:latin typeface="Calibri" charset="0"/>
                <a:ea typeface="MS PGothic" charset="0"/>
              </a:rPr>
              <a:t>23% public humiliation</a:t>
            </a:r>
          </a:p>
          <a:p>
            <a:pPr lvl="1" eaLnBrk="1" hangingPunct="1"/>
            <a:r>
              <a:rPr lang="en-US">
                <a:solidFill>
                  <a:schemeClr val="bg1"/>
                </a:solidFill>
                <a:latin typeface="Calibri" charset="0"/>
                <a:ea typeface="MS PGothic" charset="0"/>
              </a:rPr>
              <a:t>42% still report some form of mistreatment</a:t>
            </a:r>
          </a:p>
        </p:txBody>
      </p:sp>
    </p:spTree>
    <p:extLst>
      <p:ext uri="{BB962C8B-B14F-4D97-AF65-F5344CB8AC3E}">
        <p14:creationId xmlns:p14="http://schemas.microsoft.com/office/powerpoint/2010/main" val="1577524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-pla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1144"/>
            <a:ext cx="8229600" cy="4753428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4.1 Sufficiency of Faculty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4.2 Faculty Scholarly Productivity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4.6 Faculty Professional Development: </a:t>
            </a:r>
          </a:p>
          <a:p>
            <a:pPr lvl="1">
              <a:spcAft>
                <a:spcPts val="1200"/>
              </a:spcAft>
            </a:pPr>
            <a:r>
              <a:rPr lang="en-US" dirty="0">
                <a:solidFill>
                  <a:schemeClr val="bg1"/>
                </a:solidFill>
              </a:rPr>
              <a:t>C</a:t>
            </a:r>
            <a:r>
              <a:rPr lang="en-US" dirty="0" smtClean="0">
                <a:solidFill>
                  <a:schemeClr val="bg1"/>
                </a:solidFill>
              </a:rPr>
              <a:t>urricular design</a:t>
            </a:r>
          </a:p>
          <a:p>
            <a:pPr lvl="1">
              <a:spcAft>
                <a:spcPts val="1200"/>
              </a:spcAft>
            </a:pPr>
            <a:r>
              <a:rPr lang="en-US" dirty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rogram evaluation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Student assessment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Instructional methodology</a:t>
            </a:r>
          </a:p>
          <a:p>
            <a:pPr lvl="1">
              <a:spcAft>
                <a:spcPts val="1200"/>
              </a:spcAft>
            </a:pP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683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-pla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1144"/>
            <a:ext cx="8229600" cy="475342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chemeClr val="bg1"/>
                </a:solidFill>
              </a:rPr>
              <a:t>Standard 5-Educational Resources/Infrastructure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Clinical facilities/Information resources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Security, Safety and Disaster Preparedness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Library Resources/Staff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Study, Lounge, Storage Space  and Call Rooms</a:t>
            </a:r>
          </a:p>
          <a:p>
            <a:pPr lvl="1">
              <a:spcAft>
                <a:spcPts val="1200"/>
              </a:spcAft>
            </a:pPr>
            <a:endParaRPr lang="en-US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978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-plai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1144"/>
            <a:ext cx="8229600" cy="475342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chemeClr val="bg1"/>
                </a:solidFill>
              </a:rPr>
              <a:t>Standard 6-Competencies, Curricular Objectives &amp; Design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Medical program objectives defined in outcome-based terms</a:t>
            </a:r>
            <a:endParaRPr lang="en-US" sz="2800" dirty="0" smtClean="0">
              <a:solidFill>
                <a:schemeClr val="bg1"/>
              </a:solidFill>
            </a:endParaRPr>
          </a:p>
          <a:p>
            <a:pPr lvl="1">
              <a:spcAft>
                <a:spcPts val="12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Required Clinical Experiences, monitoring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Self-Directed  &amp; Life-long Learning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Inpatient &amp; Outpatient Experiences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Service-Learning and Community Service</a:t>
            </a:r>
          </a:p>
          <a:p>
            <a:pPr lvl="1">
              <a:spcAft>
                <a:spcPts val="1200"/>
              </a:spcAft>
            </a:pPr>
            <a:endParaRPr lang="en-US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934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-plai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1144"/>
            <a:ext cx="8229600" cy="475342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Standard 7-Curricular Content  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Scientific Method/Clinical/Translational Research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Critical Judgement/Problem-Solving Skills   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Cultural Competency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Medical Ethics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Communication Skills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Interprofessional Collaborative Skills         </a:t>
            </a:r>
          </a:p>
        </p:txBody>
      </p:sp>
    </p:spTree>
    <p:extLst>
      <p:ext uri="{BB962C8B-B14F-4D97-AF65-F5344CB8AC3E}">
        <p14:creationId xmlns:p14="http://schemas.microsoft.com/office/powerpoint/2010/main" val="4164179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-pla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1144"/>
            <a:ext cx="8229600" cy="475342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chemeClr val="bg1"/>
                </a:solidFill>
              </a:rPr>
              <a:t>Standard 8-Curricular Management, Evaluation, Enhancement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Curricular Design, Review, Revision/Content Monitoring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Program Evaluation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Use of Student Evaluation Data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Comparability of Education/Assessment at all sites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Monitoring Student Workload</a:t>
            </a:r>
          </a:p>
        </p:txBody>
      </p:sp>
    </p:spTree>
    <p:extLst>
      <p:ext uri="{BB962C8B-B14F-4D97-AF65-F5344CB8AC3E}">
        <p14:creationId xmlns:p14="http://schemas.microsoft.com/office/powerpoint/2010/main" val="3983422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-pla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9500"/>
            <a:ext cx="8229600" cy="1215571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Headline Here</a:t>
            </a:r>
            <a:b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</a:br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No More Than 2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76286"/>
            <a:ext cx="8229600" cy="333828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Body text here.  Never center bulleted text.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Line 2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Line 3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Line 4 – no more!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388" y="79524"/>
            <a:ext cx="8758410" cy="6792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809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>
          <a:xfrm>
            <a:off x="1314450" y="76200"/>
            <a:ext cx="6440091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>
                <a:latin typeface="Verdana" charset="0"/>
              </a:rPr>
              <a:t/>
            </a:r>
            <a:br>
              <a:rPr lang="en-US" sz="3200" dirty="0" smtClean="0">
                <a:latin typeface="Verdana" charset="0"/>
              </a:rPr>
            </a:br>
            <a:r>
              <a:rPr lang="en-US" sz="3200" dirty="0" smtClean="0">
                <a:latin typeface="Verdana" charset="0"/>
              </a:rPr>
              <a:t>8.7 </a:t>
            </a:r>
            <a:r>
              <a:rPr lang="en-US" sz="3200" dirty="0">
                <a:latin typeface="Verdana" charset="0"/>
              </a:rPr>
              <a:t>(ED-8</a:t>
            </a:r>
            <a:r>
              <a:rPr lang="en-US" sz="3200" dirty="0" smtClean="0">
                <a:latin typeface="Verdana" charset="0"/>
              </a:rPr>
              <a:t>) RFS</a:t>
            </a:r>
            <a:endParaRPr lang="en-US" sz="3200" dirty="0">
              <a:latin typeface="Verdana" charset="0"/>
            </a:endParaRPr>
          </a:p>
        </p:txBody>
      </p:sp>
      <p:sp>
        <p:nvSpPr>
          <p:cNvPr id="7171" name="Content Placeholder 4"/>
          <p:cNvSpPr>
            <a:spLocks noGrp="1"/>
          </p:cNvSpPr>
          <p:nvPr>
            <p:ph idx="1"/>
          </p:nvPr>
        </p:nvSpPr>
        <p:spPr>
          <a:xfrm>
            <a:off x="1371601" y="1066800"/>
            <a:ext cx="6309122" cy="5486400"/>
          </a:xfrm>
        </p:spPr>
        <p:txBody>
          <a:bodyPr>
            <a:normAutofit fontScale="92500" lnSpcReduction="20000"/>
          </a:bodyPr>
          <a:lstStyle/>
          <a:p>
            <a:pPr lvl="1"/>
            <a:endParaRPr lang="en-US" sz="2000" dirty="0">
              <a:latin typeface="Verdana" charset="0"/>
            </a:endParaRPr>
          </a:p>
          <a:p>
            <a:pPr lvl="1"/>
            <a:endParaRPr lang="en-US" sz="2000" dirty="0" smtClean="0">
              <a:latin typeface="Verdana" charset="0"/>
            </a:endParaRPr>
          </a:p>
          <a:p>
            <a:pPr lvl="1"/>
            <a:r>
              <a:rPr lang="en-US" sz="2000" dirty="0" smtClean="0">
                <a:latin typeface="Verdana" charset="0"/>
              </a:rPr>
              <a:t>Does </a:t>
            </a:r>
            <a:r>
              <a:rPr lang="en-US" sz="2000" dirty="0">
                <a:latin typeface="Verdana" charset="0"/>
              </a:rPr>
              <a:t>each clerkship at all sites address same objectives?</a:t>
            </a:r>
          </a:p>
          <a:p>
            <a:pPr lvl="1"/>
            <a:r>
              <a:rPr lang="en-US" sz="2000" dirty="0">
                <a:latin typeface="Verdana" charset="0"/>
              </a:rPr>
              <a:t>Provision of clerkship didactics: Central location by one faculty member or at various sites by site-specific faculty?</a:t>
            </a:r>
          </a:p>
          <a:p>
            <a:pPr lvl="1"/>
            <a:r>
              <a:rPr lang="en-US" sz="2000" dirty="0">
                <a:latin typeface="Verdana" charset="0"/>
              </a:rPr>
              <a:t>Clerkship grade components same across sites: Preceptor ratings, NBME subject exam, OSCE, oral exam, etc.?</a:t>
            </a:r>
          </a:p>
          <a:p>
            <a:pPr lvl="1"/>
            <a:r>
              <a:rPr lang="en-US" sz="2000" dirty="0">
                <a:latin typeface="Verdana" charset="0"/>
              </a:rPr>
              <a:t>How is faculty development provided to all faculty?</a:t>
            </a:r>
          </a:p>
          <a:p>
            <a:pPr lvl="1"/>
            <a:r>
              <a:rPr lang="en-US" sz="2000" dirty="0">
                <a:latin typeface="Verdana" charset="0"/>
              </a:rPr>
              <a:t>Who determines final clerkship grade for all students in a given clerkship rotation?</a:t>
            </a:r>
          </a:p>
          <a:p>
            <a:pPr lvl="1"/>
            <a:r>
              <a:rPr lang="en-US" sz="2000" dirty="0">
                <a:latin typeface="Verdana" charset="0"/>
              </a:rPr>
              <a:t>How/how often does clerkship director communicate with site personnel about clerkship planning/implementation?</a:t>
            </a:r>
          </a:p>
          <a:p>
            <a:pPr lvl="1"/>
            <a:r>
              <a:rPr lang="en-US" sz="2000" dirty="0">
                <a:latin typeface="Verdana" charset="0"/>
              </a:rPr>
              <a:t>Who sees students’ evaluations of clerkship?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3585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 descr="Text-plai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81000" y="914400"/>
          <a:ext cx="8382000" cy="5486399"/>
        </p:xfrm>
        <a:graphic>
          <a:graphicData uri="http://schemas.openxmlformats.org/drawingml/2006/table">
            <a:tbl>
              <a:tblPr/>
              <a:tblGrid>
                <a:gridCol w="757238"/>
                <a:gridCol w="617537"/>
                <a:gridCol w="1322388"/>
                <a:gridCol w="1585912"/>
                <a:gridCol w="1498600"/>
                <a:gridCol w="968375"/>
                <a:gridCol w="1631950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Core Educational Topics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Clinical exposure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Teaching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Reading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(on COMET)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Online modules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(on COMET)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Evaluation Method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Documentation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56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Trauma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ED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IP ward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ICU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OR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 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Trauma/Shock lecture (Orientation)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Burns lecture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Trauma (Schwarz</a:t>
                      </a:r>
                      <a:r>
                        <a:rPr kumimoji="0" lang="ja-JP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’</a:t>
                      </a:r>
                      <a:r>
                        <a:rPr kumimoji="0" lang="en-US" altLang="ja-JP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s Chapter 7)</a:t>
                      </a:r>
                      <a:endParaRPr kumimoji="0" lang="en-US" altLang="ja-JP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 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WISE-MD Trauma (Orientation)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WISE-MD Burn management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Recorded UVM lecture (Burns)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NEJM Bag and mask (Orientation)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ASE Penetrating Chest Trauma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ASE Tension Pneumothorax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ASE Burns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Surgery 101 Trauma basics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Surgery 101 Trauma to the abdomen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Surgery 101 Trauma in pregnancy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Surgery 101 Damage control surgery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 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Direct observation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Faculty evaluation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Resident evaluation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Patient Tracker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Checklist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Evaluations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Wound healing/wound care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IP ward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OP clinic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Wound lecture ( Orientation)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Suturing simulation (Orientation)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Stoma lecture (CW)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 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Acute wound care (ACS Chapter 7)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Surgical bleeding and hemostasis (Learning Surgery Ch 8)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 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Recorded UVM lecture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NEJM laceration repair (Orientation)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Surgery 101 Wound healing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Surgery 101 Wound management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 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Direct observation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Faculty evaluation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Resident evaluation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Patient Tracker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Checklist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Evaluations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79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Abdominal pain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IP ward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ED 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OP clinic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Abd. Pain lecture  (Orientation)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Abdominal CT (Orientation)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Bowel obstruction lecture 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Hernia lecture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Case discussions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Acute Abdomen (Sabiston Ch  45)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Hernia (Sabiston Ch 46)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Recorded UVM lecture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SIMPLE Case 9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SIMPLE Case 12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WISE-MD Hernia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ASE Incarcerated inguinal hernia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ASE Mesenteric ischemia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 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Direct observation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Faculty evaluation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Resident evaluation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Patient Tracker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Checklist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Evaluations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67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GI disorders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IP ward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ED 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OP clinic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OR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Bowel obs lecture 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GI bleed lecture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Diarrhea/Cons lecture 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Diff Swallowing &amp; Esoph disorders lecture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Perianal Problems lecture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Case discussions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 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Need to upload reading material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 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Recorded UVM lectures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WISE-MD Appendicitis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WISE-MD Bowel Obstruction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WISE-MD Diverticulitis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WISE-MD Anorectal Disease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WISE-MD Bariatric Surgery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ASE Acute Appendicitis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ASE Anorectal Pain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ASE Diverticulitis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ASE Rectal bleeding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ASE GI bleeding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ASE Crohn</a:t>
                      </a:r>
                      <a:r>
                        <a:rPr kumimoji="0" lang="ja-JP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’</a:t>
                      </a:r>
                      <a:r>
                        <a:rPr kumimoji="0" lang="en-US" altLang="ja-JP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s disease </a:t>
                      </a:r>
                      <a:endParaRPr kumimoji="0" lang="en-US" altLang="ja-JP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ASE GERD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NEJM Nasogastic tube insertion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 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PGothic" charset="0"/>
                        <a:cs typeface="MS PGothic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Direct observation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Faculty evaluation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Resident evaluation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Patient Tracker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Checklist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Evaluations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charset="0"/>
                        <a:ea typeface="MS Mincho" charset="0"/>
                        <a:cs typeface="MS Mincho" charset="0"/>
                      </a:endParaRPr>
                    </a:p>
                  </a:txBody>
                  <a:tcPr marL="46288" marR="462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57400" y="0"/>
            <a:ext cx="45720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rgbClr val="FFC000"/>
                </a:solidFill>
                <a:latin typeface="+mj-lt"/>
                <a:ea typeface="+mn-ea"/>
                <a:cs typeface="+mn-cs"/>
              </a:rPr>
              <a:t>Core experiences</a:t>
            </a:r>
          </a:p>
        </p:txBody>
      </p:sp>
    </p:spTree>
    <p:extLst>
      <p:ext uri="{BB962C8B-B14F-4D97-AF65-F5344CB8AC3E}">
        <p14:creationId xmlns:p14="http://schemas.microsoft.com/office/powerpoint/2010/main" val="2788234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-pla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1144"/>
            <a:ext cx="8229600" cy="4753428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Standard 9-Teaching, Supervision, Assessment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Resident &amp; Faculty Orientation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Clinical Faculty Appointments 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Direct Student Clinical Observation</a:t>
            </a:r>
          </a:p>
          <a:p>
            <a:pPr lvl="2">
              <a:spcAft>
                <a:spcPts val="1200"/>
              </a:spcAft>
            </a:pPr>
            <a:r>
              <a:rPr lang="en-US" dirty="0">
                <a:solidFill>
                  <a:schemeClr val="bg1"/>
                </a:solidFill>
              </a:rPr>
              <a:t>w</a:t>
            </a:r>
            <a:r>
              <a:rPr lang="en-US" dirty="0" smtClean="0">
                <a:solidFill>
                  <a:schemeClr val="bg1"/>
                </a:solidFill>
              </a:rPr>
              <a:t>ith </a:t>
            </a:r>
            <a:r>
              <a:rPr lang="en-US" i="1" dirty="0" smtClean="0">
                <a:solidFill>
                  <a:schemeClr val="bg1"/>
                </a:solidFill>
              </a:rPr>
              <a:t>meaningful</a:t>
            </a:r>
            <a:r>
              <a:rPr lang="en-US" dirty="0" smtClean="0">
                <a:solidFill>
                  <a:schemeClr val="bg1"/>
                </a:solidFill>
              </a:rPr>
              <a:t> feedback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Mid-Clerkship Formative Assessment</a:t>
            </a:r>
          </a:p>
          <a:p>
            <a:pPr lvl="1">
              <a:spcAft>
                <a:spcPts val="1200"/>
              </a:spcAft>
            </a:pPr>
            <a:r>
              <a:rPr lang="en-US" dirty="0">
                <a:solidFill>
                  <a:schemeClr val="bg1"/>
                </a:solidFill>
              </a:rPr>
              <a:t>Narrative </a:t>
            </a:r>
            <a:r>
              <a:rPr lang="en-US" dirty="0" smtClean="0">
                <a:solidFill>
                  <a:schemeClr val="bg1"/>
                </a:solidFill>
              </a:rPr>
              <a:t>Assessment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Timely Summative Assessment: within 6 weeks</a:t>
            </a:r>
          </a:p>
          <a:p>
            <a:pPr lvl="1">
              <a:spcAft>
                <a:spcPts val="1200"/>
              </a:spcAft>
            </a:pP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451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247"/>
            <a:ext cx="9144000" cy="6858001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91407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2AB13"/>
                </a:solidFill>
                <a:latin typeface="Calibri (Headings)"/>
              </a:rPr>
              <a:t>The Clerkship Director and the LCME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3229429"/>
            <a:ext cx="8229600" cy="2685142"/>
          </a:xfrm>
        </p:spPr>
        <p:txBody>
          <a:bodyPr/>
          <a:lstStyle/>
          <a:p>
            <a:pPr marL="0" indent="0" algn="r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 algn="r">
              <a:buNone/>
            </a:pPr>
            <a:r>
              <a:rPr lang="en-US" dirty="0" smtClean="0">
                <a:solidFill>
                  <a:schemeClr val="bg1"/>
                </a:solidFill>
              </a:rPr>
              <a:t>Nancy L. Gantt, MD FACS</a:t>
            </a:r>
          </a:p>
          <a:p>
            <a:pPr marL="0" indent="0" algn="r">
              <a:buNone/>
            </a:pPr>
            <a:r>
              <a:rPr lang="en-US" dirty="0" smtClean="0">
                <a:solidFill>
                  <a:schemeClr val="bg1"/>
                </a:solidFill>
              </a:rPr>
              <a:t>Northeast Ohio Medical University</a:t>
            </a:r>
          </a:p>
          <a:p>
            <a:pPr marL="0" indent="0" algn="r">
              <a:buNone/>
            </a:pPr>
            <a:r>
              <a:rPr lang="en-US" dirty="0" smtClean="0">
                <a:solidFill>
                  <a:schemeClr val="bg1"/>
                </a:solidFill>
              </a:rPr>
              <a:t>ASE New Clerkship Director Workshop 4/24/15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-pla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1144"/>
            <a:ext cx="8229600" cy="475342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chemeClr val="bg1"/>
                </a:solidFill>
              </a:rPr>
              <a:t>11.5 Confidentiality of Educational Records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Standard </a:t>
            </a:r>
            <a:r>
              <a:rPr lang="en-US" dirty="0">
                <a:solidFill>
                  <a:schemeClr val="bg1"/>
                </a:solidFill>
              </a:rPr>
              <a:t>12-Student Health Services, </a:t>
            </a:r>
            <a:r>
              <a:rPr lang="en-US" dirty="0" smtClean="0">
                <a:solidFill>
                  <a:schemeClr val="bg1"/>
                </a:solidFill>
              </a:rPr>
              <a:t>Counseling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Personal Counseling/Well-being Programs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Student Exposure Policies: Financials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Immunization Policies: **May differ between COM and Hospital!</a:t>
            </a:r>
            <a:endParaRPr lang="en-US" dirty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287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-pla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1144"/>
            <a:ext cx="8229600" cy="4753428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 algn="ctr">
              <a:spcAft>
                <a:spcPts val="1200"/>
              </a:spcAft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Disclaimer: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I know how painful and boring this topic can be!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-plai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1144"/>
            <a:ext cx="8229600" cy="475342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Accreditation is a</a:t>
            </a:r>
            <a:r>
              <a:rPr lang="en-US" i="1" dirty="0" smtClean="0">
                <a:solidFill>
                  <a:schemeClr val="bg1"/>
                </a:solidFill>
              </a:rPr>
              <a:t> voluntary </a:t>
            </a:r>
            <a:r>
              <a:rPr lang="en-US" dirty="0" smtClean="0">
                <a:solidFill>
                  <a:schemeClr val="bg1"/>
                </a:solidFill>
              </a:rPr>
              <a:t>peer-review </a:t>
            </a:r>
            <a:r>
              <a:rPr lang="en-US" dirty="0" smtClean="0">
                <a:solidFill>
                  <a:schemeClr val="bg1"/>
                </a:solidFill>
              </a:rPr>
              <a:t>process-however required for USLME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Seeking assurance that graduates exhibit general professional competencies that: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are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appropriate for entry to next stage of training</a:t>
            </a:r>
          </a:p>
          <a:p>
            <a:pPr lvl="1">
              <a:spcAft>
                <a:spcPts val="1200"/>
              </a:spcAft>
            </a:pPr>
            <a:r>
              <a:rPr lang="en-US" sz="2400" dirty="0">
                <a:solidFill>
                  <a:schemeClr val="bg1"/>
                </a:solidFill>
              </a:rPr>
              <a:t>s</a:t>
            </a:r>
            <a:r>
              <a:rPr lang="en-US" sz="2400" dirty="0" smtClean="0">
                <a:solidFill>
                  <a:schemeClr val="bg1"/>
                </a:solidFill>
              </a:rPr>
              <a:t>erve as foundation for lifelong learning &amp; proficient medical </a:t>
            </a:r>
            <a:r>
              <a:rPr lang="en-US" sz="2400" dirty="0" smtClean="0">
                <a:solidFill>
                  <a:schemeClr val="bg1"/>
                </a:solidFill>
              </a:rPr>
              <a:t>care</a:t>
            </a:r>
          </a:p>
          <a:p>
            <a:pPr lvl="1">
              <a:spcAft>
                <a:spcPts val="120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L="457200" lvl="1" indent="0">
              <a:spcAft>
                <a:spcPts val="1200"/>
              </a:spcAft>
              <a:buNone/>
            </a:pPr>
            <a:endParaRPr lang="en-US" sz="2400" dirty="0" smtClean="0">
              <a:solidFill>
                <a:schemeClr val="bg1"/>
              </a:solidFill>
            </a:endParaRPr>
          </a:p>
          <a:p>
            <a:pPr lvl="1">
              <a:spcAft>
                <a:spcPts val="1200"/>
              </a:spcAft>
            </a:pPr>
            <a:endParaRPr lang="en-US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70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-plai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1144"/>
            <a:ext cx="8229600" cy="475342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Purpose of LCME Accreditation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Has program clearly established its mission and institutional learning objectives?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Are curriculum and resources aligned with mission and objectives?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What is evidence mission/objectives are currently being achieved and will be in the future?</a:t>
            </a:r>
          </a:p>
        </p:txBody>
      </p:sp>
    </p:spTree>
    <p:extLst>
      <p:ext uri="{BB962C8B-B14F-4D97-AF65-F5344CB8AC3E}">
        <p14:creationId xmlns:p14="http://schemas.microsoft.com/office/powerpoint/2010/main" val="3017064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it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66786"/>
            <a:ext cx="8229600" cy="65314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2AB13"/>
                </a:solidFill>
                <a:latin typeface="Calibri (Headings)"/>
              </a:rPr>
              <a:t>LCME Self-Study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4143"/>
            <a:ext cx="8229600" cy="232228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Pre-survey materials arrive about 18 months prior to next full accreditation survey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Anticipate being invited to participate!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Review report of previous LCME site visit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-pla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1144"/>
            <a:ext cx="8229600" cy="475342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Self-Study Process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Collect/review data about medical school and its educational programs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Identify both strengths and challenges that require attention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Define strategies to ensure that the strengths are maintained &amp; any problems effectively addressed</a:t>
            </a:r>
          </a:p>
          <a:p>
            <a:pPr lvl="2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Opportunity to request resources-the Dean is listening!</a:t>
            </a:r>
          </a:p>
        </p:txBody>
      </p:sp>
    </p:spTree>
    <p:extLst>
      <p:ext uri="{BB962C8B-B14F-4D97-AF65-F5344CB8AC3E}">
        <p14:creationId xmlns:p14="http://schemas.microsoft.com/office/powerpoint/2010/main" val="198708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-pla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1144"/>
            <a:ext cx="8229600" cy="475342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1.1  Strategic Planning-ongoing, with continuous quality improvement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Goals developed, outcomes assessed</a:t>
            </a:r>
            <a:endParaRPr lang="en-US" dirty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2.6 Functional Integration of Faculty: between geographically separate campuses via meetings, group communications, visits, shared data/governance</a:t>
            </a:r>
          </a:p>
        </p:txBody>
      </p:sp>
    </p:spTree>
    <p:extLst>
      <p:ext uri="{BB962C8B-B14F-4D97-AF65-F5344CB8AC3E}">
        <p14:creationId xmlns:p14="http://schemas.microsoft.com/office/powerpoint/2010/main" val="826565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-pla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1144"/>
            <a:ext cx="8229600" cy="475342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Standard 3-Academic </a:t>
            </a:r>
            <a:r>
              <a:rPr lang="en-US" dirty="0">
                <a:solidFill>
                  <a:schemeClr val="bg1"/>
                </a:solidFill>
              </a:rPr>
              <a:t>&amp;</a:t>
            </a:r>
            <a:r>
              <a:rPr lang="en-US" dirty="0" smtClean="0">
                <a:solidFill>
                  <a:schemeClr val="bg1"/>
                </a:solidFill>
              </a:rPr>
              <a:t>Learning Environments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Resident participation: required!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Community of Scholars/Research Opportunities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Professional Environment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Student Mistreatment: well-known policies for reporting and management</a:t>
            </a:r>
          </a:p>
        </p:txBody>
      </p:sp>
    </p:spTree>
    <p:extLst>
      <p:ext uri="{BB962C8B-B14F-4D97-AF65-F5344CB8AC3E}">
        <p14:creationId xmlns:p14="http://schemas.microsoft.com/office/powerpoint/2010/main" val="2309040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3408</TotalTime>
  <Words>1095</Words>
  <Application>Microsoft Macintosh PowerPoint</Application>
  <PresentationFormat>On-screen Show (4:3)</PresentationFormat>
  <Paragraphs>231</Paragraphs>
  <Slides>20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The Clerkship Director and the LCME </vt:lpstr>
      <vt:lpstr>PowerPoint Presentation</vt:lpstr>
      <vt:lpstr>PowerPoint Presentation</vt:lpstr>
      <vt:lpstr>PowerPoint Presentation</vt:lpstr>
      <vt:lpstr>LCME Self-Study</vt:lpstr>
      <vt:lpstr>PowerPoint Presentation</vt:lpstr>
      <vt:lpstr>PowerPoint Presentation</vt:lpstr>
      <vt:lpstr>PowerPoint Presentation</vt:lpstr>
      <vt:lpstr>Mistreatment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Headline Here No More Than 2 Lines</vt:lpstr>
      <vt:lpstr> 8.7 (ED-8) RFS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Richardson</dc:creator>
  <cp:lastModifiedBy>Nancy Gantt</cp:lastModifiedBy>
  <cp:revision>26</cp:revision>
  <dcterms:created xsi:type="dcterms:W3CDTF">2012-08-13T04:08:41Z</dcterms:created>
  <dcterms:modified xsi:type="dcterms:W3CDTF">2015-04-24T21:06:13Z</dcterms:modified>
</cp:coreProperties>
</file>