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4.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5.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6.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7.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8.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9.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20.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1.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22.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23.xml" ContentType="application/vnd.openxmlformats-officedocument.theme+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24.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25.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theme/theme26.xml" ContentType="application/vnd.openxmlformats-officedocument.theme+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27.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45" r:id="rId8"/>
    <p:sldMasterId id="2147483758" r:id="rId9"/>
    <p:sldMasterId id="2147483771" r:id="rId10"/>
    <p:sldMasterId id="2147483784" r:id="rId11"/>
    <p:sldMasterId id="2147483797" r:id="rId12"/>
    <p:sldMasterId id="2147483810" r:id="rId13"/>
    <p:sldMasterId id="2147483823" r:id="rId14"/>
    <p:sldMasterId id="2147483836" r:id="rId15"/>
    <p:sldMasterId id="2147483849" r:id="rId16"/>
    <p:sldMasterId id="2147483862" r:id="rId17"/>
    <p:sldMasterId id="2147483875" r:id="rId18"/>
    <p:sldMasterId id="2147483888" r:id="rId19"/>
    <p:sldMasterId id="2147483901" r:id="rId20"/>
    <p:sldMasterId id="2147483914" r:id="rId21"/>
    <p:sldMasterId id="2147483927" r:id="rId22"/>
    <p:sldMasterId id="2147483940" r:id="rId23"/>
    <p:sldMasterId id="2147483953" r:id="rId24"/>
    <p:sldMasterId id="2147483966" r:id="rId25"/>
    <p:sldMasterId id="2147483979" r:id="rId26"/>
    <p:sldMasterId id="2147484005" r:id="rId27"/>
    <p:sldMasterId id="2147484017" r:id="rId28"/>
  </p:sldMasterIdLst>
  <p:notesMasterIdLst>
    <p:notesMasterId r:id="rId82"/>
  </p:notesMasterIdLst>
  <p:sldIdLst>
    <p:sldId id="260" r:id="rId29"/>
    <p:sldId id="261" r:id="rId30"/>
    <p:sldId id="257" r:id="rId31"/>
    <p:sldId id="258" r:id="rId32"/>
    <p:sldId id="266" r:id="rId33"/>
    <p:sldId id="267" r:id="rId34"/>
    <p:sldId id="281" r:id="rId35"/>
    <p:sldId id="268" r:id="rId36"/>
    <p:sldId id="269" r:id="rId37"/>
    <p:sldId id="270" r:id="rId38"/>
    <p:sldId id="271" r:id="rId39"/>
    <p:sldId id="272" r:id="rId40"/>
    <p:sldId id="273" r:id="rId41"/>
    <p:sldId id="274" r:id="rId42"/>
    <p:sldId id="275" r:id="rId43"/>
    <p:sldId id="278" r:id="rId44"/>
    <p:sldId id="307" r:id="rId45"/>
    <p:sldId id="277" r:id="rId46"/>
    <p:sldId id="279" r:id="rId47"/>
    <p:sldId id="280" r:id="rId48"/>
    <p:sldId id="282" r:id="rId49"/>
    <p:sldId id="283" r:id="rId50"/>
    <p:sldId id="297" r:id="rId51"/>
    <p:sldId id="298" r:id="rId52"/>
    <p:sldId id="284" r:id="rId53"/>
    <p:sldId id="285" r:id="rId54"/>
    <p:sldId id="300" r:id="rId55"/>
    <p:sldId id="286" r:id="rId56"/>
    <p:sldId id="287" r:id="rId57"/>
    <p:sldId id="288" r:id="rId58"/>
    <p:sldId id="301" r:id="rId59"/>
    <p:sldId id="289" r:id="rId60"/>
    <p:sldId id="302" r:id="rId61"/>
    <p:sldId id="304" r:id="rId62"/>
    <p:sldId id="303" r:id="rId63"/>
    <p:sldId id="305" r:id="rId64"/>
    <p:sldId id="306" r:id="rId65"/>
    <p:sldId id="290" r:id="rId66"/>
    <p:sldId id="291" r:id="rId67"/>
    <p:sldId id="292" r:id="rId68"/>
    <p:sldId id="293" r:id="rId69"/>
    <p:sldId id="308" r:id="rId70"/>
    <p:sldId id="310" r:id="rId71"/>
    <p:sldId id="311" r:id="rId72"/>
    <p:sldId id="309" r:id="rId73"/>
    <p:sldId id="294" r:id="rId74"/>
    <p:sldId id="295" r:id="rId75"/>
    <p:sldId id="263" r:id="rId76"/>
    <p:sldId id="296" r:id="rId77"/>
    <p:sldId id="265" r:id="rId78"/>
    <p:sldId id="312" r:id="rId79"/>
    <p:sldId id="314" r:id="rId80"/>
    <p:sldId id="313"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1080"/>
      </p:cViewPr>
      <p:guideLst/>
    </p:cSldViewPr>
  </p:slideViewPr>
  <p:notesTextViewPr>
    <p:cViewPr>
      <p:scale>
        <a:sx n="1" d="1"/>
        <a:sy n="1" d="1"/>
      </p:scale>
      <p:origin x="0" y="0"/>
    </p:cViewPr>
  </p:notesTextViewPr>
  <p:sorterViewPr>
    <p:cViewPr>
      <p:scale>
        <a:sx n="100" d="100"/>
        <a:sy n="100" d="100"/>
      </p:scale>
      <p:origin x="0" y="-12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1.xml"/><Relationship Id="rId21" Type="http://schemas.openxmlformats.org/officeDocument/2006/relationships/slideMaster" Target="slideMasters/slideMaster21.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slide" Target="slides/slide19.xml"/><Relationship Id="rId50" Type="http://schemas.openxmlformats.org/officeDocument/2006/relationships/slide" Target="slides/slide22.xml"/><Relationship Id="rId55" Type="http://schemas.openxmlformats.org/officeDocument/2006/relationships/slide" Target="slides/slide27.xml"/><Relationship Id="rId63" Type="http://schemas.openxmlformats.org/officeDocument/2006/relationships/slide" Target="slides/slide35.xml"/><Relationship Id="rId68" Type="http://schemas.openxmlformats.org/officeDocument/2006/relationships/slide" Target="slides/slide40.xml"/><Relationship Id="rId76" Type="http://schemas.openxmlformats.org/officeDocument/2006/relationships/slide" Target="slides/slide48.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slide" Target="slides/slide38.xml"/><Relationship Id="rId74" Type="http://schemas.openxmlformats.org/officeDocument/2006/relationships/slide" Target="slides/slide46.xml"/><Relationship Id="rId79" Type="http://schemas.openxmlformats.org/officeDocument/2006/relationships/slide" Target="slides/slide51.xml"/><Relationship Id="rId5" Type="http://schemas.openxmlformats.org/officeDocument/2006/relationships/slideMaster" Target="slideMasters/slideMaster5.xml"/><Relationship Id="rId61" Type="http://schemas.openxmlformats.org/officeDocument/2006/relationships/slide" Target="slides/slide33.xml"/><Relationship Id="rId82" Type="http://schemas.openxmlformats.org/officeDocument/2006/relationships/notesMaster" Target="notesMasters/notesMaster1.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slide" Target="slides/slide41.xml"/><Relationship Id="rId77" Type="http://schemas.openxmlformats.org/officeDocument/2006/relationships/slide" Target="slides/slide49.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slide" Target="slides/slide44.xml"/><Relationship Id="rId80" Type="http://schemas.openxmlformats.org/officeDocument/2006/relationships/slide" Target="slides/slide52.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slide" Target="slides/slide47.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 Type="http://schemas.openxmlformats.org/officeDocument/2006/relationships/slideMaster" Target="slideMasters/slideMaster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slide" Target="slides/slide45.xml"/><Relationship Id="rId78" Type="http://schemas.openxmlformats.org/officeDocument/2006/relationships/slide" Target="slides/slide50.xml"/><Relationship Id="rId81" Type="http://schemas.openxmlformats.org/officeDocument/2006/relationships/slide" Target="slides/slide53.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2BCF3A-BFE0-43B2-841B-CD1FBB657572}" type="datetimeFigureOut">
              <a:rPr lang="en-US" smtClean="0"/>
              <a:t>4/25/2015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C3CED5-5972-46D3-A7B8-66A6C27FF17B}" type="slidenum">
              <a:rPr lang="en-US" smtClean="0"/>
              <a:t>‹#›</a:t>
            </a:fld>
            <a:endParaRPr lang="en-US"/>
          </a:p>
        </p:txBody>
      </p:sp>
    </p:spTree>
    <p:extLst>
      <p:ext uri="{BB962C8B-B14F-4D97-AF65-F5344CB8AC3E}">
        <p14:creationId xmlns:p14="http://schemas.microsoft.com/office/powerpoint/2010/main" val="2186860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7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27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A3A7E7-9710-4619-AFFB-4E2DC80388F8}" type="slidenum">
              <a:rPr lang="en-US" altLang="en-US" smtClean="0">
                <a:latin typeface="Arial" panose="020B0604020202020204" pitchFamily="34" charset="0"/>
              </a:rPr>
              <a:pPr>
                <a:spcBef>
                  <a:spcPct val="0"/>
                </a:spcBef>
              </a:pPr>
              <a:t>43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068946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9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29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0AD8F6-366B-44A0-810A-1D695D974815}" type="slidenum">
              <a:rPr lang="en-US" altLang="en-US" smtClean="0">
                <a:latin typeface="Arial" panose="020B0604020202020204" pitchFamily="34" charset="0"/>
              </a:rPr>
              <a:pPr>
                <a:spcBef>
                  <a:spcPct val="0"/>
                </a:spcBef>
              </a:pPr>
              <a:t>44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400051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94B5E8-5EAC-4F2D-B5CF-338241F991CC}" type="datetimeFigureOut">
              <a:rPr lang="en-US" smtClean="0"/>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29E01-2DAE-4ECA-93E1-66FB6E2CD689}" type="slidenum">
              <a:rPr lang="en-US" smtClean="0"/>
              <a:t>‹#›</a:t>
            </a:fld>
            <a:endParaRPr lang="en-US"/>
          </a:p>
        </p:txBody>
      </p:sp>
    </p:spTree>
    <p:extLst>
      <p:ext uri="{BB962C8B-B14F-4D97-AF65-F5344CB8AC3E}">
        <p14:creationId xmlns:p14="http://schemas.microsoft.com/office/powerpoint/2010/main" val="2522211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4B5E8-5EAC-4F2D-B5CF-338241F991CC}" type="datetimeFigureOut">
              <a:rPr lang="en-US" smtClean="0"/>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29E01-2DAE-4ECA-93E1-66FB6E2CD689}" type="slidenum">
              <a:rPr lang="en-US" smtClean="0"/>
              <a:t>‹#›</a:t>
            </a:fld>
            <a:endParaRPr lang="en-US"/>
          </a:p>
        </p:txBody>
      </p:sp>
    </p:spTree>
    <p:extLst>
      <p:ext uri="{BB962C8B-B14F-4D97-AF65-F5344CB8AC3E}">
        <p14:creationId xmlns:p14="http://schemas.microsoft.com/office/powerpoint/2010/main" val="30164218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41889649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6479541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083270" y="6007648"/>
            <a:ext cx="4073665" cy="8503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744093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42380411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274258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5478492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4/25/2015</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41862379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9634168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5021805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33105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4B5E8-5EAC-4F2D-B5CF-338241F991CC}" type="datetimeFigureOut">
              <a:rPr lang="en-US" smtClean="0"/>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29E01-2DAE-4ECA-93E1-66FB6E2CD689}" type="slidenum">
              <a:rPr lang="en-US" smtClean="0"/>
              <a:t>‹#›</a:t>
            </a:fld>
            <a:endParaRPr lang="en-US"/>
          </a:p>
        </p:txBody>
      </p:sp>
    </p:spTree>
    <p:extLst>
      <p:ext uri="{BB962C8B-B14F-4D97-AF65-F5344CB8AC3E}">
        <p14:creationId xmlns:p14="http://schemas.microsoft.com/office/powerpoint/2010/main" val="26322019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40022881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8776993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2844618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491835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083270" y="6007648"/>
            <a:ext cx="4073665" cy="8503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134003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514725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40643888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0166597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4/25/2015</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30692951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679341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6333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7618215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0886425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9412796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50746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7881941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6813617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083270" y="6007648"/>
            <a:ext cx="4073665" cy="8503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442298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42878813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2719235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812985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45223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4/25/2015</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29796836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3680105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70894877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2329662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94315208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9758923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3175332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3395430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083270" y="6007648"/>
            <a:ext cx="4073665" cy="8503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293596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581620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82321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7571433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10659730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4/25/2015</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11291282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63500749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61745602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13660241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04664447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12035462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62413211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223253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10348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083270" y="6007648"/>
            <a:ext cx="4073665" cy="8503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2303819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49943253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410873316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88564410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4/25/2015</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3372561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79290778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23026203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62413945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3028452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689473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72124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12688948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27505815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083270" y="6007648"/>
            <a:ext cx="4073665" cy="8503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6240844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58204955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17581165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7527126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4/25/2015</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69421025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1388751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44745963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716595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31213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95622734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14395577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72689244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24572011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083270" y="6007648"/>
            <a:ext cx="4073665" cy="8503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1746428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77103198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75277609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59247661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4/25/2015</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72783295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76172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14152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44250222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6909117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406593684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27955205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27978732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43415781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083270" y="6007648"/>
            <a:ext cx="4073665" cy="8503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2936033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10767893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47829570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558802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70979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4/25/2015</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33744385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68745623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81565529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30205904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48724178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70433296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23214994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49658611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083270" y="6007648"/>
            <a:ext cx="4073665" cy="8503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815017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592391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4B5E8-5EAC-4F2D-B5CF-338241F991CC}" type="datetimeFigureOut">
              <a:rPr lang="en-US" smtClean="0"/>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29E01-2DAE-4ECA-93E1-66FB6E2CD689}" type="slidenum">
              <a:rPr lang="en-US" smtClean="0"/>
              <a:t>‹#›</a:t>
            </a:fld>
            <a:endParaRPr lang="en-US"/>
          </a:p>
        </p:txBody>
      </p:sp>
    </p:spTree>
    <p:extLst>
      <p:ext uri="{BB962C8B-B14F-4D97-AF65-F5344CB8AC3E}">
        <p14:creationId xmlns:p14="http://schemas.microsoft.com/office/powerpoint/2010/main" val="3275646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936375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95325205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85334777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4/25/2015</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64515791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95705817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57331937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93438251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17039088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95837586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22034216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746180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73588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083270" y="6007648"/>
            <a:ext cx="4073665" cy="8503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7328474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80083662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16695514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29544291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4/25/2015</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252681156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61574144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25019627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062762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24491490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855407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00658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416959757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310891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083270" y="6007648"/>
            <a:ext cx="4073665" cy="8503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2641458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27060545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59108528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40559366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4/25/2015</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96032402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28858663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38930659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766363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47088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17392653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8900787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04984988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95455872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083270" y="6007648"/>
            <a:ext cx="4073665" cy="8503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7731292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81720831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06860413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70781309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4/25/2015</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186086918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471715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90924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50974457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97310677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50557339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62975466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2363691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89833536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083270" y="6007648"/>
            <a:ext cx="4073665" cy="8503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2954374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48956086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28443686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897627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90113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4/25/2015</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7970538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23307747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68896862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6743727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26706802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76739992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13058166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4088708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083270" y="6007648"/>
            <a:ext cx="4073665" cy="8503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9887674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4002109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777360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87974613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82117762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4/25/2015</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1924767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48727019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51865979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99140053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59501169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05901513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6082357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070829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051337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083270" y="6007648"/>
            <a:ext cx="4073665" cy="8503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7029152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14750820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93376219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35827713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4/25/2015</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362573876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69575712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411362856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408092103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7321297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862503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24277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2878881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43014785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083270" y="6007648"/>
            <a:ext cx="4073665" cy="8503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0887214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19442334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403433374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51400852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4/25/2015</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232787178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89322348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53656182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216145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91522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77159931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77312608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61125971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429168364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083270" y="6007648"/>
            <a:ext cx="4073665" cy="8503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3147217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41035239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7439466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45276907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4/25/2015</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385815318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991871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4B5E8-5EAC-4F2D-B5CF-338241F991CC}" type="datetimeFigureOut">
              <a:rPr lang="en-US" smtClean="0"/>
              <a:t>4/25/2015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29E01-2DAE-4ECA-93E1-66FB6E2CD689}" type="slidenum">
              <a:rPr lang="en-US" smtClean="0"/>
              <a:t>‹#›</a:t>
            </a:fld>
            <a:endParaRPr lang="en-US"/>
          </a:p>
        </p:txBody>
      </p:sp>
    </p:spTree>
    <p:extLst>
      <p:ext uri="{BB962C8B-B14F-4D97-AF65-F5344CB8AC3E}">
        <p14:creationId xmlns:p14="http://schemas.microsoft.com/office/powerpoint/2010/main" val="3971548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34764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53558216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40668752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88707269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44633601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78056387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62260481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03863D-BBE7-A54D-A6C6-6B96CBBB6375}"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E3F043-5814-4D4E-BEA5-557A681819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5836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03863D-BBE7-A54D-A6C6-6B96CBBB6375}"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E3F043-5814-4D4E-BEA5-557A681819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58154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03863D-BBE7-A54D-A6C6-6B96CBBB6375}"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E3F043-5814-4D4E-BEA5-557A681819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227032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03863D-BBE7-A54D-A6C6-6B96CBBB6375}" type="datetimeFigureOut">
              <a:rPr lang="en-US" smtClean="0">
                <a:solidFill>
                  <a:prstClr val="black">
                    <a:tint val="75000"/>
                  </a:prstClr>
                </a:solidFill>
              </a:rPr>
              <a:pPr/>
              <a:t>4/25/2015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E3F043-5814-4D4E-BEA5-557A681819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88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95584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03863D-BBE7-A54D-A6C6-6B96CBBB6375}" type="datetimeFigureOut">
              <a:rPr lang="en-US" smtClean="0">
                <a:solidFill>
                  <a:prstClr val="black">
                    <a:tint val="75000"/>
                  </a:prstClr>
                </a:solidFill>
              </a:rPr>
              <a:pPr/>
              <a:t>4/25/2015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E3F043-5814-4D4E-BEA5-557A681819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29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03863D-BBE7-A54D-A6C6-6B96CBBB6375}" type="datetimeFigureOut">
              <a:rPr lang="en-US" smtClean="0">
                <a:solidFill>
                  <a:prstClr val="black">
                    <a:tint val="75000"/>
                  </a:prstClr>
                </a:solidFill>
              </a:rPr>
              <a:pPr/>
              <a:t>4/25/2015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E3F043-5814-4D4E-BEA5-557A681819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56936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03863D-BBE7-A54D-A6C6-6B96CBBB6375}" type="datetimeFigureOut">
              <a:rPr lang="en-US" smtClean="0">
                <a:solidFill>
                  <a:prstClr val="black">
                    <a:tint val="75000"/>
                  </a:prstClr>
                </a:solidFill>
              </a:rPr>
              <a:pPr/>
              <a:t>4/25/2015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E3F043-5814-4D4E-BEA5-557A681819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76605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03863D-BBE7-A54D-A6C6-6B96CBBB6375}" type="datetimeFigureOut">
              <a:rPr lang="en-US" smtClean="0">
                <a:solidFill>
                  <a:prstClr val="black">
                    <a:tint val="75000"/>
                  </a:prstClr>
                </a:solidFill>
              </a:rPr>
              <a:pPr/>
              <a:t>4/25/2015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E3F043-5814-4D4E-BEA5-557A681819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09634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03863D-BBE7-A54D-A6C6-6B96CBBB6375}" type="datetimeFigureOut">
              <a:rPr lang="en-US" smtClean="0">
                <a:solidFill>
                  <a:prstClr val="black">
                    <a:tint val="75000"/>
                  </a:prstClr>
                </a:solidFill>
              </a:rPr>
              <a:pPr/>
              <a:t>4/25/2015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E3F043-5814-4D4E-BEA5-557A681819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44271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03863D-BBE7-A54D-A6C6-6B96CBBB6375}"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E3F043-5814-4D4E-BEA5-557A681819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73927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03863D-BBE7-A54D-A6C6-6B96CBBB6375}"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E3F043-5814-4D4E-BEA5-557A681819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209259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BBCD012-349F-4305-9B96-99672C876152}" type="datetimeFigureOut">
              <a:rPr lang="en-US"/>
              <a:pPr>
                <a:defRPr/>
              </a:pPr>
              <a:t>4/25/2015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865A3134-8500-42B3-BE80-F926AE13DCB8}" type="slidenum">
              <a:rPr lang="en-US" altLang="en-US"/>
              <a:pPr>
                <a:defRPr/>
              </a:pPr>
              <a:t>‹#›</a:t>
            </a:fld>
            <a:endParaRPr lang="en-US" altLang="en-US"/>
          </a:p>
        </p:txBody>
      </p:sp>
    </p:spTree>
    <p:extLst>
      <p:ext uri="{BB962C8B-B14F-4D97-AF65-F5344CB8AC3E}">
        <p14:creationId xmlns:p14="http://schemas.microsoft.com/office/powerpoint/2010/main" val="38186975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4C2CB1A-61E4-4AE5-BF0A-BF6521B057D1}" type="datetimeFigureOut">
              <a:rPr lang="en-US"/>
              <a:pPr>
                <a:defRPr/>
              </a:pPr>
              <a:t>4/25/2015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59DD9914-7CD4-467E-B103-53F99BC7D3AB}" type="slidenum">
              <a:rPr lang="en-US" altLang="en-US"/>
              <a:pPr>
                <a:defRPr/>
              </a:pPr>
              <a:t>‹#›</a:t>
            </a:fld>
            <a:endParaRPr lang="en-US" altLang="en-US"/>
          </a:p>
        </p:txBody>
      </p:sp>
    </p:spTree>
    <p:extLst>
      <p:ext uri="{BB962C8B-B14F-4D97-AF65-F5344CB8AC3E}">
        <p14:creationId xmlns:p14="http://schemas.microsoft.com/office/powerpoint/2010/main" val="40749087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509BFEF-22B9-449A-B416-24FAC90049F8}" type="datetimeFigureOut">
              <a:rPr lang="en-US"/>
              <a:pPr>
                <a:defRPr/>
              </a:pPr>
              <a:t>4/25/2015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29FF1B77-7CCB-4FEE-99F1-BF0DEE21A21E}" type="slidenum">
              <a:rPr lang="en-US" altLang="en-US"/>
              <a:pPr>
                <a:defRPr/>
              </a:pPr>
              <a:t>‹#›</a:t>
            </a:fld>
            <a:endParaRPr lang="en-US" altLang="en-US"/>
          </a:p>
        </p:txBody>
      </p:sp>
    </p:spTree>
    <p:extLst>
      <p:ext uri="{BB962C8B-B14F-4D97-AF65-F5344CB8AC3E}">
        <p14:creationId xmlns:p14="http://schemas.microsoft.com/office/powerpoint/2010/main" val="2648118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15426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F79F7F1-1205-4DFB-B198-0B5BA4154A4F}" type="datetimeFigureOut">
              <a:rPr lang="en-US"/>
              <a:pPr>
                <a:defRPr/>
              </a:pPr>
              <a:t>4/25/2015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EDF81E2A-CC80-42EA-B921-B27F89A87762}" type="slidenum">
              <a:rPr lang="en-US" altLang="en-US"/>
              <a:pPr>
                <a:defRPr/>
              </a:pPr>
              <a:t>‹#›</a:t>
            </a:fld>
            <a:endParaRPr lang="en-US" altLang="en-US"/>
          </a:p>
        </p:txBody>
      </p:sp>
    </p:spTree>
    <p:extLst>
      <p:ext uri="{BB962C8B-B14F-4D97-AF65-F5344CB8AC3E}">
        <p14:creationId xmlns:p14="http://schemas.microsoft.com/office/powerpoint/2010/main" val="270574716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2C83C8F-DF74-44AB-9176-BA312D2DE3C4}" type="datetimeFigureOut">
              <a:rPr lang="en-US"/>
              <a:pPr>
                <a:defRPr/>
              </a:pPr>
              <a:t>4/25/2015</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pPr>
              <a:defRPr/>
            </a:pPr>
            <a:fld id="{84956322-1480-4625-9490-FF9A0513AC9B}" type="slidenum">
              <a:rPr lang="en-US" altLang="en-US"/>
              <a:pPr>
                <a:defRPr/>
              </a:pPr>
              <a:t>‹#›</a:t>
            </a:fld>
            <a:endParaRPr lang="en-US" altLang="en-US"/>
          </a:p>
        </p:txBody>
      </p:sp>
    </p:spTree>
    <p:extLst>
      <p:ext uri="{BB962C8B-B14F-4D97-AF65-F5344CB8AC3E}">
        <p14:creationId xmlns:p14="http://schemas.microsoft.com/office/powerpoint/2010/main" val="408598894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6ABBEFD-4B82-4CE4-AB66-1B45C0DE8EEA}" type="datetimeFigureOut">
              <a:rPr lang="en-US"/>
              <a:pPr>
                <a:defRPr/>
              </a:pPr>
              <a:t>4/25/2015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pPr>
              <a:defRPr/>
            </a:pPr>
            <a:fld id="{9CB5A352-7DAB-4ABB-A92D-B4AAA33960D8}" type="slidenum">
              <a:rPr lang="en-US" altLang="en-US"/>
              <a:pPr>
                <a:defRPr/>
              </a:pPr>
              <a:t>‹#›</a:t>
            </a:fld>
            <a:endParaRPr lang="en-US" altLang="en-US"/>
          </a:p>
        </p:txBody>
      </p:sp>
    </p:spTree>
    <p:extLst>
      <p:ext uri="{BB962C8B-B14F-4D97-AF65-F5344CB8AC3E}">
        <p14:creationId xmlns:p14="http://schemas.microsoft.com/office/powerpoint/2010/main" val="246392754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495E7C4-57CC-4843-91F3-0816AC3DACF6}" type="datetimeFigureOut">
              <a:rPr lang="en-US"/>
              <a:pPr>
                <a:defRPr/>
              </a:pPr>
              <a:t>4/25/2015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pPr>
              <a:defRPr/>
            </a:pPr>
            <a:fld id="{6FC998F6-B841-4299-B1FE-3E4702DC99A9}" type="slidenum">
              <a:rPr lang="en-US" altLang="en-US"/>
              <a:pPr>
                <a:defRPr/>
              </a:pPr>
              <a:t>‹#›</a:t>
            </a:fld>
            <a:endParaRPr lang="en-US" altLang="en-US"/>
          </a:p>
        </p:txBody>
      </p:sp>
    </p:spTree>
    <p:extLst>
      <p:ext uri="{BB962C8B-B14F-4D97-AF65-F5344CB8AC3E}">
        <p14:creationId xmlns:p14="http://schemas.microsoft.com/office/powerpoint/2010/main" val="18759614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05A1ADC-07FE-4F95-ADB6-9827EC544E87}" type="datetimeFigureOut">
              <a:rPr lang="en-US"/>
              <a:pPr>
                <a:defRPr/>
              </a:pPr>
              <a:t>4/25/2015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3C017867-AD72-4D04-831B-EF3F16633143}" type="slidenum">
              <a:rPr lang="en-US" altLang="en-US"/>
              <a:pPr>
                <a:defRPr/>
              </a:pPr>
              <a:t>‹#›</a:t>
            </a:fld>
            <a:endParaRPr lang="en-US" altLang="en-US"/>
          </a:p>
        </p:txBody>
      </p:sp>
    </p:spTree>
    <p:extLst>
      <p:ext uri="{BB962C8B-B14F-4D97-AF65-F5344CB8AC3E}">
        <p14:creationId xmlns:p14="http://schemas.microsoft.com/office/powerpoint/2010/main" val="80361906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1887AEC-45D4-492D-8421-442E3CEDD528}" type="datetimeFigureOut">
              <a:rPr lang="en-US"/>
              <a:pPr>
                <a:defRPr/>
              </a:pPr>
              <a:t>4/25/2015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6A15D70E-92CE-4910-A023-D8F6AB9CB62F}" type="slidenum">
              <a:rPr lang="en-US" altLang="en-US"/>
              <a:pPr>
                <a:defRPr/>
              </a:pPr>
              <a:t>‹#›</a:t>
            </a:fld>
            <a:endParaRPr lang="en-US" altLang="en-US"/>
          </a:p>
        </p:txBody>
      </p:sp>
    </p:spTree>
    <p:extLst>
      <p:ext uri="{BB962C8B-B14F-4D97-AF65-F5344CB8AC3E}">
        <p14:creationId xmlns:p14="http://schemas.microsoft.com/office/powerpoint/2010/main" val="116503248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A924034-6578-4BB4-B2CA-746573B71A78}" type="datetimeFigureOut">
              <a:rPr lang="en-US"/>
              <a:pPr>
                <a:defRPr/>
              </a:pPr>
              <a:t>4/25/2015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9A42D19A-627D-41F9-BFD6-B1E90C64E894}" type="slidenum">
              <a:rPr lang="en-US" altLang="en-US"/>
              <a:pPr>
                <a:defRPr/>
              </a:pPr>
              <a:t>‹#›</a:t>
            </a:fld>
            <a:endParaRPr lang="en-US" altLang="en-US"/>
          </a:p>
        </p:txBody>
      </p:sp>
    </p:spTree>
    <p:extLst>
      <p:ext uri="{BB962C8B-B14F-4D97-AF65-F5344CB8AC3E}">
        <p14:creationId xmlns:p14="http://schemas.microsoft.com/office/powerpoint/2010/main" val="179075885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B33D89F-9A86-47BA-A3B7-CAE77C22D46C}" type="datetimeFigureOut">
              <a:rPr lang="en-US"/>
              <a:pPr>
                <a:defRPr/>
              </a:pPr>
              <a:t>4/25/2015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51BEEF25-A6D2-4B94-8F57-B6CAFF615F56}" type="slidenum">
              <a:rPr lang="en-US" altLang="en-US"/>
              <a:pPr>
                <a:defRPr/>
              </a:pPr>
              <a:t>‹#›</a:t>
            </a:fld>
            <a:endParaRPr lang="en-US" altLang="en-US"/>
          </a:p>
        </p:txBody>
      </p:sp>
    </p:spTree>
    <p:extLst>
      <p:ext uri="{BB962C8B-B14F-4D97-AF65-F5344CB8AC3E}">
        <p14:creationId xmlns:p14="http://schemas.microsoft.com/office/powerpoint/2010/main" val="634989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777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724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223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114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992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067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778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94B5E8-5EAC-4F2D-B5CF-338241F991CC}" type="datetimeFigureOut">
              <a:rPr lang="en-US" smtClean="0"/>
              <a:t>4/25/2015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29E01-2DAE-4ECA-93E1-66FB6E2CD689}" type="slidenum">
              <a:rPr lang="en-US" smtClean="0"/>
              <a:t>‹#›</a:t>
            </a:fld>
            <a:endParaRPr lang="en-US"/>
          </a:p>
        </p:txBody>
      </p:sp>
    </p:spTree>
    <p:extLst>
      <p:ext uri="{BB962C8B-B14F-4D97-AF65-F5344CB8AC3E}">
        <p14:creationId xmlns:p14="http://schemas.microsoft.com/office/powerpoint/2010/main" val="34659119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784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6533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5659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8335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7681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801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54916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8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5106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9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94B5E8-5EAC-4F2D-B5CF-338241F991CC}" type="datetimeFigureOut">
              <a:rPr lang="en-US" smtClean="0"/>
              <a:t>4/25/2015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729E01-2DAE-4ECA-93E1-66FB6E2CD689}" type="slidenum">
              <a:rPr lang="en-US" smtClean="0"/>
              <a:t>‹#›</a:t>
            </a:fld>
            <a:endParaRPr lang="en-US"/>
          </a:p>
        </p:txBody>
      </p:sp>
    </p:spTree>
    <p:extLst>
      <p:ext uri="{BB962C8B-B14F-4D97-AF65-F5344CB8AC3E}">
        <p14:creationId xmlns:p14="http://schemas.microsoft.com/office/powerpoint/2010/main" val="20034650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6297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3190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5478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0762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2800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3169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1110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8929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1766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661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94B5E8-5EAC-4F2D-B5CF-338241F991CC}" type="datetimeFigureOut">
              <a:rPr lang="en-US" smtClean="0"/>
              <a:t>4/25/2015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729E01-2DAE-4ECA-93E1-66FB6E2CD689}" type="slidenum">
              <a:rPr lang="en-US" smtClean="0"/>
              <a:t>‹#›</a:t>
            </a:fld>
            <a:endParaRPr lang="en-US"/>
          </a:p>
        </p:txBody>
      </p:sp>
    </p:spTree>
    <p:extLst>
      <p:ext uri="{BB962C8B-B14F-4D97-AF65-F5344CB8AC3E}">
        <p14:creationId xmlns:p14="http://schemas.microsoft.com/office/powerpoint/2010/main" val="13479367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8480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1226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4130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4828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0443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1151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1330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5671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12795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112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4B5E8-5EAC-4F2D-B5CF-338241F991CC}" type="datetimeFigureOut">
              <a:rPr lang="en-US" smtClean="0"/>
              <a:t>4/25/2015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729E01-2DAE-4ECA-93E1-66FB6E2CD689}" type="slidenum">
              <a:rPr lang="en-US" smtClean="0"/>
              <a:t>‹#›</a:t>
            </a:fld>
            <a:endParaRPr lang="en-US"/>
          </a:p>
        </p:txBody>
      </p:sp>
    </p:spTree>
    <p:extLst>
      <p:ext uri="{BB962C8B-B14F-4D97-AF65-F5344CB8AC3E}">
        <p14:creationId xmlns:p14="http://schemas.microsoft.com/office/powerpoint/2010/main" val="12489316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992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1731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0537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215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1812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5347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3299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8833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083270" y="6007648"/>
            <a:ext cx="4073665" cy="8503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61990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423297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4B5E8-5EAC-4F2D-B5CF-338241F991CC}" type="datetimeFigureOut">
              <a:rPr lang="en-US" smtClean="0"/>
              <a:t>4/25/2015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29E01-2DAE-4ECA-93E1-66FB6E2CD689}" type="slidenum">
              <a:rPr lang="en-US" smtClean="0"/>
              <a:t>‹#›</a:t>
            </a:fld>
            <a:endParaRPr lang="en-US"/>
          </a:p>
        </p:txBody>
      </p:sp>
    </p:spTree>
    <p:extLst>
      <p:ext uri="{BB962C8B-B14F-4D97-AF65-F5344CB8AC3E}">
        <p14:creationId xmlns:p14="http://schemas.microsoft.com/office/powerpoint/2010/main" val="17609744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6451910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5484857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4/25/2015</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19796123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5966491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5086737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731597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826699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1554110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5357053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3433840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4B5E8-5EAC-4F2D-B5CF-338241F991CC}" type="datetimeFigureOut">
              <a:rPr lang="en-US" smtClean="0"/>
              <a:t>4/25/2015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29E01-2DAE-4ECA-93E1-66FB6E2CD689}" type="slidenum">
              <a:rPr lang="en-US" smtClean="0"/>
              <a:t>‹#›</a:t>
            </a:fld>
            <a:endParaRPr lang="en-US"/>
          </a:p>
        </p:txBody>
      </p:sp>
    </p:spTree>
    <p:extLst>
      <p:ext uri="{BB962C8B-B14F-4D97-AF65-F5344CB8AC3E}">
        <p14:creationId xmlns:p14="http://schemas.microsoft.com/office/powerpoint/2010/main" val="2396234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940800" y="4206240"/>
            <a:ext cx="1280160"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17" name="Footer Placeholder 16"/>
          <p:cNvSpPr>
            <a:spLocks noGrp="1"/>
          </p:cNvSpPr>
          <p:nvPr>
            <p:ph type="ftr" sz="quarter" idx="11"/>
          </p:nvPr>
        </p:nvSpPr>
        <p:spPr>
          <a:xfrm>
            <a:off x="7213600" y="4205288"/>
            <a:ext cx="17272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FFDDA69D-2873-4128-BB4D-D3DC77BBE5EC}" type="slidenum">
              <a:rPr lang="en-US" smtClean="0">
                <a:solidFill>
                  <a:prstClr val="white"/>
                </a:solidFill>
              </a:rPr>
              <a:pPr/>
              <a:t>‹#›</a:t>
            </a:fld>
            <a:endParaRPr lang="en-US">
              <a:solidFill>
                <a:prstClr val="white"/>
              </a:solidFill>
            </a:endParaRPr>
          </a:p>
        </p:txBody>
      </p:sp>
      <p:pic>
        <p:nvPicPr>
          <p:cNvPr id="18" name="Picture 4" descr="C:\Users\megibson\AppData\Local\Microsoft\Windows\Temporary Internet Files\Content.IE5\MVY16LM1\MP900430657[1].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769600" y="0"/>
            <a:ext cx="1422400" cy="367788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 name="Picture 7" descr="C:\Users\megibson\AppData\Local\Temp\GRUA_MedicalCollege_WebRGB_FullColor.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083270" y="6007648"/>
            <a:ext cx="4073665" cy="8503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777979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2779438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2740515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7005248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81DF85C7-EE68-4D84-BC2F-E7AB0A8CDA52}" type="datetimeFigureOut">
              <a:rPr lang="en-US" smtClean="0">
                <a:solidFill>
                  <a:srgbClr val="438086"/>
                </a:solidFill>
              </a:rPr>
              <a:pPr/>
              <a:t>4/25/2015</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FFDDA69D-2873-4128-BB4D-D3DC77BBE5E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14270183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8778240" y="612648"/>
            <a:ext cx="1276352" cy="457200"/>
          </a:xfrm>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4" name="Footer Placeholder 3"/>
          <p:cNvSpPr>
            <a:spLocks noGrp="1"/>
          </p:cNvSpPr>
          <p:nvPr>
            <p:ph type="ftr" sz="quarter" idx="11"/>
          </p:nvPr>
        </p:nvSpPr>
        <p:spPr>
          <a:xfrm>
            <a:off x="7010400" y="612648"/>
            <a:ext cx="176784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10899648" y="2272"/>
            <a:ext cx="1016000" cy="365760"/>
          </a:xfrm>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4794403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6744673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0191277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21758195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FFDDA69D-2873-4128-BB4D-D3DC77BBE5EC}" type="slidenum">
              <a:rPr lang="en-US" smtClean="0"/>
              <a:pPr/>
              <a:t>‹#›</a:t>
            </a:fld>
            <a:endParaRPr lang="en-US"/>
          </a:p>
        </p:txBody>
      </p:sp>
    </p:spTree>
    <p:extLst>
      <p:ext uri="{BB962C8B-B14F-4D97-AF65-F5344CB8AC3E}">
        <p14:creationId xmlns:p14="http://schemas.microsoft.com/office/powerpoint/2010/main" val="1255758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10.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2.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3.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theme" Target="../theme/theme14.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theme" Target="../theme/theme15.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theme" Target="../theme/theme16.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theme" Target="../theme/theme17.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theme" Target="../theme/theme18.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theme" Target="../theme/theme19.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theme" Target="../theme/theme20.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theme" Target="../theme/theme21.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slideLayout" Target="../slideLayouts/slideLayout245.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theme" Target="../theme/theme22.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slideLayout" Target="../slideLayouts/slideLayout257.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5.xml"/><Relationship Id="rId13" Type="http://schemas.openxmlformats.org/officeDocument/2006/relationships/theme" Target="../theme/theme23.xml"/><Relationship Id="rId3" Type="http://schemas.openxmlformats.org/officeDocument/2006/relationships/slideLayout" Target="../slideLayouts/slideLayout260.xml"/><Relationship Id="rId7" Type="http://schemas.openxmlformats.org/officeDocument/2006/relationships/slideLayout" Target="../slideLayouts/slideLayout264.xml"/><Relationship Id="rId12" Type="http://schemas.openxmlformats.org/officeDocument/2006/relationships/slideLayout" Target="../slideLayouts/slideLayout269.xml"/><Relationship Id="rId2" Type="http://schemas.openxmlformats.org/officeDocument/2006/relationships/slideLayout" Target="../slideLayouts/slideLayout259.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5" Type="http://schemas.openxmlformats.org/officeDocument/2006/relationships/slideLayout" Target="../slideLayouts/slideLayout262.xml"/><Relationship Id="rId10" Type="http://schemas.openxmlformats.org/officeDocument/2006/relationships/slideLayout" Target="../slideLayouts/slideLayout267.xml"/><Relationship Id="rId4" Type="http://schemas.openxmlformats.org/officeDocument/2006/relationships/slideLayout" Target="../slideLayouts/slideLayout261.xml"/><Relationship Id="rId9" Type="http://schemas.openxmlformats.org/officeDocument/2006/relationships/slideLayout" Target="../slideLayouts/slideLayout266.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7.xml"/><Relationship Id="rId13" Type="http://schemas.openxmlformats.org/officeDocument/2006/relationships/theme" Target="../theme/theme24.xml"/><Relationship Id="rId3" Type="http://schemas.openxmlformats.org/officeDocument/2006/relationships/slideLayout" Target="../slideLayouts/slideLayout272.xml"/><Relationship Id="rId7" Type="http://schemas.openxmlformats.org/officeDocument/2006/relationships/slideLayout" Target="../slideLayouts/slideLayout276.xml"/><Relationship Id="rId12" Type="http://schemas.openxmlformats.org/officeDocument/2006/relationships/slideLayout" Target="../slideLayouts/slideLayout281.xml"/><Relationship Id="rId2" Type="http://schemas.openxmlformats.org/officeDocument/2006/relationships/slideLayout" Target="../slideLayouts/slideLayout271.xml"/><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5" Type="http://schemas.openxmlformats.org/officeDocument/2006/relationships/slideLayout" Target="../slideLayouts/slideLayout274.xml"/><Relationship Id="rId10" Type="http://schemas.openxmlformats.org/officeDocument/2006/relationships/slideLayout" Target="../slideLayouts/slideLayout279.xml"/><Relationship Id="rId4" Type="http://schemas.openxmlformats.org/officeDocument/2006/relationships/slideLayout" Target="../slideLayouts/slideLayout273.xml"/><Relationship Id="rId9" Type="http://schemas.openxmlformats.org/officeDocument/2006/relationships/slideLayout" Target="../slideLayouts/slideLayout27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9.xml"/><Relationship Id="rId13" Type="http://schemas.openxmlformats.org/officeDocument/2006/relationships/theme" Target="../theme/theme25.xml"/><Relationship Id="rId3" Type="http://schemas.openxmlformats.org/officeDocument/2006/relationships/slideLayout" Target="../slideLayouts/slideLayout284.xml"/><Relationship Id="rId7" Type="http://schemas.openxmlformats.org/officeDocument/2006/relationships/slideLayout" Target="../slideLayouts/slideLayout288.xml"/><Relationship Id="rId12" Type="http://schemas.openxmlformats.org/officeDocument/2006/relationships/slideLayout" Target="../slideLayouts/slideLayout293.xml"/><Relationship Id="rId2" Type="http://schemas.openxmlformats.org/officeDocument/2006/relationships/slideLayout" Target="../slideLayouts/slideLayout283.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5" Type="http://schemas.openxmlformats.org/officeDocument/2006/relationships/slideLayout" Target="../slideLayouts/slideLayout286.xml"/><Relationship Id="rId10" Type="http://schemas.openxmlformats.org/officeDocument/2006/relationships/slideLayout" Target="../slideLayouts/slideLayout291.xml"/><Relationship Id="rId4" Type="http://schemas.openxmlformats.org/officeDocument/2006/relationships/slideLayout" Target="../slideLayouts/slideLayout285.xml"/><Relationship Id="rId9" Type="http://schemas.openxmlformats.org/officeDocument/2006/relationships/slideLayout" Target="../slideLayouts/slideLayout290.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theme" Target="../theme/theme26.xml"/><Relationship Id="rId3" Type="http://schemas.openxmlformats.org/officeDocument/2006/relationships/slideLayout" Target="../slideLayouts/slideLayout296.xml"/><Relationship Id="rId7" Type="http://schemas.openxmlformats.org/officeDocument/2006/relationships/slideLayout" Target="../slideLayouts/slideLayout300.xml"/><Relationship Id="rId12" Type="http://schemas.openxmlformats.org/officeDocument/2006/relationships/slideLayout" Target="../slideLayouts/slideLayout305.xml"/><Relationship Id="rId2" Type="http://schemas.openxmlformats.org/officeDocument/2006/relationships/slideLayout" Target="../slideLayouts/slideLayout295.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5" Type="http://schemas.openxmlformats.org/officeDocument/2006/relationships/slideLayout" Target="../slideLayouts/slideLayout298.xml"/><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3.xml"/><Relationship Id="rId3" Type="http://schemas.openxmlformats.org/officeDocument/2006/relationships/slideLayout" Target="../slideLayouts/slideLayout308.xml"/><Relationship Id="rId7" Type="http://schemas.openxmlformats.org/officeDocument/2006/relationships/slideLayout" Target="../slideLayouts/slideLayout312.xml"/><Relationship Id="rId12" Type="http://schemas.openxmlformats.org/officeDocument/2006/relationships/theme" Target="../theme/theme27.xml"/><Relationship Id="rId2" Type="http://schemas.openxmlformats.org/officeDocument/2006/relationships/slideLayout" Target="../slideLayouts/slideLayout307.xml"/><Relationship Id="rId1" Type="http://schemas.openxmlformats.org/officeDocument/2006/relationships/slideLayout" Target="../slideLayouts/slideLayout306.xml"/><Relationship Id="rId6" Type="http://schemas.openxmlformats.org/officeDocument/2006/relationships/slideLayout" Target="../slideLayouts/slideLayout311.xml"/><Relationship Id="rId11" Type="http://schemas.openxmlformats.org/officeDocument/2006/relationships/slideLayout" Target="../slideLayouts/slideLayout316.xml"/><Relationship Id="rId5" Type="http://schemas.openxmlformats.org/officeDocument/2006/relationships/slideLayout" Target="../slideLayouts/slideLayout310.xml"/><Relationship Id="rId10" Type="http://schemas.openxmlformats.org/officeDocument/2006/relationships/slideLayout" Target="../slideLayouts/slideLayout315.xml"/><Relationship Id="rId4" Type="http://schemas.openxmlformats.org/officeDocument/2006/relationships/slideLayout" Target="../slideLayouts/slideLayout309.xml"/><Relationship Id="rId9" Type="http://schemas.openxmlformats.org/officeDocument/2006/relationships/slideLayout" Target="../slideLayouts/slideLayout314.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24.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theme" Target="../theme/theme28.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9.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4B5E8-5EAC-4F2D-B5CF-338241F991CC}" type="datetimeFigureOut">
              <a:rPr lang="en-US" smtClean="0"/>
              <a:t>4/25/2015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29E01-2DAE-4ECA-93E1-66FB6E2CD689}" type="slidenum">
              <a:rPr lang="en-US" smtClean="0"/>
              <a:t>‹#›</a:t>
            </a:fld>
            <a:endParaRPr lang="en-US"/>
          </a:p>
        </p:txBody>
      </p:sp>
    </p:spTree>
    <p:extLst>
      <p:ext uri="{BB962C8B-B14F-4D97-AF65-F5344CB8AC3E}">
        <p14:creationId xmlns:p14="http://schemas.microsoft.com/office/powerpoint/2010/main" val="1428366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val="3381713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val="68443122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val="359331065"/>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val="233127119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val="4255740132"/>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val="3267539279"/>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val="400081024"/>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val="1571127560"/>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val="2000049830"/>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val="345291406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786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val="670988330"/>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val="2995335241"/>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val="1170356618"/>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val="4244106060"/>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val="2408159946"/>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val="2489743532"/>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val="1869384484"/>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B03863D-BBE7-A54D-A6C6-6B96CBBB6375}" type="datetimeFigureOut">
              <a:rPr lang="en-US" smtClean="0">
                <a:solidFill>
                  <a:prstClr val="black">
                    <a:tint val="75000"/>
                  </a:prstClr>
                </a:solidFill>
              </a:rPr>
              <a:pPr defTabSz="457200"/>
              <a:t>4/25/2015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0E3F043-5814-4D4E-BEA5-557A68181966}"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354502009"/>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6C3057CE-C3B7-4ED8-A6A7-2AAAA6136F01}" type="datetimeFigureOut">
              <a:rPr lang="en-US"/>
              <a:pPr>
                <a:defRPr/>
              </a:pPr>
              <a:t>4/25/2015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8109D582-DA3A-4B0E-95D0-88A69FFCA511}"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284050534"/>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5529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3364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4355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9675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5915A-2BA6-476F-9D9F-002AD2A20767}" type="datetimeFigureOut">
              <a:rPr lang="en-US" smtClean="0">
                <a:solidFill>
                  <a:prstClr val="black">
                    <a:tint val="75000"/>
                  </a:prstClr>
                </a:solidFill>
              </a:rPr>
              <a:pPr/>
              <a:t>4/25/2015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80644-ECB2-4FAD-9572-82AAFCF22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15015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val="229774574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81DF85C7-EE68-4D84-BC2F-E7AB0A8CDA52}" type="datetimeFigureOut">
              <a:rPr lang="en-US" smtClean="0">
                <a:solidFill>
                  <a:srgbClr val="438086"/>
                </a:solidFill>
              </a:rPr>
              <a:pPr/>
              <a:t>4/25/2015</a:t>
            </a:fld>
            <a:endParaRPr lang="en-US">
              <a:solidFill>
                <a:srgbClr val="438086"/>
              </a:solidFill>
            </a:endParaRPr>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FFDDA69D-2873-4128-BB4D-D3DC77BBE5EC}" type="slidenum">
              <a:rPr lang="en-US" smtClean="0"/>
              <a:pPr/>
              <a:t>‹#›</a:t>
            </a:fld>
            <a:endParaRPr lang="en-US"/>
          </a:p>
        </p:txBody>
      </p:sp>
    </p:spTree>
    <p:extLst>
      <p:ext uri="{BB962C8B-B14F-4D97-AF65-F5344CB8AC3E}">
        <p14:creationId xmlns:p14="http://schemas.microsoft.com/office/powerpoint/2010/main" val="369327210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5.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18.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Logo.jpg"/>
          <p:cNvPicPr>
            <a:picLocks noChangeAspect="1"/>
          </p:cNvPicPr>
          <p:nvPr/>
        </p:nvPicPr>
        <p:blipFill>
          <a:blip r:embed="rId2"/>
          <a:stretch>
            <a:fillRect/>
          </a:stretch>
        </p:blipFill>
        <p:spPr>
          <a:xfrm>
            <a:off x="1524000" y="1"/>
            <a:ext cx="9144000" cy="6858001"/>
          </a:xfrm>
          <a:prstGeom prst="rect">
            <a:avLst/>
          </a:prstGeom>
        </p:spPr>
      </p:pic>
    </p:spTree>
    <p:extLst>
      <p:ext uri="{BB962C8B-B14F-4D97-AF65-F5344CB8AC3E}">
        <p14:creationId xmlns:p14="http://schemas.microsoft.com/office/powerpoint/2010/main" val="875106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3500" y="-784860"/>
            <a:ext cx="10858500" cy="8686800"/>
          </a:xfrm>
          <a:prstGeom prst="rect">
            <a:avLst/>
          </a:prstGeom>
        </p:spPr>
      </p:pic>
    </p:spTree>
    <p:extLst>
      <p:ext uri="{BB962C8B-B14F-4D97-AF65-F5344CB8AC3E}">
        <p14:creationId xmlns:p14="http://schemas.microsoft.com/office/powerpoint/2010/main" val="2510377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00" y="-980440"/>
            <a:ext cx="10922000" cy="8737600"/>
          </a:xfrm>
          <a:prstGeom prst="rect">
            <a:avLst/>
          </a:prstGeom>
        </p:spPr>
      </p:pic>
    </p:spTree>
    <p:extLst>
      <p:ext uri="{BB962C8B-B14F-4D97-AF65-F5344CB8AC3E}">
        <p14:creationId xmlns:p14="http://schemas.microsoft.com/office/powerpoint/2010/main" val="815942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9874" y="-825500"/>
            <a:ext cx="10652125" cy="8521700"/>
          </a:xfrm>
          <a:prstGeom prst="rect">
            <a:avLst/>
          </a:prstGeom>
        </p:spPr>
      </p:pic>
    </p:spTree>
    <p:extLst>
      <p:ext uri="{BB962C8B-B14F-4D97-AF65-F5344CB8AC3E}">
        <p14:creationId xmlns:p14="http://schemas.microsoft.com/office/powerpoint/2010/main" val="2364926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1624" y="-812800"/>
            <a:ext cx="10620375" cy="8496300"/>
          </a:xfrm>
          <a:prstGeom prst="rect">
            <a:avLst/>
          </a:prstGeom>
        </p:spPr>
      </p:pic>
    </p:spTree>
    <p:extLst>
      <p:ext uri="{BB962C8B-B14F-4D97-AF65-F5344CB8AC3E}">
        <p14:creationId xmlns:p14="http://schemas.microsoft.com/office/powerpoint/2010/main" val="737183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9074" y="-571500"/>
            <a:ext cx="10702925" cy="8562340"/>
          </a:xfrm>
          <a:prstGeom prst="rect">
            <a:avLst/>
          </a:prstGeom>
        </p:spPr>
      </p:pic>
    </p:spTree>
    <p:extLst>
      <p:ext uri="{BB962C8B-B14F-4D97-AF65-F5344CB8AC3E}">
        <p14:creationId xmlns:p14="http://schemas.microsoft.com/office/powerpoint/2010/main" val="412144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4500" y="-419100"/>
            <a:ext cx="10477499" cy="8381999"/>
          </a:xfrm>
          <a:prstGeom prst="rect">
            <a:avLst/>
          </a:prstGeom>
        </p:spPr>
      </p:pic>
    </p:spTree>
    <p:extLst>
      <p:ext uri="{BB962C8B-B14F-4D97-AF65-F5344CB8AC3E}">
        <p14:creationId xmlns:p14="http://schemas.microsoft.com/office/powerpoint/2010/main" val="2469872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2368843" y="609600"/>
            <a:ext cx="6605588" cy="1143000"/>
          </a:xfrm>
        </p:spPr>
        <p:txBody>
          <a:bodyPr/>
          <a:lstStyle/>
          <a:p>
            <a:r>
              <a:rPr lang="en-US" sz="2800" dirty="0">
                <a:latin typeface="Verdana" charset="0"/>
                <a:cs typeface="Verdana" charset="0"/>
              </a:rPr>
              <a:t>IN SUMMARY:</a:t>
            </a:r>
            <a:br>
              <a:rPr lang="en-US" sz="2800" dirty="0">
                <a:latin typeface="Verdana" charset="0"/>
                <a:cs typeface="Verdana" charset="0"/>
              </a:rPr>
            </a:br>
            <a:r>
              <a:rPr lang="en-US" sz="2800" dirty="0">
                <a:latin typeface="Verdana" charset="0"/>
                <a:cs typeface="Verdana" charset="0"/>
              </a:rPr>
              <a:t>WHAT HAS CHANGED</a:t>
            </a:r>
          </a:p>
        </p:txBody>
      </p:sp>
      <p:sp>
        <p:nvSpPr>
          <p:cNvPr id="177155" name="Content Placeholder 1"/>
          <p:cNvSpPr>
            <a:spLocks noGrp="1"/>
          </p:cNvSpPr>
          <p:nvPr>
            <p:ph idx="1"/>
          </p:nvPr>
        </p:nvSpPr>
        <p:spPr>
          <a:xfrm>
            <a:off x="2368843" y="1752600"/>
            <a:ext cx="7696200" cy="4800600"/>
          </a:xfrm>
        </p:spPr>
        <p:txBody>
          <a:bodyPr/>
          <a:lstStyle/>
          <a:p>
            <a:r>
              <a:rPr lang="en-US" sz="2000" dirty="0">
                <a:latin typeface="Verdana" charset="0"/>
                <a:cs typeface="Verdana" charset="0"/>
              </a:rPr>
              <a:t>New standards (12) and elements (95)</a:t>
            </a:r>
          </a:p>
          <a:p>
            <a:pPr lvl="1"/>
            <a:r>
              <a:rPr lang="en-US" sz="1800" dirty="0">
                <a:latin typeface="Verdana" charset="0"/>
                <a:cs typeface="Verdana" charset="0"/>
              </a:rPr>
              <a:t>Only one substantive addition (Element 1.1 asks for a CQI process for compliance with standards and elements) </a:t>
            </a:r>
          </a:p>
          <a:p>
            <a:r>
              <a:rPr lang="en-US" sz="2000" dirty="0">
                <a:latin typeface="Verdana" charset="0"/>
                <a:cs typeface="Verdana" charset="0"/>
              </a:rPr>
              <a:t>No annotations; relevant substance incorporated in elements</a:t>
            </a:r>
          </a:p>
          <a:p>
            <a:r>
              <a:rPr lang="en-US" sz="2000" dirty="0">
                <a:latin typeface="Verdana" charset="0"/>
                <a:cs typeface="Verdana" charset="0"/>
              </a:rPr>
              <a:t>Revised documents (DCI/Self-study Guide/Role of Students</a:t>
            </a:r>
            <a:r>
              <a:rPr lang="en-US" sz="2000" dirty="0" smtClean="0">
                <a:latin typeface="Verdana" charset="0"/>
                <a:cs typeface="Verdana" charset="0"/>
              </a:rPr>
              <a:t>)</a:t>
            </a:r>
            <a:endParaRPr lang="en-US" sz="2000" dirty="0">
              <a:latin typeface="Verdana" charset="0"/>
              <a:cs typeface="Verdana" charset="0"/>
            </a:endParaRPr>
          </a:p>
          <a:p>
            <a:r>
              <a:rPr lang="en-US" sz="2000" dirty="0">
                <a:latin typeface="Verdana" charset="0"/>
                <a:cs typeface="Verdana" charset="0"/>
              </a:rPr>
              <a:t>Eliminated duplication and redundancy in elements and in requests for information (i.e., </a:t>
            </a:r>
            <a:r>
              <a:rPr lang="en-US" sz="2000" dirty="0" smtClean="0">
                <a:latin typeface="Verdana" charset="0"/>
                <a:cs typeface="Verdana" charset="0"/>
              </a:rPr>
              <a:t>DCI – was )</a:t>
            </a:r>
            <a:endParaRPr lang="en-US" sz="2000" dirty="0">
              <a:latin typeface="Verdana" charset="0"/>
              <a:cs typeface="Verdana" charset="0"/>
            </a:endParaRPr>
          </a:p>
          <a:p>
            <a:r>
              <a:rPr lang="en-US" sz="2000" dirty="0">
                <a:latin typeface="Verdana" charset="0"/>
                <a:cs typeface="Verdana" charset="0"/>
              </a:rPr>
              <a:t>New way to enter and submit information (ASSET)</a:t>
            </a: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247251953"/>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2048042" y="708527"/>
            <a:ext cx="8229600" cy="1066800"/>
          </a:xfrm>
        </p:spPr>
        <p:txBody>
          <a:bodyPr/>
          <a:lstStyle/>
          <a:p>
            <a:r>
              <a:rPr lang="en-US" sz="2800" dirty="0">
                <a:latin typeface="Verdana" charset="0"/>
                <a:cs typeface="Verdana" charset="0"/>
              </a:rPr>
              <a:t>WHAT HAPPENS IN AN </a:t>
            </a:r>
            <a:br>
              <a:rPr lang="en-US" sz="2800" dirty="0">
                <a:latin typeface="Verdana" charset="0"/>
                <a:cs typeface="Verdana" charset="0"/>
              </a:rPr>
            </a:br>
            <a:r>
              <a:rPr lang="en-US" sz="2800" dirty="0">
                <a:latin typeface="Verdana" charset="0"/>
                <a:cs typeface="Verdana" charset="0"/>
              </a:rPr>
              <a:t>ACCREDITATION REVIEW?</a:t>
            </a:r>
          </a:p>
        </p:txBody>
      </p:sp>
      <p:sp>
        <p:nvSpPr>
          <p:cNvPr id="176131" name="Rectangle 3"/>
          <p:cNvSpPr>
            <a:spLocks noGrp="1" noChangeArrowheads="1"/>
          </p:cNvSpPr>
          <p:nvPr>
            <p:ph type="body" idx="1"/>
          </p:nvPr>
        </p:nvSpPr>
        <p:spPr>
          <a:xfrm>
            <a:off x="1155701" y="2298700"/>
            <a:ext cx="9359899" cy="4559300"/>
          </a:xfrm>
        </p:spPr>
        <p:txBody>
          <a:bodyPr/>
          <a:lstStyle/>
          <a:p>
            <a:pPr>
              <a:lnSpc>
                <a:spcPct val="90000"/>
              </a:lnSpc>
            </a:pPr>
            <a:r>
              <a:rPr lang="en-US" dirty="0" smtClean="0">
                <a:latin typeface="Verdana" charset="0"/>
                <a:cs typeface="Verdana" charset="0"/>
              </a:rPr>
              <a:t>LCME Guide to the Institutional Self-Study</a:t>
            </a:r>
          </a:p>
          <a:p>
            <a:pPr>
              <a:lnSpc>
                <a:spcPct val="90000"/>
              </a:lnSpc>
            </a:pPr>
            <a:endParaRPr lang="en-US" dirty="0" smtClean="0">
              <a:latin typeface="Verdana" charset="0"/>
              <a:cs typeface="Verdana" charset="0"/>
            </a:endParaRPr>
          </a:p>
          <a:p>
            <a:pPr>
              <a:lnSpc>
                <a:spcPct val="90000"/>
              </a:lnSpc>
            </a:pPr>
            <a:r>
              <a:rPr lang="en-US" dirty="0" smtClean="0">
                <a:latin typeface="Verdana" charset="0"/>
                <a:cs typeface="Verdana" charset="0"/>
              </a:rPr>
              <a:t>The DCI</a:t>
            </a:r>
          </a:p>
          <a:p>
            <a:pPr lvl="1">
              <a:lnSpc>
                <a:spcPct val="90000"/>
              </a:lnSpc>
            </a:pPr>
            <a:r>
              <a:rPr lang="en-US" dirty="0" smtClean="0">
                <a:latin typeface="Verdana" charset="0"/>
                <a:cs typeface="Verdana" charset="0"/>
              </a:rPr>
              <a:t>Data Collection Instrument (Database)</a:t>
            </a:r>
          </a:p>
          <a:p>
            <a:pPr>
              <a:lnSpc>
                <a:spcPct val="90000"/>
              </a:lnSpc>
            </a:pPr>
            <a:r>
              <a:rPr lang="en-US" dirty="0" smtClean="0">
                <a:latin typeface="Verdana" charset="0"/>
                <a:cs typeface="Verdana" charset="0"/>
              </a:rPr>
              <a:t>The ISA</a:t>
            </a:r>
          </a:p>
          <a:p>
            <a:pPr lvl="1">
              <a:lnSpc>
                <a:spcPct val="90000"/>
              </a:lnSpc>
            </a:pPr>
            <a:r>
              <a:rPr lang="en-US" dirty="0" smtClean="0">
                <a:latin typeface="Verdana" charset="0"/>
                <a:cs typeface="Verdana" charset="0"/>
              </a:rPr>
              <a:t>Independent Student Analysis</a:t>
            </a:r>
          </a:p>
          <a:p>
            <a:pPr>
              <a:lnSpc>
                <a:spcPct val="90000"/>
              </a:lnSpc>
            </a:pPr>
            <a:r>
              <a:rPr lang="en-US" dirty="0" smtClean="0">
                <a:latin typeface="Verdana" charset="0"/>
                <a:cs typeface="Verdana" charset="0"/>
              </a:rPr>
              <a:t>The GQ</a:t>
            </a:r>
          </a:p>
          <a:p>
            <a:pPr lvl="1">
              <a:lnSpc>
                <a:spcPct val="90000"/>
              </a:lnSpc>
            </a:pPr>
            <a:r>
              <a:rPr lang="en-US" dirty="0" smtClean="0">
                <a:latin typeface="Verdana" charset="0"/>
                <a:cs typeface="Verdana" charset="0"/>
              </a:rPr>
              <a:t>Graduation Questionnaire</a:t>
            </a:r>
          </a:p>
          <a:p>
            <a:pPr lvl="2">
              <a:lnSpc>
                <a:spcPct val="90000"/>
              </a:lnSpc>
            </a:pPr>
            <a:r>
              <a:rPr lang="en-US" dirty="0" smtClean="0">
                <a:latin typeface="Verdana" charset="0"/>
                <a:cs typeface="Verdana" charset="0"/>
              </a:rPr>
              <a:t>50 Q’s – 11 directly address mistreatment</a:t>
            </a:r>
          </a:p>
          <a:p>
            <a:pPr lvl="2">
              <a:lnSpc>
                <a:spcPct val="90000"/>
              </a:lnSpc>
            </a:pPr>
            <a:endParaRPr lang="en-US" dirty="0" smtClean="0">
              <a:latin typeface="Verdana" charset="0"/>
              <a:cs typeface="Verdana" charset="0"/>
            </a:endParaRPr>
          </a:p>
          <a:p>
            <a:pPr lvl="1">
              <a:lnSpc>
                <a:spcPct val="90000"/>
              </a:lnSpc>
            </a:pPr>
            <a:endParaRPr lang="en-US" dirty="0" smtClean="0">
              <a:latin typeface="Verdana" charset="0"/>
              <a:cs typeface="Verdana" charset="0"/>
            </a:endParaRPr>
          </a:p>
          <a:p>
            <a:pPr>
              <a:lnSpc>
                <a:spcPct val="90000"/>
              </a:lnSpc>
            </a:pPr>
            <a:endParaRPr lang="en-US" dirty="0">
              <a:latin typeface="Verdana" charset="0"/>
              <a:cs typeface="Verdana" charset="0"/>
            </a:endParaRPr>
          </a:p>
        </p:txBody>
      </p:sp>
    </p:spTree>
    <p:extLst>
      <p:ext uri="{BB962C8B-B14F-4D97-AF65-F5344CB8AC3E}">
        <p14:creationId xmlns:p14="http://schemas.microsoft.com/office/powerpoint/2010/main" val="2115437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2048042" y="708527"/>
            <a:ext cx="8229600" cy="1066800"/>
          </a:xfrm>
        </p:spPr>
        <p:txBody>
          <a:bodyPr/>
          <a:lstStyle/>
          <a:p>
            <a:r>
              <a:rPr lang="en-US" sz="2800" dirty="0">
                <a:latin typeface="Verdana" charset="0"/>
                <a:cs typeface="Verdana" charset="0"/>
              </a:rPr>
              <a:t>WHAT HAPPENS IN AN </a:t>
            </a:r>
            <a:br>
              <a:rPr lang="en-US" sz="2800" dirty="0">
                <a:latin typeface="Verdana" charset="0"/>
                <a:cs typeface="Verdana" charset="0"/>
              </a:rPr>
            </a:br>
            <a:r>
              <a:rPr lang="en-US" sz="2800" dirty="0">
                <a:latin typeface="Verdana" charset="0"/>
                <a:cs typeface="Verdana" charset="0"/>
              </a:rPr>
              <a:t>ACCREDITATION REVIEW?</a:t>
            </a:r>
          </a:p>
        </p:txBody>
      </p:sp>
      <p:sp>
        <p:nvSpPr>
          <p:cNvPr id="176131" name="Rectangle 3"/>
          <p:cNvSpPr>
            <a:spLocks noGrp="1" noChangeArrowheads="1"/>
          </p:cNvSpPr>
          <p:nvPr>
            <p:ph type="body" idx="1"/>
          </p:nvPr>
        </p:nvSpPr>
        <p:spPr>
          <a:xfrm>
            <a:off x="2743201" y="1905000"/>
            <a:ext cx="7650163" cy="4724400"/>
          </a:xfrm>
        </p:spPr>
        <p:txBody>
          <a:bodyPr/>
          <a:lstStyle/>
          <a:p>
            <a:pPr>
              <a:lnSpc>
                <a:spcPct val="90000"/>
              </a:lnSpc>
            </a:pPr>
            <a:r>
              <a:rPr lang="en-US" dirty="0">
                <a:latin typeface="Verdana" charset="0"/>
                <a:cs typeface="Verdana" charset="0"/>
              </a:rPr>
              <a:t>School submits its data and self-study</a:t>
            </a:r>
          </a:p>
          <a:p>
            <a:pPr>
              <a:lnSpc>
                <a:spcPct val="90000"/>
              </a:lnSpc>
            </a:pPr>
            <a:r>
              <a:rPr lang="en-US" dirty="0" smtClean="0">
                <a:latin typeface="Verdana" charset="0"/>
                <a:cs typeface="Verdana" charset="0"/>
              </a:rPr>
              <a:t>3 to 4-</a:t>
            </a:r>
            <a:r>
              <a:rPr lang="en-US" dirty="0">
                <a:latin typeface="Verdana" charset="0"/>
                <a:cs typeface="Verdana" charset="0"/>
              </a:rPr>
              <a:t>day visit by a specially-selected survey team (typically 5-6 members</a:t>
            </a:r>
            <a:r>
              <a:rPr lang="en-US" dirty="0" smtClean="0">
                <a:latin typeface="Verdana" charset="0"/>
                <a:cs typeface="Verdana" charset="0"/>
              </a:rPr>
              <a:t>)</a:t>
            </a:r>
          </a:p>
          <a:p>
            <a:pPr lvl="1">
              <a:lnSpc>
                <a:spcPct val="90000"/>
              </a:lnSpc>
            </a:pPr>
            <a:r>
              <a:rPr lang="en-US" dirty="0" smtClean="0">
                <a:latin typeface="Verdana" charset="0"/>
                <a:cs typeface="Verdana" charset="0"/>
              </a:rPr>
              <a:t>Team </a:t>
            </a:r>
            <a:r>
              <a:rPr lang="en-US" dirty="0">
                <a:latin typeface="Verdana" charset="0"/>
                <a:cs typeface="Verdana" charset="0"/>
              </a:rPr>
              <a:t>reviews written information and </a:t>
            </a:r>
            <a:r>
              <a:rPr lang="en-US" dirty="0" smtClean="0">
                <a:latin typeface="Verdana" charset="0"/>
                <a:cs typeface="Verdana" charset="0"/>
              </a:rPr>
              <a:t>meets </a:t>
            </a:r>
            <a:r>
              <a:rPr lang="en-US" dirty="0">
                <a:latin typeface="Verdana" charset="0"/>
                <a:cs typeface="Verdana" charset="0"/>
              </a:rPr>
              <a:t>with faculty, administrators, </a:t>
            </a:r>
            <a:r>
              <a:rPr lang="en-US" dirty="0" smtClean="0">
                <a:latin typeface="Verdana" charset="0"/>
                <a:cs typeface="Verdana" charset="0"/>
              </a:rPr>
              <a:t>students</a:t>
            </a:r>
            <a:endParaRPr lang="en-US" dirty="0">
              <a:latin typeface="Verdana" charset="0"/>
              <a:cs typeface="Verdana" charset="0"/>
            </a:endParaRPr>
          </a:p>
          <a:p>
            <a:pPr>
              <a:lnSpc>
                <a:spcPct val="90000"/>
              </a:lnSpc>
            </a:pPr>
            <a:r>
              <a:rPr lang="en-US" dirty="0">
                <a:latin typeface="Verdana" charset="0"/>
                <a:cs typeface="Verdana" charset="0"/>
              </a:rPr>
              <a:t>Team prepares a report, including strengths, noncompliance areas, areas in compliance that need follow-up</a:t>
            </a:r>
          </a:p>
          <a:p>
            <a:pPr>
              <a:lnSpc>
                <a:spcPct val="90000"/>
              </a:lnSpc>
            </a:pPr>
            <a:r>
              <a:rPr lang="en-US" dirty="0">
                <a:latin typeface="Verdana" charset="0"/>
                <a:cs typeface="Verdana" charset="0"/>
              </a:rPr>
              <a:t>LCME reviews the report and takes an accreditation action</a:t>
            </a:r>
          </a:p>
        </p:txBody>
      </p:sp>
    </p:spTree>
    <p:extLst>
      <p:ext uri="{BB962C8B-B14F-4D97-AF65-F5344CB8AC3E}">
        <p14:creationId xmlns:p14="http://schemas.microsoft.com/office/powerpoint/2010/main" val="3143726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a:xfrm>
            <a:off x="1981200" y="638747"/>
            <a:ext cx="8229600" cy="1066800"/>
          </a:xfrm>
        </p:spPr>
        <p:txBody>
          <a:bodyPr/>
          <a:lstStyle/>
          <a:p>
            <a:r>
              <a:rPr lang="en-US" sz="2800" dirty="0">
                <a:latin typeface="Verdana" charset="0"/>
                <a:cs typeface="Verdana" charset="0"/>
              </a:rPr>
              <a:t>WHAT HAS NOT CHANGED:</a:t>
            </a:r>
            <a:br>
              <a:rPr lang="en-US" sz="2800" dirty="0">
                <a:latin typeface="Verdana" charset="0"/>
                <a:cs typeface="Verdana" charset="0"/>
              </a:rPr>
            </a:br>
            <a:r>
              <a:rPr lang="en-US" sz="2800" dirty="0">
                <a:latin typeface="Verdana" charset="0"/>
                <a:cs typeface="Verdana" charset="0"/>
              </a:rPr>
              <a:t>OVERVIEW OF THE PROCESS</a:t>
            </a:r>
          </a:p>
        </p:txBody>
      </p:sp>
      <p:sp>
        <p:nvSpPr>
          <p:cNvPr id="178179" name="Content Placeholder 2"/>
          <p:cNvSpPr>
            <a:spLocks noGrp="1"/>
          </p:cNvSpPr>
          <p:nvPr>
            <p:ph idx="1"/>
          </p:nvPr>
        </p:nvSpPr>
        <p:spPr>
          <a:xfrm>
            <a:off x="1981200" y="1675230"/>
            <a:ext cx="7391400" cy="4876800"/>
          </a:xfrm>
        </p:spPr>
        <p:txBody>
          <a:bodyPr/>
          <a:lstStyle/>
          <a:p>
            <a:r>
              <a:rPr lang="en-US" dirty="0">
                <a:latin typeface="Verdana" charset="0"/>
                <a:cs typeface="Verdana" charset="0"/>
              </a:rPr>
              <a:t>Schedule of steps and timing leading to a survey visit and an ultimate LCME decision</a:t>
            </a:r>
          </a:p>
          <a:p>
            <a:r>
              <a:rPr lang="en-US" dirty="0">
                <a:latin typeface="Verdana" charset="0"/>
                <a:cs typeface="Verdana" charset="0"/>
              </a:rPr>
              <a:t>Expectation that schools engage in a careful and broad-based process of data gathering and self-reflection</a:t>
            </a:r>
          </a:p>
          <a:p>
            <a:r>
              <a:rPr lang="en-US" dirty="0">
                <a:latin typeface="Verdana" charset="0"/>
                <a:cs typeface="Verdana" charset="0"/>
              </a:rPr>
              <a:t>Process for preparing for a survey visit on the part of the LCME, the survey team, and the school</a:t>
            </a:r>
          </a:p>
          <a:p>
            <a:endParaRPr lang="en-US" dirty="0">
              <a:latin typeface="Verdana" charset="0"/>
              <a:cs typeface="Verdana" charset="0"/>
            </a:endParaRPr>
          </a:p>
          <a:p>
            <a:endParaRPr lang="en-US" dirty="0">
              <a:latin typeface="Arial" charset="0"/>
            </a:endParaRP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4253412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jpg"/>
          <p:cNvPicPr>
            <a:picLocks noChangeAspect="1"/>
          </p:cNvPicPr>
          <p:nvPr/>
        </p:nvPicPr>
        <p:blipFill>
          <a:blip r:embed="rId2"/>
          <a:stretch>
            <a:fillRect/>
          </a:stretch>
        </p:blipFill>
        <p:spPr>
          <a:xfrm>
            <a:off x="1524000" y="0"/>
            <a:ext cx="9144000" cy="6858000"/>
          </a:xfrm>
          <a:prstGeom prst="rect">
            <a:avLst/>
          </a:prstGeom>
        </p:spPr>
      </p:pic>
      <p:sp>
        <p:nvSpPr>
          <p:cNvPr id="2" name="Title 1"/>
          <p:cNvSpPr>
            <a:spLocks noGrp="1"/>
          </p:cNvSpPr>
          <p:nvPr>
            <p:ph type="title"/>
          </p:nvPr>
        </p:nvSpPr>
        <p:spPr>
          <a:xfrm>
            <a:off x="1981200" y="2766786"/>
            <a:ext cx="8229600" cy="3138714"/>
          </a:xfrm>
        </p:spPr>
        <p:txBody>
          <a:bodyPr>
            <a:normAutofit/>
          </a:bodyPr>
          <a:lstStyle/>
          <a:p>
            <a:pPr algn="ctr">
              <a:spcAft>
                <a:spcPts val="1200"/>
              </a:spcAft>
            </a:pPr>
            <a:r>
              <a:rPr lang="en-US" sz="3000" dirty="0" smtClean="0">
                <a:solidFill>
                  <a:schemeClr val="bg1"/>
                </a:solidFill>
                <a:latin typeface="Calibri"/>
                <a:cs typeface="Calibri"/>
              </a:rPr>
              <a:t>Troubleshooting Your Clerkship 105</a:t>
            </a:r>
            <a:br>
              <a:rPr lang="en-US" sz="3000" dirty="0" smtClean="0">
                <a:solidFill>
                  <a:schemeClr val="bg1"/>
                </a:solidFill>
                <a:latin typeface="Calibri"/>
                <a:cs typeface="Calibri"/>
              </a:rPr>
            </a:br>
            <a:r>
              <a:rPr lang="en-US" sz="3000" dirty="0">
                <a:solidFill>
                  <a:schemeClr val="bg1"/>
                </a:solidFill>
                <a:latin typeface="Calibri"/>
                <a:cs typeface="Calibri"/>
              </a:rPr>
              <a:t/>
            </a:r>
            <a:br>
              <a:rPr lang="en-US" sz="3000" dirty="0">
                <a:solidFill>
                  <a:schemeClr val="bg1"/>
                </a:solidFill>
                <a:latin typeface="Calibri"/>
                <a:cs typeface="Calibri"/>
              </a:rPr>
            </a:br>
            <a:r>
              <a:rPr lang="en-US" sz="3000" dirty="0" smtClean="0">
                <a:solidFill>
                  <a:schemeClr val="bg1"/>
                </a:solidFill>
                <a:latin typeface="Calibri"/>
                <a:cs typeface="Calibri"/>
              </a:rPr>
              <a:t>LCME: Updates and Challenges </a:t>
            </a:r>
            <a:br>
              <a:rPr lang="en-US" sz="3000" dirty="0" smtClean="0">
                <a:solidFill>
                  <a:schemeClr val="bg1"/>
                </a:solidFill>
                <a:latin typeface="Calibri"/>
                <a:cs typeface="Calibri"/>
              </a:rPr>
            </a:br>
            <a:r>
              <a:rPr lang="en-US" sz="3000" dirty="0" smtClean="0">
                <a:solidFill>
                  <a:schemeClr val="bg1"/>
                </a:solidFill>
                <a:latin typeface="Calibri"/>
                <a:cs typeface="Calibri"/>
              </a:rPr>
              <a:t/>
            </a:r>
            <a:br>
              <a:rPr lang="en-US" sz="3000" dirty="0" smtClean="0">
                <a:solidFill>
                  <a:schemeClr val="bg1"/>
                </a:solidFill>
                <a:latin typeface="Calibri"/>
                <a:cs typeface="Calibri"/>
              </a:rPr>
            </a:br>
            <a:r>
              <a:rPr lang="en-US" sz="3000" dirty="0" smtClean="0">
                <a:solidFill>
                  <a:schemeClr val="bg1"/>
                </a:solidFill>
                <a:latin typeface="Calibri"/>
                <a:cs typeface="Calibri"/>
              </a:rPr>
              <a:t>Robert R. Nesbit, Jr., MD</a:t>
            </a:r>
            <a:br>
              <a:rPr lang="en-US" sz="3000" dirty="0" smtClean="0">
                <a:solidFill>
                  <a:schemeClr val="bg1"/>
                </a:solidFill>
                <a:latin typeface="Calibri"/>
                <a:cs typeface="Calibri"/>
              </a:rPr>
            </a:br>
            <a:r>
              <a:rPr lang="en-US" sz="3000" dirty="0" smtClean="0">
                <a:solidFill>
                  <a:schemeClr val="bg1"/>
                </a:solidFill>
                <a:latin typeface="Calibri"/>
                <a:cs typeface="Calibri"/>
              </a:rPr>
              <a:t/>
            </a:r>
            <a:br>
              <a:rPr lang="en-US" sz="3000" dirty="0" smtClean="0">
                <a:solidFill>
                  <a:schemeClr val="bg1"/>
                </a:solidFill>
                <a:latin typeface="Calibri"/>
                <a:cs typeface="Calibri"/>
              </a:rPr>
            </a:br>
            <a:r>
              <a:rPr lang="en-US" sz="1600" dirty="0" smtClean="0">
                <a:solidFill>
                  <a:schemeClr val="bg1"/>
                </a:solidFill>
                <a:latin typeface="Calibri"/>
                <a:cs typeface="Calibri"/>
              </a:rPr>
              <a:t>(disclaimer)</a:t>
            </a:r>
            <a:endParaRPr lang="en-US" sz="3000" dirty="0">
              <a:solidFill>
                <a:schemeClr val="bg1"/>
              </a:solidFill>
              <a:latin typeface="Calibri"/>
              <a:cs typeface="Calibri"/>
            </a:endParaRPr>
          </a:p>
        </p:txBody>
      </p:sp>
    </p:spTree>
    <p:extLst>
      <p:ext uri="{BB962C8B-B14F-4D97-AF65-F5344CB8AC3E}">
        <p14:creationId xmlns:p14="http://schemas.microsoft.com/office/powerpoint/2010/main" val="3596731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2076805" y="628485"/>
            <a:ext cx="6605588" cy="838200"/>
          </a:xfrm>
        </p:spPr>
        <p:txBody>
          <a:bodyPr/>
          <a:lstStyle/>
          <a:p>
            <a:r>
              <a:rPr lang="en-US" sz="3200">
                <a:latin typeface="Verdana" charset="0"/>
              </a:rPr>
              <a:t>Goals of the Self-study</a:t>
            </a:r>
          </a:p>
        </p:txBody>
      </p:sp>
      <p:sp>
        <p:nvSpPr>
          <p:cNvPr id="182275" name="Rectangle 3"/>
          <p:cNvSpPr>
            <a:spLocks noGrp="1" noChangeArrowheads="1"/>
          </p:cNvSpPr>
          <p:nvPr>
            <p:ph type="body" idx="1"/>
          </p:nvPr>
        </p:nvSpPr>
        <p:spPr>
          <a:xfrm>
            <a:off x="2076805" y="1677891"/>
            <a:ext cx="7772400" cy="4267200"/>
          </a:xfrm>
        </p:spPr>
        <p:txBody>
          <a:bodyPr>
            <a:normAutofit fontScale="85000" lnSpcReduction="10000"/>
          </a:bodyPr>
          <a:lstStyle/>
          <a:p>
            <a:r>
              <a:rPr lang="en-US" dirty="0">
                <a:latin typeface="Verdana" charset="0"/>
              </a:rPr>
              <a:t>Self-study allows an institutional assessment of compliance with accreditation </a:t>
            </a:r>
            <a:r>
              <a:rPr lang="en-US" dirty="0" smtClean="0">
                <a:latin typeface="Verdana" charset="0"/>
              </a:rPr>
              <a:t>standards</a:t>
            </a:r>
            <a:endParaRPr lang="en-US" dirty="0">
              <a:latin typeface="Verdana" charset="0"/>
            </a:endParaRPr>
          </a:p>
          <a:p>
            <a:pPr lvl="1"/>
            <a:r>
              <a:rPr lang="en-US" sz="2400" dirty="0">
                <a:latin typeface="Verdana" charset="0"/>
              </a:rPr>
              <a:t>Schools are expected to identify strengths and challenges/areas needing improvement</a:t>
            </a:r>
          </a:p>
          <a:p>
            <a:r>
              <a:rPr lang="en-US" dirty="0">
                <a:latin typeface="Verdana" charset="0"/>
              </a:rPr>
              <a:t>This allows schools to develop plans and strategies to address problem areas before the visit and, if possible, implement change</a:t>
            </a:r>
          </a:p>
          <a:p>
            <a:r>
              <a:rPr lang="en-US" dirty="0">
                <a:latin typeface="Verdana" charset="0"/>
              </a:rPr>
              <a:t>A good self-study is when the findings of the school and the survey team are consistent</a:t>
            </a:r>
            <a:br>
              <a:rPr lang="en-US" dirty="0">
                <a:latin typeface="Verdana" charset="0"/>
              </a:rPr>
            </a:br>
            <a:r>
              <a:rPr lang="en-US" dirty="0">
                <a:latin typeface="Verdana" charset="0"/>
              </a:rPr>
              <a:t>[teams are asked to comment on the consistency]</a:t>
            </a:r>
          </a:p>
        </p:txBody>
      </p:sp>
    </p:spTree>
    <p:extLst>
      <p:ext uri="{BB962C8B-B14F-4D97-AF65-F5344CB8AC3E}">
        <p14:creationId xmlns:p14="http://schemas.microsoft.com/office/powerpoint/2010/main" val="290309432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01814" y="76200"/>
            <a:ext cx="8588375" cy="1143000"/>
          </a:xfrm>
        </p:spPr>
        <p:txBody>
          <a:bodyPr>
            <a:normAutofit fontScale="90000"/>
          </a:bodyPr>
          <a:lstStyle/>
          <a:p>
            <a:pPr algn="ctr" eaLnBrk="1" hangingPunct="1">
              <a:defRPr/>
            </a:pPr>
            <a:r>
              <a:rPr lang="en-US" sz="3500" dirty="0"/>
              <a:t/>
            </a:r>
            <a:br>
              <a:rPr lang="en-US" sz="3500" dirty="0"/>
            </a:br>
            <a:r>
              <a:rPr lang="en-US" sz="3500" dirty="0"/>
              <a:t>Predictors of Adverse Decisions</a:t>
            </a:r>
          </a:p>
        </p:txBody>
      </p:sp>
      <p:sp>
        <p:nvSpPr>
          <p:cNvPr id="14339" name="Content Placeholder 2"/>
          <p:cNvSpPr>
            <a:spLocks noGrp="1"/>
          </p:cNvSpPr>
          <p:nvPr>
            <p:ph idx="1"/>
          </p:nvPr>
        </p:nvSpPr>
        <p:spPr>
          <a:xfrm>
            <a:off x="1890714" y="1066800"/>
            <a:ext cx="8624887" cy="5562600"/>
          </a:xfrm>
        </p:spPr>
        <p:txBody>
          <a:bodyPr/>
          <a:lstStyle/>
          <a:p>
            <a:pPr marL="0" indent="0">
              <a:buNone/>
              <a:defRPr/>
            </a:pPr>
            <a:r>
              <a:rPr lang="en-US" sz="2550" dirty="0">
                <a:solidFill>
                  <a:schemeClr val="accent1"/>
                </a:solidFill>
              </a:rPr>
              <a:t>Significant predictors of severe action decisions based on binary logistic regression.  A severe action decision becomes increasingly likely with more predictors present.</a:t>
            </a:r>
          </a:p>
          <a:p>
            <a:pPr marL="514350" indent="-514350">
              <a:buFontTx/>
              <a:buAutoNum type="arabicPeriod"/>
              <a:defRPr/>
            </a:pPr>
            <a:r>
              <a:rPr lang="en-US" sz="2550" dirty="0"/>
              <a:t>Total non-compliances</a:t>
            </a:r>
          </a:p>
          <a:p>
            <a:pPr marL="514350" indent="-514350">
              <a:buFontTx/>
              <a:buAutoNum type="arabicPeriod"/>
              <a:defRPr/>
            </a:pPr>
            <a:r>
              <a:rPr lang="en-US" sz="2550" dirty="0"/>
              <a:t>Element 8.7: Comparability of Education/Assessment (Formerly ED-8)</a:t>
            </a:r>
          </a:p>
          <a:p>
            <a:pPr marL="514350" indent="-514350">
              <a:buFontTx/>
              <a:buAutoNum type="arabicPeriod"/>
              <a:defRPr/>
            </a:pPr>
            <a:r>
              <a:rPr lang="en-US" sz="2550" dirty="0"/>
              <a:t>Element 8.1: Curricular Management </a:t>
            </a:r>
            <a:br>
              <a:rPr lang="en-US" sz="2550" dirty="0"/>
            </a:br>
            <a:r>
              <a:rPr lang="en-US" sz="2550" dirty="0"/>
              <a:t>(Formerly ED-33)</a:t>
            </a:r>
          </a:p>
          <a:p>
            <a:pPr marL="514350" indent="-514350">
              <a:buFontTx/>
              <a:buAutoNum type="arabicPeriod"/>
              <a:defRPr/>
            </a:pPr>
            <a:r>
              <a:rPr lang="en-US" sz="2550" u="sng" dirty="0"/>
              <a:t>Chronic noncompliance</a:t>
            </a:r>
          </a:p>
          <a:p>
            <a:pPr marL="514350" indent="-514350">
              <a:buFontTx/>
              <a:buAutoNum type="arabicPeriod"/>
              <a:defRPr/>
            </a:pPr>
            <a:r>
              <a:rPr lang="en-US" sz="2550" dirty="0"/>
              <a:t>Insufficient response to the requirements of the Data Collection Instrument/Self-study</a:t>
            </a:r>
          </a:p>
        </p:txBody>
      </p:sp>
    </p:spTree>
    <p:extLst>
      <p:ext uri="{BB962C8B-B14F-4D97-AF65-F5344CB8AC3E}">
        <p14:creationId xmlns:p14="http://schemas.microsoft.com/office/powerpoint/2010/main" val="2409451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algn="ctr"/>
            <a:r>
              <a:rPr lang="en-US" dirty="0" smtClean="0">
                <a:latin typeface="Arial" charset="0"/>
              </a:rPr>
              <a:t> </a:t>
            </a:r>
            <a:br>
              <a:rPr lang="en-US" dirty="0" smtClean="0">
                <a:latin typeface="Arial" charset="0"/>
              </a:rPr>
            </a:br>
            <a:r>
              <a:rPr lang="en-US" dirty="0">
                <a:latin typeface="Arial" charset="0"/>
              </a:rPr>
              <a:t/>
            </a:r>
            <a:br>
              <a:rPr lang="en-US" dirty="0">
                <a:latin typeface="Arial" charset="0"/>
              </a:rPr>
            </a:br>
            <a:r>
              <a:rPr lang="en-US" dirty="0" smtClean="0">
                <a:latin typeface="Arial" charset="0"/>
              </a:rPr>
              <a:t>Frequently </a:t>
            </a:r>
            <a:r>
              <a:rPr lang="en-US" dirty="0">
                <a:latin typeface="Arial" charset="0"/>
              </a:rPr>
              <a:t>Cited </a:t>
            </a:r>
            <a:r>
              <a:rPr lang="en-US" dirty="0" smtClean="0">
                <a:latin typeface="Arial" charset="0"/>
              </a:rPr>
              <a:t>Standards / Elements</a:t>
            </a:r>
            <a:br>
              <a:rPr lang="en-US" dirty="0" smtClean="0">
                <a:latin typeface="Arial" charset="0"/>
              </a:rPr>
            </a:br>
            <a:r>
              <a:rPr lang="en-US" dirty="0">
                <a:latin typeface="Arial" charset="0"/>
              </a:rPr>
              <a:t/>
            </a:r>
            <a:br>
              <a:rPr lang="en-US" dirty="0">
                <a:latin typeface="Arial" charset="0"/>
              </a:rPr>
            </a:br>
            <a:r>
              <a:rPr lang="en-US" sz="800" dirty="0">
                <a:latin typeface="Arial" charset="0"/>
              </a:rPr>
              <a:t/>
            </a:r>
            <a:br>
              <a:rPr lang="en-US" sz="800" dirty="0">
                <a:latin typeface="Arial" charset="0"/>
              </a:rPr>
            </a:br>
            <a:endParaRPr lang="en-US" sz="3500" dirty="0">
              <a:latin typeface="Arial" charset="0"/>
            </a:endParaRPr>
          </a:p>
        </p:txBody>
      </p:sp>
      <p:sp>
        <p:nvSpPr>
          <p:cNvPr id="2" name="Content Placeholder 1"/>
          <p:cNvSpPr>
            <a:spLocks noGrp="1"/>
          </p:cNvSpPr>
          <p:nvPr>
            <p:ph idx="1"/>
          </p:nvPr>
        </p:nvSpPr>
        <p:spPr/>
        <p:txBody>
          <a:bodyPr/>
          <a:lstStyle/>
          <a:p>
            <a:endParaRPr lang="en-US" dirty="0" smtClean="0"/>
          </a:p>
          <a:p>
            <a:endParaRPr lang="en-US" dirty="0" smtClean="0"/>
          </a:p>
          <a:p>
            <a:endParaRPr lang="en-US" dirty="0"/>
          </a:p>
          <a:p>
            <a:endParaRPr lang="en-US" dirty="0" smtClean="0"/>
          </a:p>
          <a:p>
            <a:r>
              <a:rPr lang="en-US" sz="1400" dirty="0" smtClean="0"/>
              <a:t>DISCLAIMER!</a:t>
            </a:r>
            <a:endParaRPr lang="en-US" sz="1400" dirty="0"/>
          </a:p>
        </p:txBody>
      </p:sp>
    </p:spTree>
    <p:extLst>
      <p:ext uri="{BB962C8B-B14F-4D97-AF65-F5344CB8AC3E}">
        <p14:creationId xmlns:p14="http://schemas.microsoft.com/office/powerpoint/2010/main" val="3242614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6.1 (ED-3) Format/Dissemination of Medical Education Program Objectives and Learning Objectives </a:t>
            </a:r>
          </a:p>
        </p:txBody>
      </p:sp>
      <p:sp>
        <p:nvSpPr>
          <p:cNvPr id="3" name="Content Placeholder 2"/>
          <p:cNvSpPr>
            <a:spLocks noGrp="1"/>
          </p:cNvSpPr>
          <p:nvPr>
            <p:ph idx="1"/>
          </p:nvPr>
        </p:nvSpPr>
        <p:spPr/>
        <p:txBody>
          <a:bodyPr>
            <a:normAutofit/>
          </a:bodyPr>
          <a:lstStyle/>
          <a:p>
            <a:r>
              <a:rPr lang="en-US" sz="2400" dirty="0"/>
              <a:t>The faculty of a medical school defines its medical program objectives in outcomes based terms………………………</a:t>
            </a:r>
          </a:p>
          <a:p>
            <a:endParaRPr lang="en-US" sz="2400" dirty="0"/>
          </a:p>
          <a:p>
            <a:r>
              <a:rPr lang="en-US" sz="2400" dirty="0"/>
              <a:t>The medical school ensures that the learning objectives for each required learning experiences (e.g., </a:t>
            </a:r>
            <a:r>
              <a:rPr lang="en-US" sz="2400" dirty="0" smtClean="0"/>
              <a:t>course</a:t>
            </a:r>
            <a:r>
              <a:rPr lang="en-US" sz="2400" dirty="0"/>
              <a:t>, clerkship, etc.) are made known to all medical students and </a:t>
            </a:r>
            <a:r>
              <a:rPr lang="en-US" sz="2400" dirty="0" smtClean="0"/>
              <a:t>to those </a:t>
            </a:r>
            <a:r>
              <a:rPr lang="en-US" sz="2400" dirty="0"/>
              <a:t>faculty, residents, and others with teaching responsibilities in those required experiences.</a:t>
            </a:r>
          </a:p>
        </p:txBody>
      </p:sp>
    </p:spTree>
    <p:extLst>
      <p:ext uri="{BB962C8B-B14F-4D97-AF65-F5344CB8AC3E}">
        <p14:creationId xmlns:p14="http://schemas.microsoft.com/office/powerpoint/2010/main" val="797212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1752600" y="152400"/>
            <a:ext cx="8586788" cy="1143000"/>
          </a:xfrm>
        </p:spPr>
        <p:txBody>
          <a:bodyPr/>
          <a:lstStyle/>
          <a:p>
            <a:pPr algn="ctr"/>
            <a:r>
              <a:rPr lang="en-US" sz="3200" dirty="0" smtClean="0">
                <a:latin typeface="Verdana" charset="0"/>
              </a:rPr>
              <a:t/>
            </a:r>
            <a:br>
              <a:rPr lang="en-US" sz="3200" dirty="0" smtClean="0">
                <a:latin typeface="Verdana" charset="0"/>
              </a:rPr>
            </a:br>
            <a:r>
              <a:rPr lang="en-US" sz="3200" dirty="0" smtClean="0">
                <a:latin typeface="Verdana" charset="0"/>
              </a:rPr>
              <a:t>6.1 </a:t>
            </a:r>
            <a:r>
              <a:rPr lang="en-US" sz="3200" dirty="0">
                <a:latin typeface="Verdana" charset="0"/>
              </a:rPr>
              <a:t>(ED-3</a:t>
            </a:r>
            <a:r>
              <a:rPr lang="en-US" sz="3200" dirty="0" smtClean="0">
                <a:latin typeface="Verdana" charset="0"/>
              </a:rPr>
              <a:t>) RFS</a:t>
            </a:r>
            <a:endParaRPr lang="en-US" sz="3200" dirty="0">
              <a:latin typeface="Verdana" charset="0"/>
            </a:endParaRPr>
          </a:p>
        </p:txBody>
      </p:sp>
      <p:sp>
        <p:nvSpPr>
          <p:cNvPr id="6147" name="Content Placeholder 4"/>
          <p:cNvSpPr>
            <a:spLocks noGrp="1"/>
          </p:cNvSpPr>
          <p:nvPr>
            <p:ph idx="1"/>
          </p:nvPr>
        </p:nvSpPr>
        <p:spPr>
          <a:xfrm>
            <a:off x="1828801" y="1371600"/>
            <a:ext cx="8412163" cy="4114800"/>
          </a:xfrm>
        </p:spPr>
        <p:txBody>
          <a:bodyPr/>
          <a:lstStyle/>
          <a:p>
            <a:pPr lvl="1"/>
            <a:endParaRPr lang="en-US" sz="2000" dirty="0">
              <a:latin typeface="Verdana" charset="0"/>
            </a:endParaRPr>
          </a:p>
          <a:p>
            <a:pPr lvl="1"/>
            <a:endParaRPr lang="en-US" sz="2000" dirty="0">
              <a:latin typeface="Verdana" charset="0"/>
            </a:endParaRPr>
          </a:p>
          <a:p>
            <a:pPr lvl="1"/>
            <a:r>
              <a:rPr lang="en-US" sz="2000" dirty="0">
                <a:latin typeface="Verdana" charset="0"/>
              </a:rPr>
              <a:t>How are students, faculty (full-time and volunteer), residents, and other teachers at all educational sites made aware of the programmatic and clerkship learning objectives?</a:t>
            </a:r>
          </a:p>
          <a:p>
            <a:pPr lvl="1"/>
            <a:r>
              <a:rPr lang="en-US" sz="2000" dirty="0">
                <a:latin typeface="Verdana" charset="0"/>
              </a:rPr>
              <a:t>If students from other schools are present in the clinical setting, which school’s objectives determine the clerkship content and assessments</a:t>
            </a:r>
            <a:r>
              <a:rPr lang="en-US" sz="2000" dirty="0" smtClean="0">
                <a:latin typeface="Verdana" charset="0"/>
              </a:rPr>
              <a:t>?</a:t>
            </a:r>
          </a:p>
          <a:p>
            <a:pPr lvl="1"/>
            <a:endParaRPr lang="en-US" sz="2000" dirty="0">
              <a:latin typeface="Verdana" charset="0"/>
            </a:endParaRPr>
          </a:p>
          <a:p>
            <a:pPr lvl="1"/>
            <a:r>
              <a:rPr lang="en-US" sz="2000" dirty="0" smtClean="0">
                <a:latin typeface="Verdana" charset="0"/>
              </a:rPr>
              <a:t>(our card)</a:t>
            </a:r>
            <a:endParaRPr lang="en-US" sz="2000" dirty="0">
              <a:latin typeface="Verdana" charset="0"/>
            </a:endParaRPr>
          </a:p>
        </p:txBody>
      </p:sp>
    </p:spTree>
    <p:extLst>
      <p:ext uri="{BB962C8B-B14F-4D97-AF65-F5344CB8AC3E}">
        <p14:creationId xmlns:p14="http://schemas.microsoft.com/office/powerpoint/2010/main" val="3048450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752600" y="871669"/>
            <a:ext cx="8686800" cy="1143000"/>
          </a:xfrm>
        </p:spPr>
        <p:txBody>
          <a:bodyPr>
            <a:normAutofit fontScale="90000"/>
          </a:bodyPr>
          <a:lstStyle/>
          <a:p>
            <a:pPr algn="ctr"/>
            <a:r>
              <a:rPr lang="en-US" sz="3200" u="sng" dirty="0">
                <a:latin typeface="Arial" charset="0"/>
              </a:rPr>
              <a:t/>
            </a:r>
            <a:br>
              <a:rPr lang="en-US" sz="3200" u="sng" dirty="0">
                <a:latin typeface="Arial" charset="0"/>
              </a:rPr>
            </a:br>
            <a:r>
              <a:rPr lang="en-US" sz="3200" u="sng" dirty="0">
                <a:latin typeface="Arial" charset="0"/>
              </a:rPr>
              <a:t>Curricular Management (Formerly ED-33)</a:t>
            </a:r>
            <a:br>
              <a:rPr lang="en-US" sz="3200" u="sng" dirty="0">
                <a:latin typeface="Arial" charset="0"/>
              </a:rPr>
            </a:br>
            <a:r>
              <a:rPr lang="en-US" sz="3200" dirty="0">
                <a:latin typeface="Arial" charset="0"/>
              </a:rPr>
              <a:t/>
            </a:r>
            <a:br>
              <a:rPr lang="en-US" sz="3200" dirty="0">
                <a:latin typeface="Arial" charset="0"/>
              </a:rPr>
            </a:br>
            <a:endParaRPr lang="en-US" sz="3200" dirty="0">
              <a:latin typeface="Arial" charset="0"/>
            </a:endParaRPr>
          </a:p>
        </p:txBody>
      </p:sp>
      <p:sp>
        <p:nvSpPr>
          <p:cNvPr id="231427" name="Content Placeholder 2"/>
          <p:cNvSpPr>
            <a:spLocks noGrp="1"/>
          </p:cNvSpPr>
          <p:nvPr>
            <p:ph idx="1"/>
          </p:nvPr>
        </p:nvSpPr>
        <p:spPr>
          <a:xfrm>
            <a:off x="1752601" y="2014669"/>
            <a:ext cx="8716963" cy="4191000"/>
          </a:xfrm>
        </p:spPr>
        <p:txBody>
          <a:bodyPr/>
          <a:lstStyle/>
          <a:p>
            <a:pPr marL="0" indent="0">
              <a:buNone/>
            </a:pPr>
            <a:r>
              <a:rPr lang="en-US" sz="2400" b="1" dirty="0">
                <a:solidFill>
                  <a:srgbClr val="53548A"/>
                </a:solidFill>
                <a:latin typeface="Arial" charset="0"/>
              </a:rPr>
              <a:t>8.1 Curricular Management </a:t>
            </a:r>
          </a:p>
          <a:p>
            <a:pPr marL="0" indent="0">
              <a:buNone/>
            </a:pPr>
            <a:r>
              <a:rPr lang="en-US" sz="2400" dirty="0">
                <a:solidFill>
                  <a:srgbClr val="53548A"/>
                </a:solidFill>
                <a:latin typeface="Arial" charset="0"/>
              </a:rPr>
              <a:t>A medical school has in place an </a:t>
            </a:r>
            <a:r>
              <a:rPr lang="en-US" sz="2400" b="1" dirty="0">
                <a:solidFill>
                  <a:srgbClr val="53548A"/>
                </a:solidFill>
                <a:latin typeface="Arial" charset="0"/>
              </a:rPr>
              <a:t>institutional body </a:t>
            </a:r>
            <a:r>
              <a:rPr lang="en-US" sz="2400" dirty="0">
                <a:solidFill>
                  <a:srgbClr val="53548A"/>
                </a:solidFill>
                <a:latin typeface="Arial" charset="0"/>
              </a:rPr>
              <a:t>(e.g., a faculty committee) that oversees the medical education program as a whole and has responsibility for the </a:t>
            </a:r>
            <a:r>
              <a:rPr lang="en-US" sz="2400" b="1" dirty="0">
                <a:solidFill>
                  <a:srgbClr val="53548A"/>
                </a:solidFill>
                <a:latin typeface="Arial" charset="0"/>
              </a:rPr>
              <a:t>overall design, management, integration, evaluation, and enhancement of a coherent and coordinated medical curriculum</a:t>
            </a:r>
            <a:r>
              <a:rPr lang="en-US" sz="2400" dirty="0">
                <a:solidFill>
                  <a:srgbClr val="53548A"/>
                </a:solidFill>
                <a:latin typeface="Arial" charset="0"/>
              </a:rPr>
              <a:t>. </a:t>
            </a:r>
          </a:p>
        </p:txBody>
      </p:sp>
    </p:spTree>
    <p:extLst>
      <p:ext uri="{BB962C8B-B14F-4D97-AF65-F5344CB8AC3E}">
        <p14:creationId xmlns:p14="http://schemas.microsoft.com/office/powerpoint/2010/main" val="4170328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81200" y="959622"/>
            <a:ext cx="8229600" cy="1066800"/>
          </a:xfrm>
        </p:spPr>
        <p:txBody>
          <a:bodyPr>
            <a:normAutofit/>
          </a:bodyPr>
          <a:lstStyle/>
          <a:p>
            <a:pPr algn="ctr">
              <a:defRPr/>
            </a:pPr>
            <a:r>
              <a:rPr lang="en-US" sz="3200" u="sng" dirty="0"/>
              <a:t>Comparability (Formerly ED-8)</a:t>
            </a:r>
            <a:br>
              <a:rPr lang="en-US" sz="3200" u="sng" dirty="0"/>
            </a:br>
            <a:endParaRPr lang="en-US" sz="3200" dirty="0"/>
          </a:p>
        </p:txBody>
      </p:sp>
      <p:sp>
        <p:nvSpPr>
          <p:cNvPr id="232451" name="Content Placeholder 2"/>
          <p:cNvSpPr>
            <a:spLocks noGrp="1"/>
          </p:cNvSpPr>
          <p:nvPr>
            <p:ph idx="1"/>
          </p:nvPr>
        </p:nvSpPr>
        <p:spPr>
          <a:xfrm>
            <a:off x="1752601" y="1861108"/>
            <a:ext cx="8716963" cy="4419600"/>
          </a:xfrm>
        </p:spPr>
        <p:txBody>
          <a:bodyPr/>
          <a:lstStyle/>
          <a:p>
            <a:pPr marL="0" indent="0">
              <a:buNone/>
            </a:pPr>
            <a:r>
              <a:rPr lang="en-US" sz="2400" b="1" dirty="0">
                <a:solidFill>
                  <a:srgbClr val="53548A"/>
                </a:solidFill>
                <a:latin typeface="Arial" charset="0"/>
              </a:rPr>
              <a:t>8.7 Comparability of Education/Assessment </a:t>
            </a:r>
          </a:p>
          <a:p>
            <a:pPr marL="0" indent="0">
              <a:buNone/>
            </a:pPr>
            <a:r>
              <a:rPr lang="en-US" sz="2400" dirty="0">
                <a:solidFill>
                  <a:srgbClr val="53548A"/>
                </a:solidFill>
                <a:latin typeface="Arial" charset="0"/>
              </a:rPr>
              <a:t>A medical school ensures that the medical curriculum includes </a:t>
            </a:r>
            <a:r>
              <a:rPr lang="en-US" sz="2400" b="1" dirty="0">
                <a:solidFill>
                  <a:srgbClr val="53548A"/>
                </a:solidFill>
                <a:latin typeface="Arial" charset="0"/>
              </a:rPr>
              <a:t>comparable educational experiences</a:t>
            </a:r>
            <a:r>
              <a:rPr lang="en-US" sz="2400" dirty="0">
                <a:solidFill>
                  <a:srgbClr val="53548A"/>
                </a:solidFill>
                <a:latin typeface="Arial" charset="0"/>
              </a:rPr>
              <a:t> and </a:t>
            </a:r>
            <a:r>
              <a:rPr lang="en-US" sz="2400" b="1" dirty="0">
                <a:solidFill>
                  <a:srgbClr val="53548A"/>
                </a:solidFill>
                <a:latin typeface="Arial" charset="0"/>
              </a:rPr>
              <a:t>equivalent methods of assessment </a:t>
            </a:r>
            <a:r>
              <a:rPr lang="en-US" sz="2400" dirty="0">
                <a:solidFill>
                  <a:srgbClr val="53548A"/>
                </a:solidFill>
                <a:latin typeface="Arial" charset="0"/>
              </a:rPr>
              <a:t>across all locations within a given course and clerkship to ensure that all medical students achieve the same medical education program objectives. </a:t>
            </a:r>
          </a:p>
          <a:p>
            <a:pPr marL="0" indent="0">
              <a:buNone/>
            </a:pPr>
            <a:endParaRPr lang="en-US" sz="2400" dirty="0">
              <a:latin typeface="Arial" charset="0"/>
            </a:endParaRPr>
          </a:p>
        </p:txBody>
      </p:sp>
    </p:spTree>
    <p:extLst>
      <p:ext uri="{BB962C8B-B14F-4D97-AF65-F5344CB8AC3E}">
        <p14:creationId xmlns:p14="http://schemas.microsoft.com/office/powerpoint/2010/main" val="19396653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1752600" y="76200"/>
            <a:ext cx="8586788" cy="1066800"/>
          </a:xfrm>
        </p:spPr>
        <p:txBody>
          <a:bodyPr/>
          <a:lstStyle/>
          <a:p>
            <a:pPr algn="ctr"/>
            <a:r>
              <a:rPr lang="en-US" sz="3200" dirty="0" smtClean="0">
                <a:latin typeface="Verdana" charset="0"/>
              </a:rPr>
              <a:t/>
            </a:r>
            <a:br>
              <a:rPr lang="en-US" sz="3200" dirty="0" smtClean="0">
                <a:latin typeface="Verdana" charset="0"/>
              </a:rPr>
            </a:br>
            <a:r>
              <a:rPr lang="en-US" sz="3200" dirty="0" smtClean="0">
                <a:latin typeface="Verdana" charset="0"/>
              </a:rPr>
              <a:t>8.7 </a:t>
            </a:r>
            <a:r>
              <a:rPr lang="en-US" sz="3200" dirty="0">
                <a:latin typeface="Verdana" charset="0"/>
              </a:rPr>
              <a:t>(ED-8</a:t>
            </a:r>
            <a:r>
              <a:rPr lang="en-US" sz="3200" dirty="0" smtClean="0">
                <a:latin typeface="Verdana" charset="0"/>
              </a:rPr>
              <a:t>) RFS</a:t>
            </a:r>
            <a:endParaRPr lang="en-US" sz="3200" dirty="0">
              <a:latin typeface="Verdana" charset="0"/>
            </a:endParaRPr>
          </a:p>
        </p:txBody>
      </p:sp>
      <p:sp>
        <p:nvSpPr>
          <p:cNvPr id="7171" name="Content Placeholder 4"/>
          <p:cNvSpPr>
            <a:spLocks noGrp="1"/>
          </p:cNvSpPr>
          <p:nvPr>
            <p:ph idx="1"/>
          </p:nvPr>
        </p:nvSpPr>
        <p:spPr>
          <a:xfrm>
            <a:off x="1828801" y="1066800"/>
            <a:ext cx="8412163" cy="5486400"/>
          </a:xfrm>
        </p:spPr>
        <p:txBody>
          <a:bodyPr/>
          <a:lstStyle/>
          <a:p>
            <a:pPr lvl="1"/>
            <a:endParaRPr lang="en-US" sz="2000" dirty="0">
              <a:latin typeface="Verdana" charset="0"/>
            </a:endParaRPr>
          </a:p>
          <a:p>
            <a:pPr lvl="1"/>
            <a:endParaRPr lang="en-US" sz="2000" dirty="0" smtClean="0">
              <a:latin typeface="Verdana" charset="0"/>
            </a:endParaRPr>
          </a:p>
          <a:p>
            <a:pPr lvl="1"/>
            <a:r>
              <a:rPr lang="en-US" sz="2000" dirty="0" smtClean="0">
                <a:latin typeface="Verdana" charset="0"/>
              </a:rPr>
              <a:t>Does </a:t>
            </a:r>
            <a:r>
              <a:rPr lang="en-US" sz="2000" dirty="0">
                <a:latin typeface="Verdana" charset="0"/>
              </a:rPr>
              <a:t>each clerkship at all sites address same objectives?</a:t>
            </a:r>
          </a:p>
          <a:p>
            <a:pPr lvl="1"/>
            <a:r>
              <a:rPr lang="en-US" sz="2000" dirty="0">
                <a:latin typeface="Verdana" charset="0"/>
              </a:rPr>
              <a:t>Provision of clerkship didactics: Central location by one faculty member or at various sites by site-specific faculty?</a:t>
            </a:r>
          </a:p>
          <a:p>
            <a:pPr lvl="1"/>
            <a:r>
              <a:rPr lang="en-US" sz="2000" dirty="0">
                <a:latin typeface="Verdana" charset="0"/>
              </a:rPr>
              <a:t>Clerkship grade components same across sites: Preceptor ratings, NBME subject exam, OSCE, oral exam, etc.?</a:t>
            </a:r>
          </a:p>
          <a:p>
            <a:pPr lvl="1"/>
            <a:r>
              <a:rPr lang="en-US" sz="2000" dirty="0">
                <a:latin typeface="Verdana" charset="0"/>
              </a:rPr>
              <a:t>How is faculty development provided to all faculty?</a:t>
            </a:r>
          </a:p>
          <a:p>
            <a:pPr lvl="1"/>
            <a:r>
              <a:rPr lang="en-US" sz="2000" dirty="0">
                <a:latin typeface="Verdana" charset="0"/>
              </a:rPr>
              <a:t>Who determines final clerkship grade for all students in a given clerkship rotation?</a:t>
            </a:r>
          </a:p>
          <a:p>
            <a:pPr lvl="1"/>
            <a:r>
              <a:rPr lang="en-US" sz="2000" dirty="0">
                <a:latin typeface="Verdana" charset="0"/>
              </a:rPr>
              <a:t>How/how often does clerkship director communicate with site personnel about clerkship planning/implementation?</a:t>
            </a:r>
          </a:p>
          <a:p>
            <a:pPr lvl="1"/>
            <a:r>
              <a:rPr lang="en-US" sz="2000" dirty="0">
                <a:latin typeface="Verdana" charset="0"/>
              </a:rPr>
              <a:t>Who sees students’ evaluations of clerkship?</a:t>
            </a:r>
          </a:p>
          <a:p>
            <a:pPr lvl="1"/>
            <a:endParaRPr lang="en-US" dirty="0" smtClean="0"/>
          </a:p>
        </p:txBody>
      </p:sp>
    </p:spTree>
    <p:extLst>
      <p:ext uri="{BB962C8B-B14F-4D97-AF65-F5344CB8AC3E}">
        <p14:creationId xmlns:p14="http://schemas.microsoft.com/office/powerpoint/2010/main" val="42476106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24000" y="690441"/>
            <a:ext cx="9144000" cy="1143000"/>
          </a:xfrm>
        </p:spPr>
        <p:txBody>
          <a:bodyPr/>
          <a:lstStyle/>
          <a:p>
            <a:pPr algn="ctr">
              <a:defRPr/>
            </a:pPr>
            <a:r>
              <a:rPr lang="en-US" sz="3200" u="sng" dirty="0"/>
              <a:t> Curriculum Committee Charge (Formerly ED-37)</a:t>
            </a:r>
            <a:br>
              <a:rPr lang="en-US" sz="3200" u="sng" dirty="0"/>
            </a:br>
            <a:endParaRPr lang="en-US" sz="3200" dirty="0"/>
          </a:p>
        </p:txBody>
      </p:sp>
      <p:sp>
        <p:nvSpPr>
          <p:cNvPr id="234499" name="Content Placeholder 2"/>
          <p:cNvSpPr>
            <a:spLocks noGrp="1"/>
          </p:cNvSpPr>
          <p:nvPr>
            <p:ph idx="1"/>
          </p:nvPr>
        </p:nvSpPr>
        <p:spPr>
          <a:xfrm>
            <a:off x="1752600" y="1767183"/>
            <a:ext cx="8839200" cy="4572000"/>
          </a:xfrm>
        </p:spPr>
        <p:txBody>
          <a:bodyPr>
            <a:normAutofit lnSpcReduction="10000"/>
          </a:bodyPr>
          <a:lstStyle/>
          <a:p>
            <a:pPr marL="0" indent="0">
              <a:buNone/>
            </a:pPr>
            <a:r>
              <a:rPr lang="en-US" sz="2400" b="1" dirty="0">
                <a:solidFill>
                  <a:srgbClr val="53548A"/>
                </a:solidFill>
                <a:latin typeface="Arial" charset="0"/>
              </a:rPr>
              <a:t>8.3 Curricular Design, Review, Revision/Content Monitoring </a:t>
            </a:r>
          </a:p>
          <a:p>
            <a:pPr marL="0" indent="0">
              <a:buNone/>
            </a:pPr>
            <a:r>
              <a:rPr lang="en-US" sz="2300" dirty="0">
                <a:solidFill>
                  <a:srgbClr val="53548A"/>
                </a:solidFill>
                <a:latin typeface="Arial" charset="0"/>
              </a:rPr>
              <a:t>The faculty of a medical school are responsible for the detailed development, design, and implementation of all components of the medical education program, including the medical education program objectives, the learning objectives for each required curricular segment, instructional and assessment methods appropriate for the achievement of those objectives, </a:t>
            </a:r>
            <a:r>
              <a:rPr lang="en-US" sz="2300" b="1" dirty="0">
                <a:solidFill>
                  <a:srgbClr val="53548A"/>
                </a:solidFill>
                <a:latin typeface="Arial" charset="0"/>
              </a:rPr>
              <a:t>content and content sequencing</a:t>
            </a:r>
            <a:r>
              <a:rPr lang="en-US" sz="2300" dirty="0">
                <a:solidFill>
                  <a:srgbClr val="53548A"/>
                </a:solidFill>
                <a:latin typeface="Arial" charset="0"/>
              </a:rPr>
              <a:t>, ongoing review and updating of content, and evaluation of course, clerkship, and teacher quality. These medical education program objectives, learning objectives, content, and instructional and assessment methods are subject to ongoing </a:t>
            </a:r>
            <a:r>
              <a:rPr lang="en-US" sz="2300" b="1" dirty="0">
                <a:solidFill>
                  <a:srgbClr val="53548A"/>
                </a:solidFill>
                <a:latin typeface="Arial" charset="0"/>
              </a:rPr>
              <a:t>monitoring</a:t>
            </a:r>
            <a:r>
              <a:rPr lang="en-US" sz="2300" dirty="0">
                <a:solidFill>
                  <a:srgbClr val="53548A"/>
                </a:solidFill>
                <a:latin typeface="Arial" charset="0"/>
              </a:rPr>
              <a:t>, review, and revision by the faculty to ensure that the curriculum functions effectively as a whole to achieve medical education program objectives. </a:t>
            </a:r>
          </a:p>
          <a:p>
            <a:pPr marL="0" indent="0">
              <a:buNone/>
            </a:pPr>
            <a:endParaRPr lang="en-US" sz="2200" dirty="0">
              <a:solidFill>
                <a:srgbClr val="53548A"/>
              </a:solidFill>
              <a:latin typeface="Arial" charset="0"/>
            </a:endParaRPr>
          </a:p>
        </p:txBody>
      </p:sp>
    </p:spTree>
    <p:extLst>
      <p:ext uri="{BB962C8B-B14F-4D97-AF65-F5344CB8AC3E}">
        <p14:creationId xmlns:p14="http://schemas.microsoft.com/office/powerpoint/2010/main" val="3034005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628775" y="533400"/>
            <a:ext cx="8915400" cy="990600"/>
          </a:xfrm>
        </p:spPr>
        <p:txBody>
          <a:bodyPr>
            <a:normAutofit fontScale="90000"/>
          </a:bodyPr>
          <a:lstStyle/>
          <a:p>
            <a:pPr algn="ctr"/>
            <a:r>
              <a:rPr lang="en-US" sz="3200" u="sng" dirty="0">
                <a:latin typeface="Arial" charset="0"/>
              </a:rPr>
              <a:t/>
            </a:r>
            <a:br>
              <a:rPr lang="en-US" sz="3200" u="sng" dirty="0">
                <a:latin typeface="Arial" charset="0"/>
              </a:rPr>
            </a:br>
            <a:r>
              <a:rPr lang="en-US" sz="3200" u="sng" dirty="0">
                <a:latin typeface="Arial" charset="0"/>
              </a:rPr>
              <a:t/>
            </a:r>
            <a:br>
              <a:rPr lang="en-US" sz="3200" u="sng" dirty="0">
                <a:latin typeface="Arial" charset="0"/>
              </a:rPr>
            </a:br>
            <a:r>
              <a:rPr lang="en-US" sz="3200" u="sng" dirty="0">
                <a:latin typeface="Arial" charset="0"/>
              </a:rPr>
              <a:t>Self-Directed Learning (Formerly ED-5-A) </a:t>
            </a:r>
            <a:r>
              <a:rPr lang="en-US" sz="2800" dirty="0">
                <a:latin typeface="Arial" charset="0"/>
              </a:rPr>
              <a:t/>
            </a:r>
            <a:br>
              <a:rPr lang="en-US" sz="2800" dirty="0">
                <a:latin typeface="Arial" charset="0"/>
              </a:rPr>
            </a:br>
            <a:r>
              <a:rPr lang="en-US" sz="2800" dirty="0">
                <a:latin typeface="Arial" charset="0"/>
              </a:rPr>
              <a:t/>
            </a:r>
            <a:br>
              <a:rPr lang="en-US" sz="2800" dirty="0">
                <a:latin typeface="Arial" charset="0"/>
              </a:rPr>
            </a:br>
            <a:endParaRPr lang="en-US" sz="2800" dirty="0">
              <a:latin typeface="Arial" charset="0"/>
            </a:endParaRPr>
          </a:p>
        </p:txBody>
      </p:sp>
      <p:sp>
        <p:nvSpPr>
          <p:cNvPr id="20483" name="Content Placeholder 2"/>
          <p:cNvSpPr>
            <a:spLocks noGrp="1"/>
          </p:cNvSpPr>
          <p:nvPr>
            <p:ph idx="1"/>
          </p:nvPr>
        </p:nvSpPr>
        <p:spPr>
          <a:xfrm>
            <a:off x="1743075" y="1894077"/>
            <a:ext cx="8686800" cy="4648200"/>
          </a:xfrm>
        </p:spPr>
        <p:txBody>
          <a:bodyPr/>
          <a:lstStyle/>
          <a:p>
            <a:pPr marL="0" indent="0">
              <a:buNone/>
            </a:pPr>
            <a:r>
              <a:rPr lang="en-US" sz="2400" b="1" dirty="0">
                <a:solidFill>
                  <a:srgbClr val="53548A"/>
                </a:solidFill>
                <a:latin typeface="Arial" charset="0"/>
              </a:rPr>
              <a:t>6.3 Self-Directed and Life-Long Learning </a:t>
            </a:r>
          </a:p>
          <a:p>
            <a:pPr marL="0" indent="0">
              <a:buNone/>
            </a:pPr>
            <a:r>
              <a:rPr lang="en-US" sz="2400" dirty="0">
                <a:solidFill>
                  <a:srgbClr val="53548A"/>
                </a:solidFill>
                <a:latin typeface="Arial" charset="0"/>
              </a:rPr>
              <a:t>The faculty of a medical school ensure that the medical curriculum includes self-directed learning experiences and time for independent study to allow medical students to develop the skills of lifelong learning. </a:t>
            </a:r>
            <a:r>
              <a:rPr lang="en-US" sz="2400" b="1" dirty="0">
                <a:solidFill>
                  <a:srgbClr val="53548A"/>
                </a:solidFill>
                <a:latin typeface="Arial" charset="0"/>
              </a:rPr>
              <a:t>Self-directed learning involves medical students</a:t>
            </a:r>
            <a:r>
              <a:rPr lang="ja-JP" altLang="en-US" sz="2400" b="1" dirty="0">
                <a:solidFill>
                  <a:srgbClr val="53548A"/>
                </a:solidFill>
                <a:latin typeface="Arial" charset="0"/>
              </a:rPr>
              <a:t>’</a:t>
            </a:r>
            <a:r>
              <a:rPr lang="en-US" sz="2400" b="1" dirty="0">
                <a:solidFill>
                  <a:srgbClr val="53548A"/>
                </a:solidFill>
                <a:latin typeface="Arial" charset="0"/>
              </a:rPr>
              <a:t> self-assessment of learning needs; independent identification, analysis, and synthesis of relevant information; and appraisal of the credibility of information sources. </a:t>
            </a:r>
          </a:p>
          <a:p>
            <a:pPr marL="0" indent="0">
              <a:buNone/>
            </a:pPr>
            <a:endParaRPr lang="en-US" sz="2400" i="1" dirty="0">
              <a:solidFill>
                <a:srgbClr val="53548A"/>
              </a:solidFill>
              <a:latin typeface="Arial" charset="0"/>
            </a:endParaRPr>
          </a:p>
          <a:p>
            <a:pPr marL="0" indent="0"/>
            <a:endParaRPr lang="en-US" sz="2400" i="1" dirty="0">
              <a:solidFill>
                <a:srgbClr val="53548A"/>
              </a:solidFill>
              <a:latin typeface="Arial" charset="0"/>
            </a:endParaRPr>
          </a:p>
          <a:p>
            <a:pPr marL="0" indent="0"/>
            <a:endParaRPr lang="en-US" sz="2400" dirty="0">
              <a:latin typeface="Arial" charset="0"/>
            </a:endParaRPr>
          </a:p>
          <a:p>
            <a:pPr marL="0" indent="0"/>
            <a:endParaRPr lang="en-US" sz="2400" dirty="0">
              <a:latin typeface="Arial" charset="0"/>
            </a:endParaRPr>
          </a:p>
        </p:txBody>
      </p:sp>
    </p:spTree>
    <p:extLst>
      <p:ext uri="{BB962C8B-B14F-4D97-AF65-F5344CB8AC3E}">
        <p14:creationId xmlns:p14="http://schemas.microsoft.com/office/powerpoint/2010/main" val="3594246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plain.jpg"/>
          <p:cNvPicPr>
            <a:picLocks noChangeAspect="1"/>
          </p:cNvPicPr>
          <p:nvPr/>
        </p:nvPicPr>
        <p:blipFill>
          <a:blip r:embed="rId2"/>
          <a:stretch>
            <a:fillRect/>
          </a:stretch>
        </p:blipFill>
        <p:spPr>
          <a:xfrm>
            <a:off x="1625600" y="0"/>
            <a:ext cx="9144000" cy="6858001"/>
          </a:xfrm>
          <a:prstGeom prst="rect">
            <a:avLst/>
          </a:prstGeom>
        </p:spPr>
      </p:pic>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41600" y="773278"/>
            <a:ext cx="7023100" cy="5308158"/>
          </a:xfrm>
        </p:spPr>
      </p:pic>
    </p:spTree>
    <p:extLst>
      <p:ext uri="{BB962C8B-B14F-4D97-AF65-F5344CB8AC3E}">
        <p14:creationId xmlns:p14="http://schemas.microsoft.com/office/powerpoint/2010/main" val="2091692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0" y="304800"/>
            <a:ext cx="9144000" cy="1143000"/>
          </a:xfrm>
        </p:spPr>
        <p:txBody>
          <a:bodyPr>
            <a:normAutofit fontScale="90000"/>
          </a:bodyPr>
          <a:lstStyle/>
          <a:p>
            <a:pPr algn="ctr"/>
            <a:r>
              <a:rPr lang="en-US" sz="3200" u="sng" dirty="0">
                <a:latin typeface="Arial" charset="0"/>
              </a:rPr>
              <a:t/>
            </a:r>
            <a:br>
              <a:rPr lang="en-US" sz="3200" u="sng" dirty="0">
                <a:latin typeface="Arial" charset="0"/>
              </a:rPr>
            </a:br>
            <a:r>
              <a:rPr lang="en-US" sz="3200" u="sng" dirty="0">
                <a:latin typeface="Arial" charset="0"/>
              </a:rPr>
              <a:t>Define Clinical Experiences (Formerly ED-2) </a:t>
            </a:r>
            <a:r>
              <a:rPr lang="en-US" sz="2800" dirty="0">
                <a:latin typeface="Arial" charset="0"/>
              </a:rPr>
              <a:t/>
            </a:r>
            <a:br>
              <a:rPr lang="en-US" sz="2800" dirty="0">
                <a:latin typeface="Arial" charset="0"/>
              </a:rPr>
            </a:br>
            <a:endParaRPr lang="en-US" sz="2800" dirty="0">
              <a:latin typeface="Arial" charset="0"/>
            </a:endParaRPr>
          </a:p>
        </p:txBody>
      </p:sp>
      <p:sp>
        <p:nvSpPr>
          <p:cNvPr id="19459" name="Content Placeholder 2"/>
          <p:cNvSpPr>
            <a:spLocks noGrp="1"/>
          </p:cNvSpPr>
          <p:nvPr>
            <p:ph idx="1"/>
          </p:nvPr>
        </p:nvSpPr>
        <p:spPr>
          <a:xfrm>
            <a:off x="1714500" y="1389164"/>
            <a:ext cx="8763000" cy="5257800"/>
          </a:xfrm>
        </p:spPr>
        <p:txBody>
          <a:bodyPr/>
          <a:lstStyle/>
          <a:p>
            <a:pPr marL="0" indent="0">
              <a:buNone/>
            </a:pPr>
            <a:r>
              <a:rPr lang="en-US" sz="2400" b="1" dirty="0">
                <a:solidFill>
                  <a:srgbClr val="53548A"/>
                </a:solidFill>
                <a:latin typeface="Arial" charset="0"/>
              </a:rPr>
              <a:t>6.2 Required Clinical Experiences </a:t>
            </a:r>
          </a:p>
          <a:p>
            <a:pPr marL="0" indent="0">
              <a:buNone/>
            </a:pPr>
            <a:r>
              <a:rPr lang="en-US" sz="2400" dirty="0">
                <a:solidFill>
                  <a:srgbClr val="53548A"/>
                </a:solidFill>
                <a:latin typeface="Arial" charset="0"/>
              </a:rPr>
              <a:t>The faculty of a medical school </a:t>
            </a:r>
            <a:r>
              <a:rPr lang="en-US" sz="2400" b="1" dirty="0">
                <a:solidFill>
                  <a:srgbClr val="53548A"/>
                </a:solidFill>
                <a:latin typeface="Arial" charset="0"/>
              </a:rPr>
              <a:t>define</a:t>
            </a:r>
            <a:r>
              <a:rPr lang="en-US" sz="2400" dirty="0">
                <a:solidFill>
                  <a:srgbClr val="53548A"/>
                </a:solidFill>
                <a:latin typeface="Arial" charset="0"/>
              </a:rPr>
              <a:t> the types of patients and clinical conditions that medical students are </a:t>
            </a:r>
            <a:r>
              <a:rPr lang="en-US" sz="2400" b="1" dirty="0">
                <a:solidFill>
                  <a:srgbClr val="53548A"/>
                </a:solidFill>
                <a:latin typeface="Arial" charset="0"/>
              </a:rPr>
              <a:t>required to encounter</a:t>
            </a:r>
            <a:r>
              <a:rPr lang="en-US" sz="2400" dirty="0">
                <a:solidFill>
                  <a:srgbClr val="53548A"/>
                </a:solidFill>
                <a:latin typeface="Arial" charset="0"/>
              </a:rPr>
              <a:t>, the skills to be performed by medical students, the appropriate </a:t>
            </a:r>
            <a:r>
              <a:rPr lang="en-US" sz="2400" b="1" dirty="0">
                <a:solidFill>
                  <a:srgbClr val="53548A"/>
                </a:solidFill>
                <a:latin typeface="Arial" charset="0"/>
              </a:rPr>
              <a:t>clinical settings </a:t>
            </a:r>
            <a:r>
              <a:rPr lang="en-US" sz="2400" dirty="0">
                <a:solidFill>
                  <a:srgbClr val="53548A"/>
                </a:solidFill>
                <a:latin typeface="Arial" charset="0"/>
              </a:rPr>
              <a:t>for these experiences, and the </a:t>
            </a:r>
            <a:r>
              <a:rPr lang="en-US" sz="2400" b="1" dirty="0">
                <a:solidFill>
                  <a:srgbClr val="53548A"/>
                </a:solidFill>
                <a:latin typeface="Arial" charset="0"/>
              </a:rPr>
              <a:t>expected levels </a:t>
            </a:r>
            <a:r>
              <a:rPr lang="en-US" sz="2400" dirty="0">
                <a:solidFill>
                  <a:srgbClr val="53548A"/>
                </a:solidFill>
                <a:latin typeface="Arial" charset="0"/>
              </a:rPr>
              <a:t>of medical student responsibility. </a:t>
            </a:r>
          </a:p>
          <a:p>
            <a:pPr marL="0" indent="0">
              <a:buNone/>
            </a:pPr>
            <a:r>
              <a:rPr lang="en-US" sz="2300" dirty="0">
                <a:solidFill>
                  <a:srgbClr val="53548A"/>
                </a:solidFill>
                <a:latin typeface="Arial" charset="0"/>
              </a:rPr>
              <a:t/>
            </a:r>
            <a:br>
              <a:rPr lang="en-US" sz="2300" dirty="0">
                <a:solidFill>
                  <a:srgbClr val="53548A"/>
                </a:solidFill>
                <a:latin typeface="Arial" charset="0"/>
              </a:rPr>
            </a:br>
            <a:r>
              <a:rPr lang="en-US" sz="2200" b="1" dirty="0">
                <a:solidFill>
                  <a:srgbClr val="53548A"/>
                </a:solidFill>
                <a:latin typeface="Arial" charset="0"/>
              </a:rPr>
              <a:t>8.6 Monitoring Of Completion of Required Clinical Experiences </a:t>
            </a:r>
          </a:p>
          <a:p>
            <a:pPr marL="0" indent="0">
              <a:buNone/>
            </a:pPr>
            <a:r>
              <a:rPr lang="en-US" sz="2400" dirty="0">
                <a:solidFill>
                  <a:srgbClr val="53548A"/>
                </a:solidFill>
                <a:latin typeface="Arial" charset="0"/>
              </a:rPr>
              <a:t>A medical school has in place a system with </a:t>
            </a:r>
            <a:r>
              <a:rPr lang="en-US" sz="2400" b="1" dirty="0">
                <a:solidFill>
                  <a:srgbClr val="53548A"/>
                </a:solidFill>
                <a:latin typeface="Arial" charset="0"/>
              </a:rPr>
              <a:t>central</a:t>
            </a:r>
            <a:r>
              <a:rPr lang="en-US" sz="2400" dirty="0">
                <a:solidFill>
                  <a:srgbClr val="53548A"/>
                </a:solidFill>
                <a:latin typeface="Arial" charset="0"/>
              </a:rPr>
              <a:t> </a:t>
            </a:r>
            <a:r>
              <a:rPr lang="en-US" sz="2400" b="1" dirty="0">
                <a:solidFill>
                  <a:srgbClr val="53548A"/>
                </a:solidFill>
                <a:latin typeface="Arial" charset="0"/>
              </a:rPr>
              <a:t>oversight</a:t>
            </a:r>
            <a:r>
              <a:rPr lang="en-US" sz="2400" dirty="0">
                <a:solidFill>
                  <a:srgbClr val="53548A"/>
                </a:solidFill>
                <a:latin typeface="Arial" charset="0"/>
              </a:rPr>
              <a:t> that </a:t>
            </a:r>
            <a:r>
              <a:rPr lang="en-US" sz="2400" b="1" dirty="0">
                <a:solidFill>
                  <a:srgbClr val="53548A"/>
                </a:solidFill>
                <a:latin typeface="Arial" charset="0"/>
              </a:rPr>
              <a:t>monitors</a:t>
            </a:r>
            <a:r>
              <a:rPr lang="en-US" sz="2400" dirty="0">
                <a:solidFill>
                  <a:srgbClr val="53548A"/>
                </a:solidFill>
                <a:latin typeface="Arial" charset="0"/>
              </a:rPr>
              <a:t> and ensures completion by all medical students of required clinical experiences in the medical education program and remedies any identified gaps. </a:t>
            </a:r>
          </a:p>
          <a:p>
            <a:pPr marL="0" indent="0">
              <a:buNone/>
            </a:pPr>
            <a:endParaRPr lang="en-US" sz="2300" dirty="0">
              <a:latin typeface="Arial" charset="0"/>
            </a:endParaRPr>
          </a:p>
        </p:txBody>
      </p:sp>
    </p:spTree>
    <p:extLst>
      <p:ext uri="{BB962C8B-B14F-4D97-AF65-F5344CB8AC3E}">
        <p14:creationId xmlns:p14="http://schemas.microsoft.com/office/powerpoint/2010/main" val="3111848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1752600" y="152400"/>
            <a:ext cx="8586788" cy="990600"/>
          </a:xfrm>
        </p:spPr>
        <p:txBody>
          <a:bodyPr/>
          <a:lstStyle/>
          <a:p>
            <a:r>
              <a:rPr lang="en-US" sz="3200" dirty="0">
                <a:latin typeface="Verdana" charset="0"/>
              </a:rPr>
              <a:t>6.2 – 8.6 (ED-2) RFS</a:t>
            </a:r>
          </a:p>
        </p:txBody>
      </p:sp>
      <p:sp>
        <p:nvSpPr>
          <p:cNvPr id="5123" name="Content Placeholder 4"/>
          <p:cNvSpPr>
            <a:spLocks noGrp="1"/>
          </p:cNvSpPr>
          <p:nvPr>
            <p:ph idx="1"/>
          </p:nvPr>
        </p:nvSpPr>
        <p:spPr>
          <a:xfrm>
            <a:off x="1828801" y="1219200"/>
            <a:ext cx="8412163" cy="5486400"/>
          </a:xfrm>
        </p:spPr>
        <p:txBody>
          <a:bodyPr/>
          <a:lstStyle/>
          <a:p>
            <a:pPr lvl="1"/>
            <a:endParaRPr lang="en-US" sz="2000" dirty="0">
              <a:latin typeface="Verdana" charset="0"/>
            </a:endParaRPr>
          </a:p>
          <a:p>
            <a:pPr lvl="1"/>
            <a:endParaRPr lang="en-US" sz="2000" dirty="0">
              <a:latin typeface="Verdana" charset="0"/>
            </a:endParaRPr>
          </a:p>
          <a:p>
            <a:pPr lvl="1"/>
            <a:r>
              <a:rPr lang="en-US" sz="2000" dirty="0">
                <a:latin typeface="Verdana" charset="0"/>
              </a:rPr>
              <a:t>List been established? Date of last review/update?</a:t>
            </a:r>
          </a:p>
          <a:p>
            <a:pPr lvl="1"/>
            <a:r>
              <a:rPr lang="en-US" sz="2000" dirty="0">
                <a:latin typeface="Verdana" charset="0"/>
              </a:rPr>
              <a:t>Source of list and linkage to institutional/clerkship objectives and competencies?</a:t>
            </a:r>
          </a:p>
          <a:p>
            <a:pPr lvl="1"/>
            <a:r>
              <a:rPr lang="en-US" sz="2000" dirty="0">
                <a:latin typeface="Verdana" charset="0"/>
              </a:rPr>
              <a:t>All three areas addressed?</a:t>
            </a:r>
          </a:p>
          <a:p>
            <a:pPr lvl="1"/>
            <a:r>
              <a:rPr lang="en-US" sz="2000" dirty="0">
                <a:latin typeface="Verdana" charset="0"/>
              </a:rPr>
              <a:t>Students aware of requirements?</a:t>
            </a:r>
          </a:p>
          <a:p>
            <a:pPr lvl="1"/>
            <a:r>
              <a:rPr lang="en-US" sz="2000" dirty="0">
                <a:latin typeface="Verdana" charset="0"/>
              </a:rPr>
              <a:t>How is completion monitored?</a:t>
            </a:r>
          </a:p>
          <a:p>
            <a:pPr lvl="1"/>
            <a:r>
              <a:rPr lang="en-US" sz="2000" dirty="0">
                <a:latin typeface="Verdana" charset="0"/>
              </a:rPr>
              <a:t>Alternate experiences available?</a:t>
            </a:r>
          </a:p>
          <a:p>
            <a:pPr lvl="1"/>
            <a:r>
              <a:rPr lang="en-US" sz="2000" dirty="0">
                <a:latin typeface="Verdana" charset="0"/>
              </a:rPr>
              <a:t>Mid-clerkship review of student logs? </a:t>
            </a:r>
          </a:p>
          <a:p>
            <a:endParaRPr lang="en-US" dirty="0" smtClean="0"/>
          </a:p>
        </p:txBody>
      </p:sp>
    </p:spTree>
    <p:extLst>
      <p:ext uri="{BB962C8B-B14F-4D97-AF65-F5344CB8AC3E}">
        <p14:creationId xmlns:p14="http://schemas.microsoft.com/office/powerpoint/2010/main" val="5059384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0" y="712307"/>
            <a:ext cx="9144000" cy="1143000"/>
          </a:xfrm>
        </p:spPr>
        <p:txBody>
          <a:bodyPr>
            <a:normAutofit fontScale="90000"/>
          </a:bodyPr>
          <a:lstStyle/>
          <a:p>
            <a:pPr algn="ctr" eaLnBrk="1" hangingPunct="1"/>
            <a:r>
              <a:rPr lang="en-US" sz="3200" u="sng" dirty="0">
                <a:latin typeface="Arial" charset="0"/>
              </a:rPr>
              <a:t>Resident Preparation for Teaching (Formerly ED-24) </a:t>
            </a:r>
            <a:r>
              <a:rPr lang="en-US" sz="3200" dirty="0">
                <a:latin typeface="Arial" charset="0"/>
              </a:rPr>
              <a:t/>
            </a:r>
            <a:br>
              <a:rPr lang="en-US" sz="3200" dirty="0">
                <a:latin typeface="Arial" charset="0"/>
              </a:rPr>
            </a:br>
            <a:endParaRPr lang="en-US" sz="3200" dirty="0">
              <a:latin typeface="Arial" charset="0"/>
            </a:endParaRPr>
          </a:p>
        </p:txBody>
      </p:sp>
      <p:sp>
        <p:nvSpPr>
          <p:cNvPr id="239619" name="Content Placeholder 2"/>
          <p:cNvSpPr>
            <a:spLocks noGrp="1"/>
          </p:cNvSpPr>
          <p:nvPr>
            <p:ph idx="1"/>
          </p:nvPr>
        </p:nvSpPr>
        <p:spPr>
          <a:xfrm>
            <a:off x="1752600" y="1967126"/>
            <a:ext cx="8686800" cy="4419600"/>
          </a:xfrm>
        </p:spPr>
        <p:txBody>
          <a:bodyPr/>
          <a:lstStyle/>
          <a:p>
            <a:pPr marL="0" indent="0">
              <a:buNone/>
            </a:pPr>
            <a:r>
              <a:rPr lang="en-US" sz="2400" b="1" dirty="0">
                <a:solidFill>
                  <a:srgbClr val="53548A"/>
                </a:solidFill>
                <a:latin typeface="Arial" charset="0"/>
              </a:rPr>
              <a:t>9.1 Preparation of Resident and Non-Faculty Instructors </a:t>
            </a:r>
          </a:p>
          <a:p>
            <a:pPr marL="0" indent="0">
              <a:buNone/>
            </a:pPr>
            <a:r>
              <a:rPr lang="en-US" sz="2400" dirty="0">
                <a:solidFill>
                  <a:srgbClr val="53548A"/>
                </a:solidFill>
                <a:latin typeface="Arial" charset="0"/>
              </a:rPr>
              <a:t>In a medical school, residents, graduate students, postdoctoral fellows, and other non-faculty instructors in the medical education program who supervise or teach medical students are familiar with the </a:t>
            </a:r>
            <a:r>
              <a:rPr lang="en-US" sz="2400" b="1" dirty="0">
                <a:solidFill>
                  <a:srgbClr val="53548A"/>
                </a:solidFill>
                <a:latin typeface="Arial" charset="0"/>
              </a:rPr>
              <a:t>learning objectives of the course or clerkship</a:t>
            </a:r>
            <a:r>
              <a:rPr lang="en-US" sz="2400" dirty="0">
                <a:solidFill>
                  <a:srgbClr val="53548A"/>
                </a:solidFill>
                <a:latin typeface="Arial" charset="0"/>
              </a:rPr>
              <a:t> and are prepared for their </a:t>
            </a:r>
            <a:r>
              <a:rPr lang="en-US" sz="2400" b="1" dirty="0">
                <a:solidFill>
                  <a:srgbClr val="53548A"/>
                </a:solidFill>
                <a:latin typeface="Arial" charset="0"/>
              </a:rPr>
              <a:t>roles</a:t>
            </a:r>
            <a:r>
              <a:rPr lang="en-US" sz="2400" dirty="0">
                <a:solidFill>
                  <a:srgbClr val="53548A"/>
                </a:solidFill>
                <a:latin typeface="Arial" charset="0"/>
              </a:rPr>
              <a:t> in teaching and assessment. The medical school provides resources to enhance residents’ and non-faculty instructors’ teaching and assessment skills, with </a:t>
            </a:r>
            <a:r>
              <a:rPr lang="en-US" sz="2400" b="1" dirty="0">
                <a:solidFill>
                  <a:srgbClr val="53548A"/>
                </a:solidFill>
                <a:latin typeface="Arial" charset="0"/>
              </a:rPr>
              <a:t>central</a:t>
            </a:r>
            <a:r>
              <a:rPr lang="en-US" sz="2400" dirty="0">
                <a:solidFill>
                  <a:srgbClr val="53548A"/>
                </a:solidFill>
                <a:latin typeface="Arial" charset="0"/>
              </a:rPr>
              <a:t> </a:t>
            </a:r>
            <a:r>
              <a:rPr lang="en-US" sz="2400" b="1" dirty="0">
                <a:solidFill>
                  <a:srgbClr val="53548A"/>
                </a:solidFill>
                <a:latin typeface="Arial" charset="0"/>
              </a:rPr>
              <a:t>monitoring</a:t>
            </a:r>
            <a:r>
              <a:rPr lang="en-US" sz="2400" dirty="0">
                <a:solidFill>
                  <a:srgbClr val="53548A"/>
                </a:solidFill>
                <a:latin typeface="Arial" charset="0"/>
              </a:rPr>
              <a:t> of their participation in those opportunities provided. </a:t>
            </a:r>
          </a:p>
          <a:p>
            <a:pPr marL="0" indent="0">
              <a:buNone/>
            </a:pPr>
            <a:endParaRPr lang="en-US" sz="1400" dirty="0">
              <a:solidFill>
                <a:srgbClr val="53548A"/>
              </a:solidFill>
              <a:latin typeface="Arial" charset="0"/>
            </a:endParaRPr>
          </a:p>
        </p:txBody>
      </p:sp>
    </p:spTree>
    <p:extLst>
      <p:ext uri="{BB962C8B-B14F-4D97-AF65-F5344CB8AC3E}">
        <p14:creationId xmlns:p14="http://schemas.microsoft.com/office/powerpoint/2010/main" val="383239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1752600" y="228600"/>
            <a:ext cx="8586788" cy="1143000"/>
          </a:xfrm>
        </p:spPr>
        <p:txBody>
          <a:bodyPr/>
          <a:lstStyle/>
          <a:p>
            <a:pPr algn="ctr"/>
            <a:r>
              <a:rPr lang="en-US" sz="3200" dirty="0">
                <a:latin typeface="Verdana" charset="0"/>
              </a:rPr>
              <a:t>9.1 (ED-24) RFS</a:t>
            </a:r>
          </a:p>
        </p:txBody>
      </p:sp>
      <p:sp>
        <p:nvSpPr>
          <p:cNvPr id="8195" name="Content Placeholder 4"/>
          <p:cNvSpPr>
            <a:spLocks noGrp="1"/>
          </p:cNvSpPr>
          <p:nvPr>
            <p:ph idx="1"/>
          </p:nvPr>
        </p:nvSpPr>
        <p:spPr>
          <a:xfrm>
            <a:off x="1828800" y="1447800"/>
            <a:ext cx="8610600" cy="4876800"/>
          </a:xfrm>
        </p:spPr>
        <p:txBody>
          <a:bodyPr/>
          <a:lstStyle/>
          <a:p>
            <a:pPr lvl="1"/>
            <a:endParaRPr lang="en-US" sz="2000" dirty="0">
              <a:latin typeface="Verdana" charset="0"/>
            </a:endParaRPr>
          </a:p>
          <a:p>
            <a:pPr lvl="1"/>
            <a:endParaRPr lang="en-US" sz="2000" dirty="0">
              <a:latin typeface="Verdana" charset="0"/>
            </a:endParaRPr>
          </a:p>
          <a:p>
            <a:pPr lvl="1"/>
            <a:r>
              <a:rPr lang="en-US" sz="2000" dirty="0">
                <a:latin typeface="Verdana" charset="0"/>
              </a:rPr>
              <a:t>How are clerkship objectives made known to residents?</a:t>
            </a:r>
          </a:p>
          <a:p>
            <a:pPr lvl="1"/>
            <a:r>
              <a:rPr lang="en-US" sz="2000" dirty="0">
                <a:latin typeface="Verdana" charset="0"/>
              </a:rPr>
              <a:t>Who supervises resident teaching/assessment of students? </a:t>
            </a:r>
          </a:p>
          <a:p>
            <a:pPr lvl="1"/>
            <a:r>
              <a:rPr lang="en-US" sz="2000" dirty="0">
                <a:latin typeface="Verdana" charset="0"/>
              </a:rPr>
              <a:t>Resident preparation: Central or department programs or both?</a:t>
            </a:r>
          </a:p>
          <a:p>
            <a:pPr lvl="1"/>
            <a:r>
              <a:rPr lang="en-US" sz="2000" dirty="0">
                <a:latin typeface="Verdana" charset="0"/>
              </a:rPr>
              <a:t>Is resident participation monitored?</a:t>
            </a:r>
          </a:p>
          <a:p>
            <a:pPr lvl="1"/>
            <a:r>
              <a:rPr lang="en-US" sz="2000" dirty="0">
                <a:latin typeface="Verdana" charset="0"/>
              </a:rPr>
              <a:t>Type of preparation?  Same or different from that of faculty?</a:t>
            </a:r>
          </a:p>
          <a:p>
            <a:pPr lvl="1"/>
            <a:endParaRPr lang="en-US" sz="2000" dirty="0"/>
          </a:p>
          <a:p>
            <a:endParaRPr lang="en-US" dirty="0" smtClean="0"/>
          </a:p>
        </p:txBody>
      </p:sp>
    </p:spTree>
    <p:extLst>
      <p:ext uri="{BB962C8B-B14F-4D97-AF65-F5344CB8AC3E}">
        <p14:creationId xmlns:p14="http://schemas.microsoft.com/office/powerpoint/2010/main" val="878848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1752600" y="152400"/>
            <a:ext cx="8586788" cy="1143000"/>
          </a:xfrm>
        </p:spPr>
        <p:txBody>
          <a:bodyPr/>
          <a:lstStyle/>
          <a:p>
            <a:pPr algn="ctr"/>
            <a:r>
              <a:rPr lang="en-US" sz="3200" dirty="0" smtClean="0">
                <a:latin typeface="Verdana" charset="0"/>
              </a:rPr>
              <a:t/>
            </a:r>
            <a:br>
              <a:rPr lang="en-US" sz="3200" dirty="0" smtClean="0">
                <a:latin typeface="Verdana" charset="0"/>
              </a:rPr>
            </a:br>
            <a:r>
              <a:rPr lang="en-US" sz="3200" dirty="0" smtClean="0">
                <a:latin typeface="Verdana" charset="0"/>
              </a:rPr>
              <a:t>9.2 </a:t>
            </a:r>
            <a:r>
              <a:rPr lang="en-US" sz="3200" dirty="0">
                <a:latin typeface="Verdana" charset="0"/>
              </a:rPr>
              <a:t>(ED-25) RFS</a:t>
            </a:r>
          </a:p>
        </p:txBody>
      </p:sp>
      <p:sp>
        <p:nvSpPr>
          <p:cNvPr id="9219" name="Content Placeholder 4"/>
          <p:cNvSpPr>
            <a:spLocks noGrp="1"/>
          </p:cNvSpPr>
          <p:nvPr>
            <p:ph idx="1"/>
          </p:nvPr>
        </p:nvSpPr>
        <p:spPr>
          <a:xfrm>
            <a:off x="1828801" y="1295400"/>
            <a:ext cx="8412163" cy="4800600"/>
          </a:xfrm>
        </p:spPr>
        <p:txBody>
          <a:bodyPr/>
          <a:lstStyle/>
          <a:p>
            <a:endParaRPr lang="en-US" sz="2000" dirty="0">
              <a:latin typeface="Verdana" charset="0"/>
            </a:endParaRPr>
          </a:p>
          <a:p>
            <a:endParaRPr lang="en-US" sz="2000" dirty="0">
              <a:latin typeface="Verdana" charset="0"/>
            </a:endParaRPr>
          </a:p>
          <a:p>
            <a:r>
              <a:rPr lang="en-US" sz="2000" dirty="0">
                <a:latin typeface="Verdana" charset="0"/>
              </a:rPr>
              <a:t>“Supervision of medical student learning experiences at an institution that offers a medical education program must be provided throughout required clerkships…by members of the institution’s faculty.”</a:t>
            </a:r>
          </a:p>
          <a:p>
            <a:endParaRPr lang="en-US" sz="2000" dirty="0">
              <a:latin typeface="Verdana" charset="0"/>
            </a:endParaRPr>
          </a:p>
        </p:txBody>
      </p:sp>
    </p:spTree>
    <p:extLst>
      <p:ext uri="{BB962C8B-B14F-4D97-AF65-F5344CB8AC3E}">
        <p14:creationId xmlns:p14="http://schemas.microsoft.com/office/powerpoint/2010/main" val="41725899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1752600" y="152400"/>
            <a:ext cx="8586788" cy="1143000"/>
          </a:xfrm>
        </p:spPr>
        <p:txBody>
          <a:bodyPr/>
          <a:lstStyle/>
          <a:p>
            <a:pPr algn="ctr"/>
            <a:r>
              <a:rPr lang="en-US" sz="3200" dirty="0" smtClean="0">
                <a:latin typeface="Verdana" charset="0"/>
              </a:rPr>
              <a:t/>
            </a:r>
            <a:br>
              <a:rPr lang="en-US" sz="3200" dirty="0" smtClean="0">
                <a:latin typeface="Verdana" charset="0"/>
              </a:rPr>
            </a:br>
            <a:r>
              <a:rPr lang="en-US" sz="3200" dirty="0" smtClean="0">
                <a:latin typeface="Verdana" charset="0"/>
              </a:rPr>
              <a:t>9.2 </a:t>
            </a:r>
            <a:r>
              <a:rPr lang="en-US" sz="3200" dirty="0">
                <a:latin typeface="Verdana" charset="0"/>
              </a:rPr>
              <a:t>(ED-25) RFS</a:t>
            </a:r>
          </a:p>
        </p:txBody>
      </p:sp>
      <p:sp>
        <p:nvSpPr>
          <p:cNvPr id="9219" name="Content Placeholder 4"/>
          <p:cNvSpPr>
            <a:spLocks noGrp="1"/>
          </p:cNvSpPr>
          <p:nvPr>
            <p:ph idx="1"/>
          </p:nvPr>
        </p:nvSpPr>
        <p:spPr>
          <a:xfrm>
            <a:off x="1828801" y="1295400"/>
            <a:ext cx="8412163" cy="4800600"/>
          </a:xfrm>
        </p:spPr>
        <p:txBody>
          <a:bodyPr/>
          <a:lstStyle/>
          <a:p>
            <a:pPr lvl="1"/>
            <a:endParaRPr lang="en-US" sz="2000" dirty="0">
              <a:latin typeface="Verdana" charset="0"/>
            </a:endParaRPr>
          </a:p>
          <a:p>
            <a:pPr lvl="1"/>
            <a:r>
              <a:rPr lang="en-US" sz="2000" dirty="0">
                <a:latin typeface="Verdana" charset="0"/>
              </a:rPr>
              <a:t>Do all individuals (other than residents/fellows) who teach medical students have a faculty appointment?</a:t>
            </a:r>
          </a:p>
          <a:p>
            <a:pPr lvl="1"/>
            <a:r>
              <a:rPr lang="en-US" sz="2000" dirty="0">
                <a:latin typeface="Verdana" charset="0"/>
              </a:rPr>
              <a:t>If not, are steps being taken to provide faculty appointments to those persons?</a:t>
            </a:r>
          </a:p>
          <a:p>
            <a:pPr lvl="1"/>
            <a:r>
              <a:rPr lang="en-US" sz="2000" dirty="0">
                <a:latin typeface="Verdana" charset="0"/>
              </a:rPr>
              <a:t>Are there barriers to faculty appointments?</a:t>
            </a:r>
          </a:p>
          <a:p>
            <a:pPr lvl="1"/>
            <a:r>
              <a:rPr lang="en-US" sz="2000" dirty="0">
                <a:latin typeface="Verdana" charset="0"/>
              </a:rPr>
              <a:t>Who is responsible for the faculty appointment process?</a:t>
            </a:r>
          </a:p>
          <a:p>
            <a:pPr lvl="1"/>
            <a:r>
              <a:rPr lang="en-US" sz="2000" dirty="0">
                <a:latin typeface="Verdana" charset="0"/>
              </a:rPr>
              <a:t>How does the school ensure that students in the clinical environment are appropriately supervised?</a:t>
            </a:r>
          </a:p>
        </p:txBody>
      </p:sp>
    </p:spTree>
    <p:extLst>
      <p:ext uri="{BB962C8B-B14F-4D97-AF65-F5344CB8AC3E}">
        <p14:creationId xmlns:p14="http://schemas.microsoft.com/office/powerpoint/2010/main" val="651068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1654176" y="393700"/>
            <a:ext cx="8586788" cy="1143000"/>
          </a:xfrm>
        </p:spPr>
        <p:txBody>
          <a:bodyPr/>
          <a:lstStyle/>
          <a:p>
            <a:pPr algn="ctr"/>
            <a:r>
              <a:rPr lang="en-US" sz="3200" dirty="0">
                <a:latin typeface="Verdana" charset="0"/>
              </a:rPr>
              <a:t>9.4 (ED-27) RFS</a:t>
            </a:r>
          </a:p>
        </p:txBody>
      </p:sp>
      <p:sp>
        <p:nvSpPr>
          <p:cNvPr id="10243" name="Content Placeholder 4"/>
          <p:cNvSpPr>
            <a:spLocks noGrp="1"/>
          </p:cNvSpPr>
          <p:nvPr>
            <p:ph idx="1"/>
          </p:nvPr>
        </p:nvSpPr>
        <p:spPr>
          <a:xfrm>
            <a:off x="1752601" y="1295400"/>
            <a:ext cx="8488363" cy="4876800"/>
          </a:xfrm>
        </p:spPr>
        <p:txBody>
          <a:bodyPr/>
          <a:lstStyle/>
          <a:p>
            <a:endParaRPr lang="en-US" sz="2000" dirty="0">
              <a:latin typeface="Verdana" charset="0"/>
            </a:endParaRPr>
          </a:p>
          <a:p>
            <a:r>
              <a:rPr lang="en-US" sz="2000" dirty="0">
                <a:latin typeface="Verdana" charset="0"/>
              </a:rPr>
              <a:t>“A medical education program must include ongoing assessment activities that ensure that medical students have acquired and can demonstrate on direct observation the core clinical skills, behaviors, and attitudes that have been specified in the program's educational objectives.”</a:t>
            </a:r>
          </a:p>
        </p:txBody>
      </p:sp>
    </p:spTree>
    <p:extLst>
      <p:ext uri="{BB962C8B-B14F-4D97-AF65-F5344CB8AC3E}">
        <p14:creationId xmlns:p14="http://schemas.microsoft.com/office/powerpoint/2010/main" val="32298289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1752600" y="152400"/>
            <a:ext cx="8586788" cy="1143000"/>
          </a:xfrm>
        </p:spPr>
        <p:txBody>
          <a:bodyPr/>
          <a:lstStyle/>
          <a:p>
            <a:pPr algn="ctr"/>
            <a:r>
              <a:rPr lang="en-US" sz="3200" dirty="0" smtClean="0">
                <a:latin typeface="Verdana" charset="0"/>
              </a:rPr>
              <a:t/>
            </a:r>
            <a:br>
              <a:rPr lang="en-US" sz="3200" dirty="0" smtClean="0">
                <a:latin typeface="Verdana" charset="0"/>
              </a:rPr>
            </a:br>
            <a:r>
              <a:rPr lang="en-US" sz="3200" dirty="0" smtClean="0">
                <a:latin typeface="Verdana" charset="0"/>
              </a:rPr>
              <a:t>9.4 </a:t>
            </a:r>
            <a:r>
              <a:rPr lang="en-US" sz="3200" dirty="0">
                <a:latin typeface="Verdana" charset="0"/>
              </a:rPr>
              <a:t>(ED-27) RFS</a:t>
            </a:r>
          </a:p>
        </p:txBody>
      </p:sp>
      <p:sp>
        <p:nvSpPr>
          <p:cNvPr id="10243" name="Content Placeholder 4"/>
          <p:cNvSpPr>
            <a:spLocks noGrp="1"/>
          </p:cNvSpPr>
          <p:nvPr>
            <p:ph idx="1"/>
          </p:nvPr>
        </p:nvSpPr>
        <p:spPr>
          <a:xfrm>
            <a:off x="1752601" y="1295400"/>
            <a:ext cx="8488363" cy="4876800"/>
          </a:xfrm>
        </p:spPr>
        <p:txBody>
          <a:bodyPr/>
          <a:lstStyle/>
          <a:p>
            <a:pPr lvl="1"/>
            <a:endParaRPr lang="en-US" sz="2000" dirty="0">
              <a:latin typeface="Verdana" charset="0"/>
            </a:endParaRPr>
          </a:p>
          <a:p>
            <a:pPr lvl="1"/>
            <a:endParaRPr lang="en-US" sz="2000" dirty="0" smtClean="0">
              <a:latin typeface="Verdana" charset="0"/>
            </a:endParaRPr>
          </a:p>
          <a:p>
            <a:pPr lvl="1"/>
            <a:r>
              <a:rPr lang="en-US" sz="2000" dirty="0" smtClean="0">
                <a:latin typeface="Verdana" charset="0"/>
              </a:rPr>
              <a:t>Core </a:t>
            </a:r>
            <a:r>
              <a:rPr lang="en-US" sz="2000" dirty="0">
                <a:latin typeface="Verdana" charset="0"/>
              </a:rPr>
              <a:t>list of clinical skills, behaviors, and attitudes that students must demonstrate?</a:t>
            </a:r>
          </a:p>
          <a:p>
            <a:pPr lvl="1"/>
            <a:r>
              <a:rPr lang="en-US" sz="2000" dirty="0">
                <a:latin typeface="Verdana" charset="0"/>
              </a:rPr>
              <a:t>Awareness of students’ perceptions of whether they are being observed performing medical histories and physical examinations during clinical clerkships from GQ data, school survey data, independent student analysis?</a:t>
            </a:r>
          </a:p>
          <a:p>
            <a:pPr lvl="1"/>
            <a:r>
              <a:rPr lang="en-US" sz="2000" dirty="0">
                <a:latin typeface="Verdana" charset="0"/>
              </a:rPr>
              <a:t>Are there required formative or summative end-of-clerkship, end-of-year, or graduation OSCEs?</a:t>
            </a:r>
          </a:p>
          <a:p>
            <a:pPr lvl="2"/>
            <a:r>
              <a:rPr lang="en-US" sz="2000" dirty="0">
                <a:latin typeface="Verdana" charset="0"/>
              </a:rPr>
              <a:t>If yes, what occurs if a student fails a required OSCE? </a:t>
            </a:r>
          </a:p>
        </p:txBody>
      </p:sp>
    </p:spTree>
    <p:extLst>
      <p:ext uri="{BB962C8B-B14F-4D97-AF65-F5344CB8AC3E}">
        <p14:creationId xmlns:p14="http://schemas.microsoft.com/office/powerpoint/2010/main" val="6541709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801814" y="914400"/>
            <a:ext cx="8588375" cy="1143000"/>
          </a:xfrm>
        </p:spPr>
        <p:txBody>
          <a:bodyPr>
            <a:normAutofit fontScale="90000"/>
          </a:bodyPr>
          <a:lstStyle/>
          <a:p>
            <a:pPr algn="ctr"/>
            <a:r>
              <a:rPr lang="en-US" sz="3200" u="sng" dirty="0">
                <a:latin typeface="Arial" charset="0"/>
              </a:rPr>
              <a:t/>
            </a:r>
            <a:br>
              <a:rPr lang="en-US" sz="3200" u="sng" dirty="0">
                <a:latin typeface="Arial" charset="0"/>
              </a:rPr>
            </a:br>
            <a:r>
              <a:rPr lang="en-US" sz="3200" u="sng" dirty="0">
                <a:latin typeface="Arial" charset="0"/>
              </a:rPr>
              <a:t/>
            </a:r>
            <a:br>
              <a:rPr lang="en-US" sz="3200" u="sng" dirty="0">
                <a:latin typeface="Arial" charset="0"/>
              </a:rPr>
            </a:br>
            <a:r>
              <a:rPr lang="en-US" sz="3200" u="sng" dirty="0">
                <a:latin typeface="Arial" charset="0"/>
              </a:rPr>
              <a:t/>
            </a:r>
            <a:br>
              <a:rPr lang="en-US" sz="3200" u="sng" dirty="0">
                <a:latin typeface="Arial" charset="0"/>
              </a:rPr>
            </a:br>
            <a:r>
              <a:rPr lang="en-US" sz="3200" u="sng" dirty="0">
                <a:latin typeface="Arial" charset="0"/>
              </a:rPr>
              <a:t>Give Feedback (Formerly ED-31) </a:t>
            </a:r>
            <a:r>
              <a:rPr lang="en-US" dirty="0">
                <a:latin typeface="Arial" charset="0"/>
              </a:rPr>
              <a:t/>
            </a:r>
            <a:br>
              <a:rPr lang="en-US" dirty="0">
                <a:latin typeface="Arial" charset="0"/>
              </a:rPr>
            </a:br>
            <a:r>
              <a:rPr lang="en-US" dirty="0">
                <a:latin typeface="Arial" charset="0"/>
              </a:rPr>
              <a:t/>
            </a:r>
            <a:br>
              <a:rPr lang="en-US" dirty="0">
                <a:latin typeface="Arial" charset="0"/>
              </a:rPr>
            </a:br>
            <a:r>
              <a:rPr lang="en-US" dirty="0">
                <a:latin typeface="Arial" charset="0"/>
              </a:rPr>
              <a:t/>
            </a:r>
            <a:br>
              <a:rPr lang="en-US" dirty="0">
                <a:latin typeface="Arial" charset="0"/>
              </a:rPr>
            </a:br>
            <a:endParaRPr lang="en-US" dirty="0">
              <a:latin typeface="Arial" charset="0"/>
            </a:endParaRPr>
          </a:p>
        </p:txBody>
      </p:sp>
      <p:sp>
        <p:nvSpPr>
          <p:cNvPr id="237571" name="Content Placeholder 2"/>
          <p:cNvSpPr>
            <a:spLocks noGrp="1"/>
          </p:cNvSpPr>
          <p:nvPr>
            <p:ph idx="1"/>
          </p:nvPr>
        </p:nvSpPr>
        <p:spPr>
          <a:xfrm>
            <a:off x="1763714" y="2286340"/>
            <a:ext cx="8626475" cy="4038600"/>
          </a:xfrm>
        </p:spPr>
        <p:txBody>
          <a:bodyPr/>
          <a:lstStyle/>
          <a:p>
            <a:pPr marL="0" indent="0">
              <a:buNone/>
            </a:pPr>
            <a:r>
              <a:rPr lang="en-US" sz="2400" b="1" dirty="0">
                <a:solidFill>
                  <a:srgbClr val="53548A"/>
                </a:solidFill>
                <a:latin typeface="Arial" charset="0"/>
              </a:rPr>
              <a:t>9.7 </a:t>
            </a:r>
            <a:r>
              <a:rPr lang="en-US" sz="2400" b="1" u="sng" dirty="0">
                <a:solidFill>
                  <a:srgbClr val="53548A"/>
                </a:solidFill>
                <a:latin typeface="Arial" charset="0"/>
              </a:rPr>
              <a:t>Formative</a:t>
            </a:r>
            <a:r>
              <a:rPr lang="en-US" sz="2400" b="1" dirty="0">
                <a:solidFill>
                  <a:srgbClr val="53548A"/>
                </a:solidFill>
                <a:latin typeface="Arial" charset="0"/>
              </a:rPr>
              <a:t> Assessment and Feedback </a:t>
            </a:r>
          </a:p>
          <a:p>
            <a:pPr marL="0" indent="0">
              <a:buNone/>
            </a:pPr>
            <a:r>
              <a:rPr lang="en-US" sz="2400" dirty="0">
                <a:solidFill>
                  <a:srgbClr val="53548A"/>
                </a:solidFill>
                <a:latin typeface="Arial" charset="0"/>
              </a:rPr>
              <a:t>A medical school ensures that each medical student is assessed and provided with </a:t>
            </a:r>
            <a:r>
              <a:rPr lang="en-US" sz="2400" b="1" dirty="0">
                <a:solidFill>
                  <a:srgbClr val="53548A"/>
                </a:solidFill>
                <a:latin typeface="Arial" charset="0"/>
              </a:rPr>
              <a:t>formal formative feedback </a:t>
            </a:r>
            <a:r>
              <a:rPr lang="en-US" sz="2400" dirty="0">
                <a:solidFill>
                  <a:srgbClr val="53548A"/>
                </a:solidFill>
                <a:latin typeface="Arial" charset="0"/>
              </a:rPr>
              <a:t>early enough during each required course or clerkship four or more weeks in length to allow </a:t>
            </a:r>
            <a:r>
              <a:rPr lang="en-US" sz="2400" b="1" dirty="0">
                <a:solidFill>
                  <a:srgbClr val="53548A"/>
                </a:solidFill>
                <a:latin typeface="Arial" charset="0"/>
              </a:rPr>
              <a:t>sufficient time for remediation</a:t>
            </a:r>
            <a:r>
              <a:rPr lang="en-US" sz="2400" dirty="0">
                <a:solidFill>
                  <a:srgbClr val="53548A"/>
                </a:solidFill>
                <a:latin typeface="Arial" charset="0"/>
              </a:rPr>
              <a:t>. Formal feedback typically occurs at least at the midpoint of the course or clerkship. A course or clerkship less than four weeks in length provides alternate means by which a medical student can measure his or her progress in learning. </a:t>
            </a:r>
          </a:p>
          <a:p>
            <a:pPr marL="0" indent="0">
              <a:buNone/>
            </a:pPr>
            <a:endParaRPr lang="en-US" sz="1400" dirty="0">
              <a:solidFill>
                <a:srgbClr val="53548A"/>
              </a:solidFill>
              <a:latin typeface="Arial" charset="0"/>
            </a:endParaRPr>
          </a:p>
        </p:txBody>
      </p:sp>
    </p:spTree>
    <p:extLst>
      <p:ext uri="{BB962C8B-B14F-4D97-AF65-F5344CB8AC3E}">
        <p14:creationId xmlns:p14="http://schemas.microsoft.com/office/powerpoint/2010/main" val="33121008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738314" y="762000"/>
            <a:ext cx="8764587" cy="990600"/>
          </a:xfrm>
        </p:spPr>
        <p:txBody>
          <a:bodyPr>
            <a:normAutofit fontScale="90000"/>
          </a:bodyPr>
          <a:lstStyle/>
          <a:p>
            <a:pPr algn="ctr"/>
            <a:r>
              <a:rPr lang="en-US" sz="3200" u="sng" dirty="0">
                <a:latin typeface="Arial" charset="0"/>
              </a:rPr>
              <a:t/>
            </a:r>
            <a:br>
              <a:rPr lang="en-US" sz="3200" u="sng" dirty="0">
                <a:latin typeface="Arial" charset="0"/>
              </a:rPr>
            </a:br>
            <a:r>
              <a:rPr lang="en-US" sz="3200" u="sng" dirty="0">
                <a:latin typeface="Arial" charset="0"/>
              </a:rPr>
              <a:t/>
            </a:r>
            <a:br>
              <a:rPr lang="en-US" sz="3200" u="sng" dirty="0">
                <a:latin typeface="Arial" charset="0"/>
              </a:rPr>
            </a:br>
            <a:r>
              <a:rPr lang="en-US" sz="3200" u="sng" dirty="0">
                <a:latin typeface="Arial" charset="0"/>
              </a:rPr>
              <a:t/>
            </a:r>
            <a:br>
              <a:rPr lang="en-US" sz="3200" u="sng" dirty="0">
                <a:latin typeface="Arial" charset="0"/>
              </a:rPr>
            </a:br>
            <a:r>
              <a:rPr lang="en-US" sz="3200" u="sng" dirty="0">
                <a:latin typeface="Arial" charset="0"/>
              </a:rPr>
              <a:t>Timely Grades (Formerly ED-30)</a:t>
            </a:r>
            <a:br>
              <a:rPr lang="en-US" sz="3200" u="sng" dirty="0">
                <a:latin typeface="Arial" charset="0"/>
              </a:rPr>
            </a:br>
            <a:r>
              <a:rPr lang="en-US" sz="3200" dirty="0">
                <a:latin typeface="Arial" charset="0"/>
              </a:rPr>
              <a:t/>
            </a:r>
            <a:br>
              <a:rPr lang="en-US" sz="3200" dirty="0">
                <a:latin typeface="Arial" charset="0"/>
              </a:rPr>
            </a:br>
            <a:r>
              <a:rPr lang="en-US" sz="3200" dirty="0">
                <a:latin typeface="Arial" charset="0"/>
              </a:rPr>
              <a:t/>
            </a:r>
            <a:br>
              <a:rPr lang="en-US" sz="3200" dirty="0">
                <a:latin typeface="Arial" charset="0"/>
              </a:rPr>
            </a:br>
            <a:endParaRPr lang="en-US" sz="3200" dirty="0">
              <a:latin typeface="Arial" charset="0"/>
            </a:endParaRPr>
          </a:p>
        </p:txBody>
      </p:sp>
      <p:sp>
        <p:nvSpPr>
          <p:cNvPr id="235523" name="Content Placeholder 2"/>
          <p:cNvSpPr>
            <a:spLocks noGrp="1"/>
          </p:cNvSpPr>
          <p:nvPr>
            <p:ph idx="1"/>
          </p:nvPr>
        </p:nvSpPr>
        <p:spPr>
          <a:xfrm>
            <a:off x="1785938" y="1930185"/>
            <a:ext cx="8716962" cy="3962400"/>
          </a:xfrm>
        </p:spPr>
        <p:txBody>
          <a:bodyPr/>
          <a:lstStyle/>
          <a:p>
            <a:pPr marL="0" indent="0">
              <a:buNone/>
            </a:pPr>
            <a:r>
              <a:rPr lang="en-US" sz="2400" b="1" dirty="0">
                <a:solidFill>
                  <a:srgbClr val="53548A"/>
                </a:solidFill>
                <a:latin typeface="Arial" charset="0"/>
              </a:rPr>
              <a:t>9.8 Fair and Timely Summative Assessment </a:t>
            </a:r>
          </a:p>
          <a:p>
            <a:pPr marL="0" indent="0">
              <a:buNone/>
            </a:pPr>
            <a:r>
              <a:rPr lang="en-US" sz="2400" dirty="0">
                <a:solidFill>
                  <a:srgbClr val="53548A"/>
                </a:solidFill>
                <a:latin typeface="Arial" charset="0"/>
              </a:rPr>
              <a:t>A medical school has in place a system of fair and </a:t>
            </a:r>
            <a:r>
              <a:rPr lang="en-US" sz="2400" b="1" dirty="0">
                <a:solidFill>
                  <a:srgbClr val="53548A"/>
                </a:solidFill>
                <a:latin typeface="Arial" charset="0"/>
              </a:rPr>
              <a:t>timely summative assessment </a:t>
            </a:r>
            <a:r>
              <a:rPr lang="en-US" sz="2400" dirty="0">
                <a:solidFill>
                  <a:srgbClr val="53548A"/>
                </a:solidFill>
                <a:latin typeface="Arial" charset="0"/>
              </a:rPr>
              <a:t>of medical student achievement in each course and clerkship of the medical education program. Final grades are available within </a:t>
            </a:r>
            <a:r>
              <a:rPr lang="en-US" sz="2400" b="1" dirty="0">
                <a:solidFill>
                  <a:srgbClr val="53548A"/>
                </a:solidFill>
                <a:latin typeface="Arial" charset="0"/>
              </a:rPr>
              <a:t>six weeks </a:t>
            </a:r>
            <a:r>
              <a:rPr lang="en-US" sz="2400" dirty="0">
                <a:solidFill>
                  <a:srgbClr val="53548A"/>
                </a:solidFill>
                <a:latin typeface="Arial" charset="0"/>
              </a:rPr>
              <a:t>of the end of a course or clerkship. </a:t>
            </a:r>
          </a:p>
          <a:p>
            <a:pPr marL="0" indent="0">
              <a:buNone/>
            </a:pPr>
            <a:endParaRPr lang="en-US" sz="2000" dirty="0">
              <a:solidFill>
                <a:srgbClr val="53548A"/>
              </a:solidFill>
              <a:latin typeface="Arial" charset="0"/>
            </a:endParaRPr>
          </a:p>
        </p:txBody>
      </p:sp>
    </p:spTree>
    <p:extLst>
      <p:ext uri="{BB962C8B-B14F-4D97-AF65-F5344CB8AC3E}">
        <p14:creationId xmlns:p14="http://schemas.microsoft.com/office/powerpoint/2010/main" val="431129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plain.jpg"/>
          <p:cNvPicPr>
            <a:picLocks noChangeAspect="1"/>
          </p:cNvPicPr>
          <p:nvPr/>
        </p:nvPicPr>
        <p:blipFill>
          <a:blip r:embed="rId2"/>
          <a:stretch>
            <a:fillRect/>
          </a:stretch>
        </p:blipFill>
        <p:spPr>
          <a:xfrm>
            <a:off x="1524000" y="1"/>
            <a:ext cx="9144000" cy="6858001"/>
          </a:xfrm>
          <a:prstGeom prst="rect">
            <a:avLst/>
          </a:prstGeom>
        </p:spPr>
      </p:pic>
      <p:sp>
        <p:nvSpPr>
          <p:cNvPr id="3" name="Content Placeholder 2"/>
          <p:cNvSpPr>
            <a:spLocks noGrp="1"/>
          </p:cNvSpPr>
          <p:nvPr>
            <p:ph idx="1"/>
          </p:nvPr>
        </p:nvSpPr>
        <p:spPr>
          <a:xfrm>
            <a:off x="1981200" y="1161144"/>
            <a:ext cx="8229600" cy="4753428"/>
          </a:xfrm>
        </p:spPr>
        <p:txBody>
          <a:bodyPr/>
          <a:lstStyle/>
          <a:p>
            <a:pPr marL="0" indent="0" algn="ctr">
              <a:spcAft>
                <a:spcPts val="1200"/>
              </a:spcAft>
              <a:buNone/>
            </a:pPr>
            <a:r>
              <a:rPr lang="en-US" b="1" u="sng" dirty="0" smtClean="0">
                <a:solidFill>
                  <a:schemeClr val="bg1"/>
                </a:solidFill>
              </a:rPr>
              <a:t>Objectives</a:t>
            </a:r>
          </a:p>
          <a:p>
            <a:pPr>
              <a:spcAft>
                <a:spcPts val="1200"/>
              </a:spcAft>
            </a:pPr>
            <a:r>
              <a:rPr lang="en-US" dirty="0" smtClean="0">
                <a:solidFill>
                  <a:schemeClr val="bg1"/>
                </a:solidFill>
              </a:rPr>
              <a:t>Identify recent changes in LCME  Standards that impact accreditation</a:t>
            </a:r>
          </a:p>
          <a:p>
            <a:pPr>
              <a:spcAft>
                <a:spcPts val="1200"/>
              </a:spcAft>
            </a:pPr>
            <a:r>
              <a:rPr lang="en-US" dirty="0" smtClean="0">
                <a:solidFill>
                  <a:schemeClr val="bg1"/>
                </a:solidFill>
              </a:rPr>
              <a:t>Discuss successful strategies for meeting curricular standards</a:t>
            </a:r>
          </a:p>
          <a:p>
            <a:pPr>
              <a:spcAft>
                <a:spcPts val="1200"/>
              </a:spcAft>
            </a:pPr>
            <a:r>
              <a:rPr lang="en-US" dirty="0" smtClean="0">
                <a:solidFill>
                  <a:schemeClr val="bg1"/>
                </a:solidFill>
              </a:rPr>
              <a:t>Recognize curricular development needs at own institution to meet LCME standards</a:t>
            </a:r>
          </a:p>
          <a:p>
            <a:pPr>
              <a:spcAft>
                <a:spcPts val="1200"/>
              </a:spcAft>
            </a:pPr>
            <a:r>
              <a:rPr lang="en-US" dirty="0" smtClean="0">
                <a:solidFill>
                  <a:schemeClr val="bg1"/>
                </a:solidFill>
              </a:rPr>
              <a:t>My actual objective……………..</a:t>
            </a:r>
          </a:p>
          <a:p>
            <a:pPr>
              <a:spcAft>
                <a:spcPts val="1200"/>
              </a:spcAft>
            </a:pPr>
            <a:r>
              <a:rPr lang="en-US" sz="1400" dirty="0" smtClean="0">
                <a:solidFill>
                  <a:schemeClr val="bg1"/>
                </a:solidFill>
              </a:rPr>
              <a:t>DISCLAIMER -   Don’t shoot the messenger!  </a:t>
            </a:r>
          </a:p>
        </p:txBody>
      </p:sp>
    </p:spTree>
    <p:extLst>
      <p:ext uri="{BB962C8B-B14F-4D97-AF65-F5344CB8AC3E}">
        <p14:creationId xmlns:p14="http://schemas.microsoft.com/office/powerpoint/2010/main" val="34910103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795464" y="685800"/>
            <a:ext cx="8586787" cy="1143000"/>
          </a:xfrm>
        </p:spPr>
        <p:txBody>
          <a:bodyPr>
            <a:normAutofit fontScale="90000"/>
          </a:bodyPr>
          <a:lstStyle/>
          <a:p>
            <a:pPr algn="ctr"/>
            <a:r>
              <a:rPr lang="en-US" sz="3200" u="sng" dirty="0">
                <a:latin typeface="Arial" charset="0"/>
              </a:rPr>
              <a:t/>
            </a:r>
            <a:br>
              <a:rPr lang="en-US" sz="3200" u="sng" dirty="0">
                <a:latin typeface="Arial" charset="0"/>
              </a:rPr>
            </a:br>
            <a:r>
              <a:rPr lang="en-US" sz="3200" u="sng" dirty="0">
                <a:latin typeface="Arial" charset="0"/>
              </a:rPr>
              <a:t/>
            </a:r>
            <a:br>
              <a:rPr lang="en-US" sz="3200" u="sng" dirty="0">
                <a:latin typeface="Arial" charset="0"/>
              </a:rPr>
            </a:br>
            <a:r>
              <a:rPr lang="en-US" sz="3200" u="sng" dirty="0">
                <a:latin typeface="Arial" charset="0"/>
              </a:rPr>
              <a:t>Narrative on Summative Evaluation </a:t>
            </a:r>
            <a:r>
              <a:rPr lang="en-US" sz="3200" u="sng" dirty="0" smtClean="0">
                <a:latin typeface="Arial" charset="0"/>
              </a:rPr>
              <a:t/>
            </a:r>
            <a:br>
              <a:rPr lang="en-US" sz="3200" u="sng" dirty="0" smtClean="0">
                <a:latin typeface="Arial" charset="0"/>
              </a:rPr>
            </a:br>
            <a:r>
              <a:rPr lang="en-US" sz="3200" u="sng" dirty="0" smtClean="0">
                <a:latin typeface="Arial" charset="0"/>
              </a:rPr>
              <a:t>(</a:t>
            </a:r>
            <a:r>
              <a:rPr lang="en-US" sz="3200" u="sng" dirty="0">
                <a:latin typeface="Arial" charset="0"/>
              </a:rPr>
              <a:t>Formerly ED-32)</a:t>
            </a:r>
            <a:r>
              <a:rPr lang="en-US" dirty="0">
                <a:latin typeface="Arial" charset="0"/>
              </a:rPr>
              <a:t/>
            </a:r>
            <a:br>
              <a:rPr lang="en-US" dirty="0">
                <a:latin typeface="Arial" charset="0"/>
              </a:rPr>
            </a:br>
            <a:r>
              <a:rPr lang="en-US" dirty="0">
                <a:latin typeface="Arial" charset="0"/>
              </a:rPr>
              <a:t/>
            </a:r>
            <a:br>
              <a:rPr lang="en-US" dirty="0">
                <a:latin typeface="Arial" charset="0"/>
              </a:rPr>
            </a:br>
            <a:endParaRPr lang="en-US" dirty="0">
              <a:latin typeface="Arial" charset="0"/>
            </a:endParaRPr>
          </a:p>
        </p:txBody>
      </p:sp>
      <p:sp>
        <p:nvSpPr>
          <p:cNvPr id="238595" name="Content Placeholder 2"/>
          <p:cNvSpPr>
            <a:spLocks noGrp="1"/>
          </p:cNvSpPr>
          <p:nvPr>
            <p:ph idx="1"/>
          </p:nvPr>
        </p:nvSpPr>
        <p:spPr>
          <a:xfrm>
            <a:off x="1795464" y="2138411"/>
            <a:ext cx="8643937" cy="4419600"/>
          </a:xfrm>
        </p:spPr>
        <p:txBody>
          <a:bodyPr/>
          <a:lstStyle/>
          <a:p>
            <a:pPr marL="0" indent="0">
              <a:buNone/>
            </a:pPr>
            <a:r>
              <a:rPr lang="en-US" sz="2400" b="1" dirty="0">
                <a:solidFill>
                  <a:srgbClr val="53548A"/>
                </a:solidFill>
                <a:latin typeface="Arial" charset="0"/>
              </a:rPr>
              <a:t>9.5 Narrative Assessment </a:t>
            </a:r>
          </a:p>
          <a:p>
            <a:pPr marL="0" indent="0">
              <a:buNone/>
            </a:pPr>
            <a:r>
              <a:rPr lang="en-US" sz="2400" dirty="0">
                <a:solidFill>
                  <a:srgbClr val="53548A"/>
                </a:solidFill>
                <a:latin typeface="Arial" charset="0"/>
              </a:rPr>
              <a:t>A medical school ensures that a </a:t>
            </a:r>
            <a:r>
              <a:rPr lang="en-US" sz="2400" b="1" dirty="0">
                <a:solidFill>
                  <a:srgbClr val="53548A"/>
                </a:solidFill>
                <a:latin typeface="Arial" charset="0"/>
              </a:rPr>
              <a:t>narrative</a:t>
            </a:r>
            <a:r>
              <a:rPr lang="en-US" sz="2400" dirty="0">
                <a:solidFill>
                  <a:srgbClr val="53548A"/>
                </a:solidFill>
                <a:latin typeface="Arial" charset="0"/>
              </a:rPr>
              <a:t> description of a medical student’s performance, including his or her non-cognitive achievement, is included as a </a:t>
            </a:r>
            <a:r>
              <a:rPr lang="en-US" sz="2400" b="1" dirty="0">
                <a:solidFill>
                  <a:srgbClr val="53548A"/>
                </a:solidFill>
                <a:latin typeface="Arial" charset="0"/>
              </a:rPr>
              <a:t>component of the assessment </a:t>
            </a:r>
            <a:r>
              <a:rPr lang="en-US" sz="2400" dirty="0">
                <a:solidFill>
                  <a:srgbClr val="53548A"/>
                </a:solidFill>
                <a:latin typeface="Arial" charset="0"/>
              </a:rPr>
              <a:t>in each required course and clerkship of the medical education program </a:t>
            </a:r>
            <a:r>
              <a:rPr lang="en-US" sz="2400" b="1" dirty="0">
                <a:solidFill>
                  <a:srgbClr val="53548A"/>
                </a:solidFill>
                <a:latin typeface="Arial" charset="0"/>
              </a:rPr>
              <a:t>whenever teacher-student interaction permits this form of assessment</a:t>
            </a:r>
            <a:r>
              <a:rPr lang="en-US" sz="2400" dirty="0">
                <a:solidFill>
                  <a:srgbClr val="53548A"/>
                </a:solidFill>
                <a:latin typeface="Arial" charset="0"/>
              </a:rPr>
              <a:t>. </a:t>
            </a:r>
          </a:p>
          <a:p>
            <a:pPr marL="0" indent="0">
              <a:buNone/>
            </a:pPr>
            <a:endParaRPr lang="en-US" sz="1400" b="1" dirty="0">
              <a:solidFill>
                <a:srgbClr val="53548A"/>
              </a:solidFill>
              <a:latin typeface="Arial" charset="0"/>
            </a:endParaRPr>
          </a:p>
        </p:txBody>
      </p:sp>
    </p:spTree>
    <p:extLst>
      <p:ext uri="{BB962C8B-B14F-4D97-AF65-F5344CB8AC3E}">
        <p14:creationId xmlns:p14="http://schemas.microsoft.com/office/powerpoint/2010/main" val="21599470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0" y="212036"/>
            <a:ext cx="9144000" cy="1143000"/>
          </a:xfrm>
        </p:spPr>
        <p:txBody>
          <a:bodyPr>
            <a:normAutofit fontScale="90000"/>
          </a:bodyPr>
          <a:lstStyle/>
          <a:p>
            <a:pPr algn="ctr">
              <a:defRPr/>
            </a:pPr>
            <a:r>
              <a:rPr lang="en-US" sz="3200" u="sng" dirty="0" smtClean="0"/>
              <a:t/>
            </a:r>
            <a:br>
              <a:rPr lang="en-US" sz="3200" u="sng" dirty="0" smtClean="0"/>
            </a:br>
            <a:r>
              <a:rPr lang="en-US" sz="3200" u="sng" dirty="0" smtClean="0"/>
              <a:t>Academic </a:t>
            </a:r>
            <a:r>
              <a:rPr lang="en-US" sz="3200" u="sng" dirty="0"/>
              <a:t>Environment </a:t>
            </a:r>
            <a:r>
              <a:rPr lang="en-US" sz="3200" u="sng" dirty="0" smtClean="0"/>
              <a:t/>
            </a:r>
            <a:br>
              <a:rPr lang="en-US" sz="3200" u="sng" dirty="0" smtClean="0"/>
            </a:br>
            <a:r>
              <a:rPr lang="en-US" sz="3200" u="sng" dirty="0" smtClean="0"/>
              <a:t>(</a:t>
            </a:r>
            <a:r>
              <a:rPr lang="en-US" sz="3200" u="sng" dirty="0"/>
              <a:t>Formerly MS-31-A &amp; MS-32)</a:t>
            </a:r>
          </a:p>
        </p:txBody>
      </p:sp>
      <p:sp>
        <p:nvSpPr>
          <p:cNvPr id="236547" name="Content Placeholder 2"/>
          <p:cNvSpPr>
            <a:spLocks noGrp="1"/>
          </p:cNvSpPr>
          <p:nvPr>
            <p:ph idx="1"/>
          </p:nvPr>
        </p:nvSpPr>
        <p:spPr>
          <a:xfrm>
            <a:off x="1676400" y="1215219"/>
            <a:ext cx="8839200" cy="5562600"/>
          </a:xfrm>
        </p:spPr>
        <p:txBody>
          <a:bodyPr>
            <a:normAutofit/>
          </a:bodyPr>
          <a:lstStyle/>
          <a:p>
            <a:pPr marL="0" indent="0">
              <a:buNone/>
            </a:pPr>
            <a:r>
              <a:rPr lang="en-US" sz="2000" dirty="0">
                <a:solidFill>
                  <a:srgbClr val="53548A"/>
                </a:solidFill>
                <a:latin typeface="Arial" charset="0"/>
              </a:rPr>
              <a:t/>
            </a:r>
            <a:br>
              <a:rPr lang="en-US" sz="2000" dirty="0">
                <a:solidFill>
                  <a:srgbClr val="53548A"/>
                </a:solidFill>
                <a:latin typeface="Arial" charset="0"/>
              </a:rPr>
            </a:br>
            <a:endParaRPr lang="en-US" sz="2000" dirty="0" smtClean="0">
              <a:solidFill>
                <a:srgbClr val="53548A"/>
              </a:solidFill>
              <a:latin typeface="Arial" charset="0"/>
            </a:endParaRPr>
          </a:p>
          <a:p>
            <a:pPr marL="0" indent="0">
              <a:buNone/>
            </a:pPr>
            <a:r>
              <a:rPr lang="en-US" sz="2000" b="1" dirty="0" smtClean="0">
                <a:solidFill>
                  <a:srgbClr val="53548A"/>
                </a:solidFill>
                <a:latin typeface="Arial" charset="0"/>
              </a:rPr>
              <a:t>3.5 </a:t>
            </a:r>
            <a:r>
              <a:rPr lang="en-US" sz="2000" b="1" dirty="0">
                <a:solidFill>
                  <a:srgbClr val="53548A"/>
                </a:solidFill>
                <a:latin typeface="Arial" charset="0"/>
              </a:rPr>
              <a:t>Learning Environment/Professionalism </a:t>
            </a:r>
          </a:p>
          <a:p>
            <a:pPr marL="0" indent="0">
              <a:buNone/>
            </a:pPr>
            <a:r>
              <a:rPr lang="en-US" sz="1700" dirty="0">
                <a:solidFill>
                  <a:srgbClr val="53548A"/>
                </a:solidFill>
                <a:latin typeface="Arial" charset="0"/>
              </a:rPr>
              <a:t>A medical school ensures that the </a:t>
            </a:r>
            <a:r>
              <a:rPr lang="en-US" sz="1700" b="1" dirty="0">
                <a:solidFill>
                  <a:srgbClr val="53548A"/>
                </a:solidFill>
                <a:latin typeface="Arial" charset="0"/>
              </a:rPr>
              <a:t>learning environment </a:t>
            </a:r>
            <a:r>
              <a:rPr lang="en-US" sz="1700" dirty="0">
                <a:solidFill>
                  <a:srgbClr val="53548A"/>
                </a:solidFill>
                <a:latin typeface="Arial" charset="0"/>
              </a:rPr>
              <a:t>of its medical education program is conducive to the ongoing development of </a:t>
            </a:r>
            <a:r>
              <a:rPr lang="en-US" sz="1700" b="1" dirty="0">
                <a:solidFill>
                  <a:srgbClr val="53548A"/>
                </a:solidFill>
                <a:latin typeface="Arial" charset="0"/>
              </a:rPr>
              <a:t>explicit and appropriate professional behaviors </a:t>
            </a:r>
            <a:r>
              <a:rPr lang="en-US" sz="1700" dirty="0">
                <a:solidFill>
                  <a:srgbClr val="53548A"/>
                </a:solidFill>
                <a:latin typeface="Arial" charset="0"/>
              </a:rPr>
              <a:t>in its medical students, faculty, and staff at all locations and is one in which all individuals are treated with respect. The medical school and its clinical affiliates share the responsibility for periodic evaluation of the learning environment in order to identify positive and negative influences on the maintenance of professional standards, develop and conduct appropriate strategies to enhance positive and mitigate negative influences, and identify and promptly correct violations of professional standards. </a:t>
            </a:r>
            <a:r>
              <a:rPr lang="en-US" sz="2000" dirty="0">
                <a:solidFill>
                  <a:srgbClr val="53548A"/>
                </a:solidFill>
                <a:latin typeface="Arial" charset="0"/>
              </a:rPr>
              <a:t/>
            </a:r>
            <a:br>
              <a:rPr lang="en-US" sz="2000" dirty="0">
                <a:solidFill>
                  <a:srgbClr val="53548A"/>
                </a:solidFill>
                <a:latin typeface="Arial" charset="0"/>
              </a:rPr>
            </a:br>
            <a:r>
              <a:rPr lang="en-US" sz="2000" dirty="0">
                <a:solidFill>
                  <a:srgbClr val="53548A"/>
                </a:solidFill>
                <a:latin typeface="Arial" charset="0"/>
              </a:rPr>
              <a:t/>
            </a:r>
            <a:br>
              <a:rPr lang="en-US" sz="2000" dirty="0">
                <a:solidFill>
                  <a:srgbClr val="53548A"/>
                </a:solidFill>
                <a:latin typeface="Arial" charset="0"/>
              </a:rPr>
            </a:br>
            <a:endParaRPr lang="en-US" sz="1100" dirty="0">
              <a:solidFill>
                <a:srgbClr val="53548A"/>
              </a:solidFill>
              <a:latin typeface="Arial" charset="0"/>
            </a:endParaRPr>
          </a:p>
        </p:txBody>
      </p:sp>
    </p:spTree>
    <p:extLst>
      <p:ext uri="{BB962C8B-B14F-4D97-AF65-F5344CB8AC3E}">
        <p14:creationId xmlns:p14="http://schemas.microsoft.com/office/powerpoint/2010/main" val="33621373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0" y="212036"/>
            <a:ext cx="9144000" cy="1143000"/>
          </a:xfrm>
        </p:spPr>
        <p:txBody>
          <a:bodyPr>
            <a:normAutofit fontScale="90000"/>
          </a:bodyPr>
          <a:lstStyle/>
          <a:p>
            <a:pPr algn="ctr">
              <a:defRPr/>
            </a:pPr>
            <a:r>
              <a:rPr lang="en-US" sz="3200" u="sng" dirty="0" smtClean="0"/>
              <a:t/>
            </a:r>
            <a:br>
              <a:rPr lang="en-US" sz="3200" u="sng" dirty="0" smtClean="0"/>
            </a:br>
            <a:r>
              <a:rPr lang="en-US" sz="3200" u="sng" dirty="0" smtClean="0"/>
              <a:t>Academic </a:t>
            </a:r>
            <a:r>
              <a:rPr lang="en-US" sz="3200" u="sng" dirty="0"/>
              <a:t>Environment </a:t>
            </a:r>
            <a:r>
              <a:rPr lang="en-US" sz="3200" u="sng" dirty="0" smtClean="0"/>
              <a:t/>
            </a:r>
            <a:br>
              <a:rPr lang="en-US" sz="3200" u="sng" dirty="0" smtClean="0"/>
            </a:br>
            <a:r>
              <a:rPr lang="en-US" sz="3200" u="sng" dirty="0" smtClean="0"/>
              <a:t>(</a:t>
            </a:r>
            <a:r>
              <a:rPr lang="en-US" sz="3200" u="sng" dirty="0"/>
              <a:t>Formerly MS-31-A &amp; MS-32)</a:t>
            </a:r>
          </a:p>
        </p:txBody>
      </p:sp>
      <p:sp>
        <p:nvSpPr>
          <p:cNvPr id="236547" name="Content Placeholder 2"/>
          <p:cNvSpPr>
            <a:spLocks noGrp="1"/>
          </p:cNvSpPr>
          <p:nvPr>
            <p:ph idx="1"/>
          </p:nvPr>
        </p:nvSpPr>
        <p:spPr>
          <a:xfrm>
            <a:off x="1676400" y="1215219"/>
            <a:ext cx="8839200" cy="5562600"/>
          </a:xfrm>
        </p:spPr>
        <p:txBody>
          <a:bodyPr>
            <a:normAutofit/>
          </a:bodyPr>
          <a:lstStyle/>
          <a:p>
            <a:pPr marL="0" indent="0">
              <a:buNone/>
            </a:pPr>
            <a:r>
              <a:rPr lang="en-US" sz="2000" dirty="0">
                <a:solidFill>
                  <a:srgbClr val="53548A"/>
                </a:solidFill>
                <a:latin typeface="Arial" charset="0"/>
              </a:rPr>
              <a:t/>
            </a:r>
            <a:br>
              <a:rPr lang="en-US" sz="2000" dirty="0">
                <a:solidFill>
                  <a:srgbClr val="53548A"/>
                </a:solidFill>
                <a:latin typeface="Arial" charset="0"/>
              </a:rPr>
            </a:br>
            <a:endParaRPr lang="en-US" sz="2000" dirty="0" smtClean="0">
              <a:solidFill>
                <a:srgbClr val="53548A"/>
              </a:solidFill>
              <a:latin typeface="Arial" charset="0"/>
            </a:endParaRPr>
          </a:p>
          <a:p>
            <a:pPr marL="0" indent="0">
              <a:buNone/>
            </a:pPr>
            <a:r>
              <a:rPr lang="en-US" sz="2000" b="1" dirty="0" smtClean="0">
                <a:solidFill>
                  <a:srgbClr val="53548A"/>
                </a:solidFill>
                <a:latin typeface="Arial" charset="0"/>
              </a:rPr>
              <a:t>3.6 </a:t>
            </a:r>
            <a:r>
              <a:rPr lang="en-US" sz="2000" b="1" dirty="0">
                <a:solidFill>
                  <a:srgbClr val="53548A"/>
                </a:solidFill>
                <a:latin typeface="Arial" charset="0"/>
              </a:rPr>
              <a:t>Student Mistreatment  </a:t>
            </a:r>
          </a:p>
          <a:p>
            <a:pPr marL="0" indent="0">
              <a:buNone/>
            </a:pPr>
            <a:r>
              <a:rPr lang="en-US" sz="1700" dirty="0">
                <a:solidFill>
                  <a:srgbClr val="53548A"/>
                </a:solidFill>
                <a:latin typeface="Arial" charset="0"/>
              </a:rPr>
              <a:t>A medical school defines and publicizes its </a:t>
            </a:r>
            <a:r>
              <a:rPr lang="en-US" sz="1700" b="1" dirty="0">
                <a:solidFill>
                  <a:srgbClr val="53548A"/>
                </a:solidFill>
                <a:latin typeface="Arial" charset="0"/>
              </a:rPr>
              <a:t>code of professional conduct </a:t>
            </a:r>
            <a:r>
              <a:rPr lang="en-US" sz="1700" dirty="0">
                <a:solidFill>
                  <a:srgbClr val="53548A"/>
                </a:solidFill>
                <a:latin typeface="Arial" charset="0"/>
              </a:rPr>
              <a:t>for faculty-student relationships in its medical education program, develops </a:t>
            </a:r>
            <a:r>
              <a:rPr lang="en-US" sz="1700" b="1" dirty="0">
                <a:solidFill>
                  <a:srgbClr val="53548A"/>
                </a:solidFill>
                <a:latin typeface="Arial" charset="0"/>
              </a:rPr>
              <a:t>effective written policies </a:t>
            </a:r>
            <a:r>
              <a:rPr lang="en-US" sz="1700" dirty="0">
                <a:solidFill>
                  <a:srgbClr val="53548A"/>
                </a:solidFill>
                <a:latin typeface="Arial" charset="0"/>
              </a:rPr>
              <a:t>that address </a:t>
            </a:r>
            <a:r>
              <a:rPr lang="en-US" sz="1700" b="1" dirty="0">
                <a:solidFill>
                  <a:srgbClr val="53548A"/>
                </a:solidFill>
                <a:latin typeface="Arial" charset="0"/>
              </a:rPr>
              <a:t>violations</a:t>
            </a:r>
            <a:r>
              <a:rPr lang="en-US" sz="1700" dirty="0">
                <a:solidFill>
                  <a:srgbClr val="53548A"/>
                </a:solidFill>
                <a:latin typeface="Arial" charset="0"/>
              </a:rPr>
              <a:t> of the code, has effective mechanisms in place for a prompt response to any complaints, and supports educational activities aimed at preventing inappropriate behavior. Mechanisms for reporting violations of the code of professional conduct (e.g., incidents of harassment or abuse) are well understood by students and ensure that any violations can be registered and investigated without fear of retaliation. </a:t>
            </a:r>
          </a:p>
          <a:p>
            <a:pPr marL="0" indent="0">
              <a:buNone/>
            </a:pPr>
            <a:endParaRPr lang="en-US" sz="1100" dirty="0">
              <a:solidFill>
                <a:srgbClr val="53548A"/>
              </a:solidFill>
              <a:latin typeface="Arial" charset="0"/>
            </a:endParaRPr>
          </a:p>
          <a:p>
            <a:pPr marL="0" indent="0">
              <a:buNone/>
            </a:pPr>
            <a:endParaRPr lang="en-US" sz="1100" dirty="0" smtClean="0">
              <a:solidFill>
                <a:srgbClr val="53548A"/>
              </a:solidFill>
              <a:latin typeface="Arial" charset="0"/>
            </a:endParaRPr>
          </a:p>
          <a:p>
            <a:pPr marL="0" indent="0">
              <a:buNone/>
            </a:pPr>
            <a:r>
              <a:rPr lang="en-US" sz="1800" dirty="0" smtClean="0">
                <a:solidFill>
                  <a:srgbClr val="53548A"/>
                </a:solidFill>
                <a:latin typeface="Arial" charset="0"/>
              </a:rPr>
              <a:t>Respect?</a:t>
            </a:r>
          </a:p>
          <a:p>
            <a:pPr marL="0" indent="0">
              <a:buNone/>
            </a:pPr>
            <a:r>
              <a:rPr lang="en-US" sz="1800" dirty="0" smtClean="0">
                <a:solidFill>
                  <a:srgbClr val="53548A"/>
                </a:solidFill>
                <a:latin typeface="Arial" charset="0"/>
              </a:rPr>
              <a:t>Prior professional contact?</a:t>
            </a:r>
            <a:endParaRPr lang="en-US" sz="1800" dirty="0">
              <a:solidFill>
                <a:srgbClr val="53548A"/>
              </a:solidFill>
              <a:latin typeface="Arial" charset="0"/>
            </a:endParaRPr>
          </a:p>
        </p:txBody>
      </p:sp>
    </p:spTree>
    <p:extLst>
      <p:ext uri="{BB962C8B-B14F-4D97-AF65-F5344CB8AC3E}">
        <p14:creationId xmlns:p14="http://schemas.microsoft.com/office/powerpoint/2010/main" val="10199433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Title 1"/>
          <p:cNvSpPr>
            <a:spLocks noGrp="1"/>
          </p:cNvSpPr>
          <p:nvPr>
            <p:ph type="title"/>
          </p:nvPr>
        </p:nvSpPr>
        <p:spPr/>
        <p:txBody>
          <a:bodyPr>
            <a:normAutofit fontScale="90000"/>
          </a:bodyPr>
          <a:lstStyle/>
          <a:p>
            <a:r>
              <a:rPr lang="en-US" altLang="en-US" sz="3200" b="1"/>
              <a:t/>
            </a:r>
            <a:br>
              <a:rPr lang="en-US" altLang="en-US" sz="3200" b="1"/>
            </a:br>
            <a:r>
              <a:rPr lang="en-US" altLang="en-US" sz="3200" b="1"/>
              <a:t>The AAMC Graduation Questionnaire</a:t>
            </a:r>
            <a:br>
              <a:rPr lang="en-US" altLang="en-US" sz="3200" b="1"/>
            </a:br>
            <a:r>
              <a:rPr lang="en-US" altLang="en-US" sz="3200" b="1"/>
              <a:t>2011</a:t>
            </a:r>
          </a:p>
        </p:txBody>
      </p:sp>
      <p:sp>
        <p:nvSpPr>
          <p:cNvPr id="3" name="Content Placeholder 2"/>
          <p:cNvSpPr>
            <a:spLocks noGrp="1"/>
          </p:cNvSpPr>
          <p:nvPr>
            <p:ph idx="1"/>
          </p:nvPr>
        </p:nvSpPr>
        <p:spPr/>
        <p:txBody>
          <a:bodyPr/>
          <a:lstStyle/>
          <a:p>
            <a:pPr marL="0" indent="0">
              <a:buNone/>
              <a:defRPr/>
            </a:pPr>
            <a:endParaRPr lang="en-US" sz="2400" dirty="0"/>
          </a:p>
          <a:p>
            <a:pPr marL="0" indent="0">
              <a:buNone/>
              <a:defRPr/>
            </a:pPr>
            <a:r>
              <a:rPr lang="en-US" sz="2400" dirty="0"/>
              <a:t>“Mistreatment either intentional or unintentional occurs when behavior shows disrespect for the dignity of others and unreasonably interferes with the learning process. Examples of mistreatment include sexual harassment; discrimination </a:t>
            </a:r>
            <a:r>
              <a:rPr lang="en-US" sz="2400"/>
              <a:t>based on </a:t>
            </a:r>
            <a:r>
              <a:rPr lang="en-US" sz="2400" dirty="0"/>
              <a:t>race, religion, ethnicity, gender, or sexual orientation; humiliation; psychological or physical punishment; and the use of grading and other forms of assessment in a punitive manner.”</a:t>
            </a:r>
          </a:p>
          <a:p>
            <a:pPr>
              <a:defRPr/>
            </a:pPr>
            <a:endParaRPr lang="en-US" dirty="0"/>
          </a:p>
        </p:txBody>
      </p:sp>
    </p:spTree>
    <p:extLst>
      <p:ext uri="{BB962C8B-B14F-4D97-AF65-F5344CB8AC3E}">
        <p14:creationId xmlns:p14="http://schemas.microsoft.com/office/powerpoint/2010/main" val="27131243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Title 1"/>
          <p:cNvSpPr>
            <a:spLocks noGrp="1"/>
          </p:cNvSpPr>
          <p:nvPr>
            <p:ph type="title"/>
          </p:nvPr>
        </p:nvSpPr>
        <p:spPr/>
        <p:txBody>
          <a:bodyPr>
            <a:normAutofit fontScale="90000"/>
          </a:bodyPr>
          <a:lstStyle/>
          <a:p>
            <a:r>
              <a:rPr lang="en-US" altLang="en-US" sz="3200" b="1"/>
              <a:t/>
            </a:r>
            <a:br>
              <a:rPr lang="en-US" altLang="en-US" sz="3200" b="1"/>
            </a:br>
            <a:r>
              <a:rPr lang="en-US" altLang="en-US" sz="3200" b="1"/>
              <a:t>The AAMC Graduation Questionnaire</a:t>
            </a:r>
            <a:br>
              <a:rPr lang="en-US" altLang="en-US" sz="3200" b="1"/>
            </a:br>
            <a:r>
              <a:rPr lang="en-US" altLang="en-US" sz="3200" b="1"/>
              <a:t>2001 - 2011</a:t>
            </a:r>
            <a:br>
              <a:rPr lang="en-US" altLang="en-US" sz="3200" b="1"/>
            </a:br>
            <a:endParaRPr lang="en-US" altLang="en-US" sz="3200" b="1"/>
          </a:p>
        </p:txBody>
      </p:sp>
      <p:sp>
        <p:nvSpPr>
          <p:cNvPr id="3" name="Content Placeholder 2"/>
          <p:cNvSpPr>
            <a:spLocks noGrp="1"/>
          </p:cNvSpPr>
          <p:nvPr>
            <p:ph idx="1"/>
          </p:nvPr>
        </p:nvSpPr>
        <p:spPr/>
        <p:txBody>
          <a:bodyPr/>
          <a:lstStyle/>
          <a:p>
            <a:pPr marL="0" indent="0">
              <a:buNone/>
              <a:defRPr/>
            </a:pPr>
            <a:endParaRPr lang="en-US" sz="2400" dirty="0"/>
          </a:p>
          <a:p>
            <a:pPr>
              <a:defRPr/>
            </a:pPr>
            <a:r>
              <a:rPr lang="en-US" dirty="0"/>
              <a:t>12-20% reported mistreatment</a:t>
            </a:r>
          </a:p>
          <a:p>
            <a:pPr>
              <a:defRPr/>
            </a:pPr>
            <a:r>
              <a:rPr lang="en-US" dirty="0"/>
              <a:t>Average 17% per medical school </a:t>
            </a:r>
          </a:p>
          <a:p>
            <a:pPr>
              <a:defRPr/>
            </a:pPr>
            <a:r>
              <a:rPr lang="en-US" dirty="0"/>
              <a:t>Range 4 - 41 % depending on school</a:t>
            </a:r>
          </a:p>
        </p:txBody>
      </p:sp>
    </p:spTree>
    <p:extLst>
      <p:ext uri="{BB962C8B-B14F-4D97-AF65-F5344CB8AC3E}">
        <p14:creationId xmlns:p14="http://schemas.microsoft.com/office/powerpoint/2010/main" val="13260403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24000" y="715787"/>
            <a:ext cx="9144000" cy="1143000"/>
          </a:xfrm>
        </p:spPr>
        <p:txBody>
          <a:bodyPr>
            <a:normAutofit fontScale="90000"/>
          </a:bodyPr>
          <a:lstStyle/>
          <a:p>
            <a:pPr algn="ctr"/>
            <a:r>
              <a:rPr lang="en-US" sz="3200" u="sng" dirty="0" smtClean="0">
                <a:latin typeface="Arial" charset="0"/>
              </a:rPr>
              <a:t/>
            </a:r>
            <a:br>
              <a:rPr lang="en-US" sz="3200" u="sng" dirty="0" smtClean="0">
                <a:latin typeface="Arial" charset="0"/>
              </a:rPr>
            </a:br>
            <a:r>
              <a:rPr lang="en-US" sz="3200" u="sng" dirty="0" smtClean="0">
                <a:latin typeface="Arial" charset="0"/>
              </a:rPr>
              <a:t>Diversity </a:t>
            </a:r>
            <a:r>
              <a:rPr lang="en-US" sz="3200" u="sng" dirty="0">
                <a:latin typeface="Arial" charset="0"/>
              </a:rPr>
              <a:t>(Formerly IS-16) </a:t>
            </a:r>
            <a:r>
              <a:rPr lang="en-US" sz="3200" dirty="0">
                <a:latin typeface="Arial" charset="0"/>
              </a:rPr>
              <a:t/>
            </a:r>
            <a:br>
              <a:rPr lang="en-US" sz="3200" dirty="0">
                <a:latin typeface="Arial" charset="0"/>
              </a:rPr>
            </a:br>
            <a:r>
              <a:rPr lang="en-US" sz="3200" dirty="0">
                <a:latin typeface="Arial" charset="0"/>
              </a:rPr>
              <a:t/>
            </a:r>
            <a:br>
              <a:rPr lang="en-US" sz="3200" dirty="0">
                <a:latin typeface="Arial" charset="0"/>
              </a:rPr>
            </a:br>
            <a:endParaRPr lang="en-US" sz="3200" dirty="0">
              <a:latin typeface="Arial" charset="0"/>
            </a:endParaRPr>
          </a:p>
        </p:txBody>
      </p:sp>
      <p:sp>
        <p:nvSpPr>
          <p:cNvPr id="28675" name="Content Placeholder 2"/>
          <p:cNvSpPr>
            <a:spLocks noGrp="1"/>
          </p:cNvSpPr>
          <p:nvPr>
            <p:ph idx="1"/>
          </p:nvPr>
        </p:nvSpPr>
        <p:spPr>
          <a:xfrm>
            <a:off x="1828801" y="1090325"/>
            <a:ext cx="8251825" cy="5715000"/>
          </a:xfrm>
        </p:spPr>
        <p:txBody>
          <a:bodyPr/>
          <a:lstStyle/>
          <a:p>
            <a:pPr marL="0" indent="0">
              <a:buNone/>
            </a:pPr>
            <a:r>
              <a:rPr lang="en-US" sz="1800" dirty="0">
                <a:latin typeface="Arial" charset="0"/>
              </a:rPr>
              <a:t/>
            </a:r>
            <a:br>
              <a:rPr lang="en-US" sz="1800" dirty="0">
                <a:latin typeface="Arial" charset="0"/>
              </a:rPr>
            </a:br>
            <a:endParaRPr lang="en-US" sz="1800" dirty="0" smtClean="0">
              <a:latin typeface="Arial" charset="0"/>
            </a:endParaRPr>
          </a:p>
          <a:p>
            <a:pPr marL="0" indent="0">
              <a:buNone/>
            </a:pPr>
            <a:r>
              <a:rPr lang="en-US" sz="1800" b="1" dirty="0" smtClean="0">
                <a:solidFill>
                  <a:srgbClr val="53548A"/>
                </a:solidFill>
                <a:latin typeface="Arial" charset="0"/>
              </a:rPr>
              <a:t>3.3 </a:t>
            </a:r>
            <a:r>
              <a:rPr lang="en-US" sz="1800" b="1" dirty="0">
                <a:solidFill>
                  <a:srgbClr val="53548A"/>
                </a:solidFill>
                <a:latin typeface="Arial" charset="0"/>
              </a:rPr>
              <a:t>Diversity/Pipeline Programs and Partnerships</a:t>
            </a:r>
          </a:p>
          <a:p>
            <a:pPr marL="0" indent="0">
              <a:buNone/>
            </a:pPr>
            <a:r>
              <a:rPr lang="en-US" sz="1700" dirty="0">
                <a:solidFill>
                  <a:srgbClr val="53548A"/>
                </a:solidFill>
                <a:latin typeface="Arial" charset="0"/>
              </a:rPr>
              <a:t>A medical school has effective </a:t>
            </a:r>
            <a:r>
              <a:rPr lang="en-US" sz="1700" b="1" dirty="0">
                <a:solidFill>
                  <a:srgbClr val="53548A"/>
                </a:solidFill>
                <a:latin typeface="Arial" charset="0"/>
              </a:rPr>
              <a:t>policies and practices </a:t>
            </a:r>
            <a:r>
              <a:rPr lang="en-US" sz="1700" dirty="0">
                <a:solidFill>
                  <a:srgbClr val="53548A"/>
                </a:solidFill>
                <a:latin typeface="Arial" charset="0"/>
              </a:rPr>
              <a:t>in place, and engages in </a:t>
            </a:r>
            <a:r>
              <a:rPr lang="en-US" sz="1700" b="1" dirty="0">
                <a:solidFill>
                  <a:srgbClr val="53548A"/>
                </a:solidFill>
                <a:latin typeface="Arial" charset="0"/>
              </a:rPr>
              <a:t>ongoing, systematic, and focused recruitment and retention activities</a:t>
            </a:r>
            <a:r>
              <a:rPr lang="en-US" sz="1700" dirty="0">
                <a:solidFill>
                  <a:srgbClr val="53548A"/>
                </a:solidFill>
                <a:latin typeface="Arial" charset="0"/>
              </a:rPr>
              <a:t>, to achieve mission-appropriate  diversity outcomes among its </a:t>
            </a:r>
            <a:r>
              <a:rPr lang="en-US" sz="1700" b="1" dirty="0">
                <a:solidFill>
                  <a:srgbClr val="53548A"/>
                </a:solidFill>
                <a:latin typeface="Arial" charset="0"/>
              </a:rPr>
              <a:t>students, faculty, senior administrative staff, and other relevant  members of its academic community</a:t>
            </a:r>
            <a:r>
              <a:rPr lang="en-US" sz="1700" dirty="0">
                <a:solidFill>
                  <a:srgbClr val="53548A"/>
                </a:solidFill>
                <a:latin typeface="Arial" charset="0"/>
              </a:rPr>
              <a:t>. These activities include the use of programs and/or partnerships aimed at achieving diversity among qualified applicants for medical school admission and the evaluation of program and partnership outcomes.</a:t>
            </a:r>
          </a:p>
          <a:p>
            <a:pPr marL="0" indent="0">
              <a:buNone/>
            </a:pPr>
            <a:endParaRPr lang="en-US" sz="1700" dirty="0">
              <a:latin typeface="Arial" charset="0"/>
            </a:endParaRPr>
          </a:p>
        </p:txBody>
      </p:sp>
    </p:spTree>
    <p:extLst>
      <p:ext uri="{BB962C8B-B14F-4D97-AF65-F5344CB8AC3E}">
        <p14:creationId xmlns:p14="http://schemas.microsoft.com/office/powerpoint/2010/main" val="856272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24000" y="715787"/>
            <a:ext cx="9144000" cy="1143000"/>
          </a:xfrm>
        </p:spPr>
        <p:txBody>
          <a:bodyPr>
            <a:normAutofit fontScale="90000"/>
          </a:bodyPr>
          <a:lstStyle/>
          <a:p>
            <a:pPr algn="ctr"/>
            <a:r>
              <a:rPr lang="en-US" sz="3200" u="sng" dirty="0">
                <a:latin typeface="Arial" charset="0"/>
              </a:rPr>
              <a:t>Diversity (Formerly IS-16) </a:t>
            </a:r>
            <a:r>
              <a:rPr lang="en-US" sz="3200" dirty="0">
                <a:latin typeface="Arial" charset="0"/>
              </a:rPr>
              <a:t/>
            </a:r>
            <a:br>
              <a:rPr lang="en-US" sz="3200" dirty="0">
                <a:latin typeface="Arial" charset="0"/>
              </a:rPr>
            </a:br>
            <a:r>
              <a:rPr lang="en-US" sz="3200" dirty="0">
                <a:latin typeface="Arial" charset="0"/>
              </a:rPr>
              <a:t/>
            </a:r>
            <a:br>
              <a:rPr lang="en-US" sz="3200" dirty="0">
                <a:latin typeface="Arial" charset="0"/>
              </a:rPr>
            </a:br>
            <a:endParaRPr lang="en-US" sz="3200" dirty="0">
              <a:latin typeface="Arial" charset="0"/>
            </a:endParaRPr>
          </a:p>
        </p:txBody>
      </p:sp>
      <p:sp>
        <p:nvSpPr>
          <p:cNvPr id="28675" name="Content Placeholder 2"/>
          <p:cNvSpPr>
            <a:spLocks noGrp="1"/>
          </p:cNvSpPr>
          <p:nvPr>
            <p:ph idx="1"/>
          </p:nvPr>
        </p:nvSpPr>
        <p:spPr>
          <a:xfrm>
            <a:off x="1828801" y="1090325"/>
            <a:ext cx="8251825" cy="5715000"/>
          </a:xfrm>
        </p:spPr>
        <p:txBody>
          <a:bodyPr/>
          <a:lstStyle/>
          <a:p>
            <a:pPr marL="0" indent="0">
              <a:buNone/>
            </a:pPr>
            <a:r>
              <a:rPr lang="en-US" sz="1800" dirty="0">
                <a:latin typeface="Arial" charset="0"/>
              </a:rPr>
              <a:t/>
            </a:r>
            <a:br>
              <a:rPr lang="en-US" sz="1800" dirty="0">
                <a:latin typeface="Arial" charset="0"/>
              </a:rPr>
            </a:br>
            <a:endParaRPr lang="en-US" sz="1800" dirty="0" smtClean="0">
              <a:latin typeface="Arial" charset="0"/>
            </a:endParaRPr>
          </a:p>
          <a:p>
            <a:pPr marL="0" indent="0">
              <a:buNone/>
            </a:pPr>
            <a:r>
              <a:rPr lang="en-US" sz="1800" b="1" dirty="0" smtClean="0">
                <a:solidFill>
                  <a:srgbClr val="53548A"/>
                </a:solidFill>
                <a:latin typeface="Arial" charset="0"/>
              </a:rPr>
              <a:t>7.6 </a:t>
            </a:r>
            <a:r>
              <a:rPr lang="en-US" sz="1800" b="1" dirty="0">
                <a:solidFill>
                  <a:srgbClr val="53548A"/>
                </a:solidFill>
                <a:latin typeface="Arial" charset="0"/>
              </a:rPr>
              <a:t>Cultural Competence/Health Care Disparities/Personal Bias </a:t>
            </a:r>
          </a:p>
          <a:p>
            <a:pPr marL="0" indent="0">
              <a:buNone/>
            </a:pPr>
            <a:r>
              <a:rPr lang="en-US" sz="1700" dirty="0">
                <a:solidFill>
                  <a:srgbClr val="53548A"/>
                </a:solidFill>
                <a:latin typeface="Arial" charset="0"/>
              </a:rPr>
              <a:t>The faculty of a medical school ensure that the medical curriculum provides opportunities for medical students to learn to recognize and appropriately address gender and cultural biases in themselves, in others, and in the health care delivery process. </a:t>
            </a:r>
            <a:r>
              <a:rPr lang="en-US" sz="1700" u="sng" dirty="0">
                <a:solidFill>
                  <a:srgbClr val="53548A"/>
                </a:solidFill>
                <a:latin typeface="Arial" charset="0"/>
              </a:rPr>
              <a:t>The medical curriculum includes instruction regarding: </a:t>
            </a:r>
          </a:p>
          <a:p>
            <a:pPr marL="0" indent="0"/>
            <a:r>
              <a:rPr lang="en-US" sz="1400" dirty="0">
                <a:solidFill>
                  <a:srgbClr val="53548A"/>
                </a:solidFill>
                <a:latin typeface="Arial" charset="0"/>
              </a:rPr>
              <a:t>The manner in which people of diverse cultures and belief systems perceive health and illness and respond to various symptoms, diseases, and treatments. </a:t>
            </a:r>
          </a:p>
          <a:p>
            <a:pPr marL="0" indent="0"/>
            <a:r>
              <a:rPr lang="en-US" sz="1400" dirty="0">
                <a:solidFill>
                  <a:srgbClr val="53548A"/>
                </a:solidFill>
                <a:latin typeface="Arial" charset="0"/>
              </a:rPr>
              <a:t>The basic principles of culturally competent health care. </a:t>
            </a:r>
          </a:p>
          <a:p>
            <a:pPr marL="0" indent="0"/>
            <a:r>
              <a:rPr lang="en-US" sz="1400" dirty="0">
                <a:solidFill>
                  <a:srgbClr val="53548A"/>
                </a:solidFill>
                <a:latin typeface="Arial" charset="0"/>
              </a:rPr>
              <a:t>The recognition and development of solutions for health care disparities. </a:t>
            </a:r>
          </a:p>
          <a:p>
            <a:pPr marL="0" indent="0"/>
            <a:r>
              <a:rPr lang="en-US" sz="1400" dirty="0">
                <a:solidFill>
                  <a:srgbClr val="53548A"/>
                </a:solidFill>
                <a:latin typeface="Arial" charset="0"/>
              </a:rPr>
              <a:t>The importance of meeting the health care needs of medically underserved populations. </a:t>
            </a:r>
          </a:p>
          <a:p>
            <a:pPr marL="0" indent="0"/>
            <a:r>
              <a:rPr lang="en-US" sz="1400" dirty="0">
                <a:solidFill>
                  <a:srgbClr val="53548A"/>
                </a:solidFill>
                <a:latin typeface="Arial" charset="0"/>
              </a:rPr>
              <a:t>The development of core professional attributes (e.g., altruism, accountability) </a:t>
            </a:r>
            <a:br>
              <a:rPr lang="en-US" sz="1400" dirty="0">
                <a:solidFill>
                  <a:srgbClr val="53548A"/>
                </a:solidFill>
                <a:latin typeface="Arial" charset="0"/>
              </a:rPr>
            </a:br>
            <a:r>
              <a:rPr lang="en-US" sz="1400" dirty="0">
                <a:solidFill>
                  <a:srgbClr val="53548A"/>
                </a:solidFill>
                <a:latin typeface="Arial" charset="0"/>
              </a:rPr>
              <a:t>needed to provide effective care in a multidimensionally diverse society. </a:t>
            </a:r>
          </a:p>
          <a:p>
            <a:pPr marL="0" indent="0">
              <a:buNone/>
            </a:pPr>
            <a:endParaRPr lang="en-US" sz="1700" dirty="0">
              <a:latin typeface="Arial" charset="0"/>
            </a:endParaRPr>
          </a:p>
        </p:txBody>
      </p:sp>
    </p:spTree>
    <p:extLst>
      <p:ext uri="{BB962C8B-B14F-4D97-AF65-F5344CB8AC3E}">
        <p14:creationId xmlns:p14="http://schemas.microsoft.com/office/powerpoint/2010/main" val="916595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812925" y="457200"/>
            <a:ext cx="8586788" cy="685800"/>
          </a:xfrm>
        </p:spPr>
        <p:txBody>
          <a:bodyPr>
            <a:normAutofit fontScale="90000"/>
          </a:bodyPr>
          <a:lstStyle/>
          <a:p>
            <a:pPr algn="ctr">
              <a:defRPr/>
            </a:pPr>
            <a:r>
              <a:rPr lang="en-US" sz="3200" u="sng" dirty="0"/>
              <a:t/>
            </a:r>
            <a:br>
              <a:rPr lang="en-US" sz="3200" u="sng" dirty="0"/>
            </a:br>
            <a:r>
              <a:rPr lang="en-US" sz="3200" u="sng" dirty="0"/>
              <a:t>Affiliations (Formerly ER-9)</a:t>
            </a:r>
            <a:r>
              <a:rPr lang="en-US" sz="2000" u="sng" dirty="0"/>
              <a:t/>
            </a:r>
            <a:br>
              <a:rPr lang="en-US" sz="2000" u="sng" dirty="0"/>
            </a:br>
            <a:endParaRPr lang="en-US" sz="2000" dirty="0"/>
          </a:p>
        </p:txBody>
      </p:sp>
      <p:sp>
        <p:nvSpPr>
          <p:cNvPr id="2" name="Content Placeholder 1"/>
          <p:cNvSpPr>
            <a:spLocks noGrp="1"/>
          </p:cNvSpPr>
          <p:nvPr>
            <p:ph idx="1"/>
          </p:nvPr>
        </p:nvSpPr>
        <p:spPr>
          <a:xfrm>
            <a:off x="1709738" y="1304022"/>
            <a:ext cx="8793162" cy="4977016"/>
          </a:xfrm>
        </p:spPr>
        <p:txBody>
          <a:bodyPr>
            <a:noAutofit/>
          </a:bodyPr>
          <a:lstStyle/>
          <a:p>
            <a:pPr marL="0" indent="0">
              <a:buNone/>
            </a:pPr>
            <a:r>
              <a:rPr lang="en-US" sz="1800" b="1" dirty="0">
                <a:solidFill>
                  <a:srgbClr val="53548A"/>
                </a:solidFill>
                <a:latin typeface="Arial" charset="0"/>
              </a:rPr>
              <a:t>1.4 Affiliation Agreements </a:t>
            </a:r>
          </a:p>
          <a:p>
            <a:pPr marL="0" indent="0">
              <a:buNone/>
            </a:pPr>
            <a:r>
              <a:rPr lang="en-US" sz="1600" dirty="0">
                <a:solidFill>
                  <a:srgbClr val="53548A"/>
                </a:solidFill>
                <a:latin typeface="Arial" charset="0"/>
              </a:rPr>
              <a:t>In the relationship between a medical school and its clinical affiliates, the educational program for </a:t>
            </a:r>
            <a:r>
              <a:rPr lang="en-US" sz="1600" u="sng" dirty="0">
                <a:solidFill>
                  <a:srgbClr val="53548A"/>
                </a:solidFill>
                <a:latin typeface="Arial" charset="0"/>
              </a:rPr>
              <a:t>all medical students remains under the control of the medical school</a:t>
            </a:r>
            <a:r>
              <a:rPr lang="ja-JP" altLang="en-US" sz="1600" u="sng" dirty="0">
                <a:solidFill>
                  <a:srgbClr val="53548A"/>
                </a:solidFill>
                <a:latin typeface="Arial" charset="0"/>
              </a:rPr>
              <a:t>’</a:t>
            </a:r>
            <a:r>
              <a:rPr lang="en-US" sz="1600" u="sng" dirty="0">
                <a:solidFill>
                  <a:srgbClr val="53548A"/>
                </a:solidFill>
                <a:latin typeface="Arial" charset="0"/>
              </a:rPr>
              <a:t>s faculty,</a:t>
            </a:r>
            <a:r>
              <a:rPr lang="en-US" sz="1600" dirty="0">
                <a:solidFill>
                  <a:srgbClr val="53548A"/>
                </a:solidFill>
                <a:latin typeface="Arial" charset="0"/>
              </a:rPr>
              <a:t> as specified in written affiliation agreements that define the responsibilities of each party related to the medical education program. Written agreements are necessary with clinical affiliates that are used regularly for required clinical experiences; such agreements may also be warranted with other clinical facilities that have a significant role in the clinical education program. Such agreements provide for, at a minimum: </a:t>
            </a:r>
          </a:p>
          <a:p>
            <a:pPr marL="0" indent="0"/>
            <a:r>
              <a:rPr lang="en-US" sz="1600" dirty="0">
                <a:solidFill>
                  <a:srgbClr val="53548A"/>
                </a:solidFill>
                <a:latin typeface="Arial" charset="0"/>
              </a:rPr>
              <a:t>The assurance of medical student and faculty access to appropriate </a:t>
            </a:r>
            <a:r>
              <a:rPr lang="en-US" sz="1600" b="1" dirty="0">
                <a:solidFill>
                  <a:srgbClr val="53548A"/>
                </a:solidFill>
                <a:latin typeface="Arial" charset="0"/>
              </a:rPr>
              <a:t>resources</a:t>
            </a:r>
            <a:r>
              <a:rPr lang="en-US" sz="1600" dirty="0">
                <a:solidFill>
                  <a:srgbClr val="53548A"/>
                </a:solidFill>
                <a:latin typeface="Arial" charset="0"/>
              </a:rPr>
              <a:t> for medical student education.  </a:t>
            </a:r>
          </a:p>
          <a:p>
            <a:pPr marL="0" indent="0"/>
            <a:r>
              <a:rPr lang="en-US" sz="1600" b="1" dirty="0">
                <a:solidFill>
                  <a:srgbClr val="53548A"/>
                </a:solidFill>
                <a:latin typeface="Arial" charset="0"/>
              </a:rPr>
              <a:t>The primacy </a:t>
            </a:r>
            <a:r>
              <a:rPr lang="en-US" sz="1600" dirty="0">
                <a:solidFill>
                  <a:srgbClr val="53548A"/>
                </a:solidFill>
                <a:latin typeface="Arial" charset="0"/>
              </a:rPr>
              <a:t>of the medical education program</a:t>
            </a:r>
            <a:r>
              <a:rPr lang="ja-JP" altLang="en-US" sz="1600" dirty="0">
                <a:solidFill>
                  <a:srgbClr val="53548A"/>
                </a:solidFill>
                <a:latin typeface="Arial" charset="0"/>
              </a:rPr>
              <a:t>’</a:t>
            </a:r>
            <a:r>
              <a:rPr lang="en-US" sz="1600" dirty="0">
                <a:solidFill>
                  <a:srgbClr val="53548A"/>
                </a:solidFill>
                <a:latin typeface="Arial" charset="0"/>
              </a:rPr>
              <a:t>s authority over academic affairs and the education/assessment of medical students. </a:t>
            </a:r>
          </a:p>
          <a:p>
            <a:pPr marL="0" indent="0"/>
            <a:r>
              <a:rPr lang="en-US" sz="1600" dirty="0">
                <a:solidFill>
                  <a:srgbClr val="53548A"/>
                </a:solidFill>
                <a:latin typeface="Arial" charset="0"/>
              </a:rPr>
              <a:t>The role of the medical school in the appointment and assignment of </a:t>
            </a:r>
            <a:r>
              <a:rPr lang="en-US" sz="1600" b="1" dirty="0">
                <a:solidFill>
                  <a:srgbClr val="53548A"/>
                </a:solidFill>
                <a:latin typeface="Arial" charset="0"/>
              </a:rPr>
              <a:t>faculty</a:t>
            </a:r>
            <a:r>
              <a:rPr lang="en-US" sz="1600" dirty="0">
                <a:solidFill>
                  <a:srgbClr val="53548A"/>
                </a:solidFill>
                <a:latin typeface="Arial" charset="0"/>
              </a:rPr>
              <a:t> members with responsibility for medical student teaching. </a:t>
            </a:r>
          </a:p>
          <a:p>
            <a:pPr marL="0" indent="0"/>
            <a:r>
              <a:rPr lang="en-US" sz="1600" dirty="0">
                <a:solidFill>
                  <a:srgbClr val="53548A"/>
                </a:solidFill>
                <a:latin typeface="Arial" charset="0"/>
              </a:rPr>
              <a:t>Specification of the responsibility for treatment and follow-up when a medical student is exposed to an infectious or environmental hazard or other </a:t>
            </a:r>
            <a:r>
              <a:rPr lang="en-US" sz="1600" b="1" dirty="0">
                <a:solidFill>
                  <a:srgbClr val="53548A"/>
                </a:solidFill>
                <a:latin typeface="Arial" charset="0"/>
              </a:rPr>
              <a:t>occupational injury</a:t>
            </a:r>
            <a:r>
              <a:rPr lang="en-US" sz="1600" dirty="0">
                <a:solidFill>
                  <a:srgbClr val="53548A"/>
                </a:solidFill>
                <a:latin typeface="Arial" charset="0"/>
              </a:rPr>
              <a:t>. </a:t>
            </a:r>
          </a:p>
          <a:p>
            <a:pPr marL="0" indent="0"/>
            <a:r>
              <a:rPr lang="en-US" sz="1600" dirty="0">
                <a:solidFill>
                  <a:srgbClr val="53548A"/>
                </a:solidFill>
                <a:latin typeface="Arial" charset="0"/>
              </a:rPr>
              <a:t>The shared responsibility of the clinical affiliate and the medical school for creating and maintaining an </a:t>
            </a:r>
            <a:r>
              <a:rPr lang="en-US" sz="1600" b="1" dirty="0">
                <a:solidFill>
                  <a:srgbClr val="53548A"/>
                </a:solidFill>
                <a:latin typeface="Arial" charset="0"/>
              </a:rPr>
              <a:t>appropriate learning environment</a:t>
            </a:r>
            <a:r>
              <a:rPr lang="en-US" sz="1600" dirty="0">
                <a:solidFill>
                  <a:srgbClr val="53548A"/>
                </a:solidFill>
                <a:latin typeface="Arial" charset="0"/>
              </a:rPr>
              <a:t>. </a:t>
            </a:r>
          </a:p>
          <a:p>
            <a:pPr marL="0" indent="0"/>
            <a:r>
              <a:rPr lang="en-US" sz="1600" dirty="0">
                <a:solidFill>
                  <a:srgbClr val="53548A"/>
                </a:solidFill>
                <a:latin typeface="Arial" charset="0"/>
              </a:rPr>
              <a:t>Confirmation of the authority of the department heads of the medical school to ensure faculty and medical student access to appropriate resources for medical student education when those department heads are not also the clinical service chiefs at affiliated institutions.</a:t>
            </a:r>
            <a:r>
              <a:rPr lang="en-US" sz="1200" dirty="0">
                <a:solidFill>
                  <a:srgbClr val="53548A"/>
                </a:solidFill>
                <a:latin typeface="Arial" charset="0"/>
              </a:rPr>
              <a:t/>
            </a:r>
            <a:br>
              <a:rPr lang="en-US" sz="1200" dirty="0">
                <a:solidFill>
                  <a:srgbClr val="53548A"/>
                </a:solidFill>
                <a:latin typeface="Arial" charset="0"/>
              </a:rPr>
            </a:br>
            <a:endParaRPr lang="en-US" sz="1200" dirty="0">
              <a:solidFill>
                <a:srgbClr val="53548A"/>
              </a:solidFill>
              <a:latin typeface="Arial" charset="0"/>
            </a:endParaRPr>
          </a:p>
        </p:txBody>
      </p:sp>
    </p:spTree>
    <p:extLst>
      <p:ext uri="{BB962C8B-B14F-4D97-AF65-F5344CB8AC3E}">
        <p14:creationId xmlns:p14="http://schemas.microsoft.com/office/powerpoint/2010/main" val="40700167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63700" y="-584200"/>
            <a:ext cx="10528300" cy="8422640"/>
          </a:xfrm>
          <a:prstGeom prst="rect">
            <a:avLst/>
          </a:prstGeom>
        </p:spPr>
      </p:pic>
    </p:spTree>
    <p:extLst>
      <p:ext uri="{BB962C8B-B14F-4D97-AF65-F5344CB8AC3E}">
        <p14:creationId xmlns:p14="http://schemas.microsoft.com/office/powerpoint/2010/main" val="25797831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1450" y="-533400"/>
            <a:ext cx="11372850" cy="9098280"/>
          </a:xfrm>
          <a:prstGeom prst="rect">
            <a:avLst/>
          </a:prstGeom>
        </p:spPr>
      </p:pic>
    </p:spTree>
    <p:extLst>
      <p:ext uri="{BB962C8B-B14F-4D97-AF65-F5344CB8AC3E}">
        <p14:creationId xmlns:p14="http://schemas.microsoft.com/office/powerpoint/2010/main" val="4023481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plain.jpg"/>
          <p:cNvPicPr>
            <a:picLocks noChangeAspect="1"/>
          </p:cNvPicPr>
          <p:nvPr/>
        </p:nvPicPr>
        <p:blipFill>
          <a:blip r:embed="rId2"/>
          <a:stretch>
            <a:fillRect/>
          </a:stretch>
        </p:blipFill>
        <p:spPr>
          <a:xfrm>
            <a:off x="1524000" y="1"/>
            <a:ext cx="9144000" cy="6858001"/>
          </a:xfrm>
          <a:prstGeom prst="rect">
            <a:avLst/>
          </a:prstGeom>
        </p:spPr>
      </p:pic>
      <p:sp>
        <p:nvSpPr>
          <p:cNvPr id="3" name="Content Placeholder 2"/>
          <p:cNvSpPr>
            <a:spLocks noGrp="1"/>
          </p:cNvSpPr>
          <p:nvPr>
            <p:ph idx="1"/>
          </p:nvPr>
        </p:nvSpPr>
        <p:spPr>
          <a:xfrm>
            <a:off x="1981200" y="1161144"/>
            <a:ext cx="8229600" cy="4753428"/>
          </a:xfrm>
        </p:spPr>
        <p:txBody>
          <a:bodyPr/>
          <a:lstStyle/>
          <a:p>
            <a:pPr marL="0" indent="0" algn="ctr">
              <a:spcAft>
                <a:spcPts val="1200"/>
              </a:spcAft>
              <a:buNone/>
            </a:pPr>
            <a:r>
              <a:rPr lang="en-US" b="1" u="sng" dirty="0" smtClean="0">
                <a:solidFill>
                  <a:schemeClr val="bg1"/>
                </a:solidFill>
              </a:rPr>
              <a:t>The LCME</a:t>
            </a:r>
          </a:p>
          <a:p>
            <a:pPr>
              <a:spcAft>
                <a:spcPts val="1200"/>
              </a:spcAft>
            </a:pPr>
            <a:r>
              <a:rPr lang="en-US" dirty="0" smtClean="0">
                <a:solidFill>
                  <a:schemeClr val="bg1"/>
                </a:solidFill>
              </a:rPr>
              <a:t>Founded 1942 – AMA and AAMC</a:t>
            </a:r>
          </a:p>
          <a:p>
            <a:pPr>
              <a:spcAft>
                <a:spcPts val="1200"/>
              </a:spcAft>
            </a:pPr>
            <a:r>
              <a:rPr lang="en-US" dirty="0" smtClean="0">
                <a:solidFill>
                  <a:schemeClr val="bg1"/>
                </a:solidFill>
              </a:rPr>
              <a:t>Accredits medical education programs leading to the MD degree in the U.S. (and with CACMS)</a:t>
            </a:r>
          </a:p>
          <a:p>
            <a:pPr>
              <a:spcAft>
                <a:spcPts val="1200"/>
              </a:spcAft>
            </a:pPr>
            <a:r>
              <a:rPr lang="en-US" dirty="0" smtClean="0">
                <a:solidFill>
                  <a:schemeClr val="bg1"/>
                </a:solidFill>
              </a:rPr>
              <a:t>19 members – 8 AMA – 8 AAMC – 2 public – CACMS</a:t>
            </a:r>
          </a:p>
          <a:p>
            <a:pPr>
              <a:spcAft>
                <a:spcPts val="1200"/>
              </a:spcAft>
            </a:pPr>
            <a:r>
              <a:rPr lang="en-US" dirty="0" smtClean="0">
                <a:solidFill>
                  <a:schemeClr val="bg1"/>
                </a:solidFill>
              </a:rPr>
              <a:t>Two co-secretaries – two offices – “The Secretariat”</a:t>
            </a:r>
          </a:p>
        </p:txBody>
      </p:sp>
    </p:spTree>
    <p:extLst>
      <p:ext uri="{BB962C8B-B14F-4D97-AF65-F5344CB8AC3E}">
        <p14:creationId xmlns:p14="http://schemas.microsoft.com/office/powerpoint/2010/main" val="29090180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plain.jpg"/>
          <p:cNvPicPr>
            <a:picLocks noChangeAspect="1"/>
          </p:cNvPicPr>
          <p:nvPr/>
        </p:nvPicPr>
        <p:blipFill>
          <a:blip r:embed="rId2"/>
          <a:stretch>
            <a:fillRect/>
          </a:stretch>
        </p:blipFill>
        <p:spPr>
          <a:xfrm>
            <a:off x="1524000" y="1"/>
            <a:ext cx="9144000" cy="6858001"/>
          </a:xfrm>
          <a:prstGeom prst="rect">
            <a:avLst/>
          </a:prstGeom>
        </p:spPr>
      </p:pic>
      <p:sp>
        <p:nvSpPr>
          <p:cNvPr id="3" name="Content Placeholder 2"/>
          <p:cNvSpPr>
            <a:spLocks noGrp="1"/>
          </p:cNvSpPr>
          <p:nvPr>
            <p:ph idx="1"/>
          </p:nvPr>
        </p:nvSpPr>
        <p:spPr>
          <a:xfrm>
            <a:off x="1981200" y="1161144"/>
            <a:ext cx="8229600" cy="4753428"/>
          </a:xfrm>
        </p:spPr>
        <p:txBody>
          <a:bodyPr/>
          <a:lstStyle/>
          <a:p>
            <a:pPr>
              <a:spcAft>
                <a:spcPts val="1200"/>
              </a:spcAft>
            </a:pPr>
            <a:r>
              <a:rPr lang="en-US" dirty="0" smtClean="0">
                <a:solidFill>
                  <a:schemeClr val="bg1"/>
                </a:solidFill>
              </a:rPr>
              <a:t>Be prepared!</a:t>
            </a:r>
          </a:p>
          <a:p>
            <a:pPr>
              <a:spcAft>
                <a:spcPts val="1200"/>
              </a:spcAft>
            </a:pPr>
            <a:r>
              <a:rPr lang="en-US" dirty="0" smtClean="0">
                <a:solidFill>
                  <a:schemeClr val="bg1"/>
                </a:solidFill>
              </a:rPr>
              <a:t>Read the last LCME report/actions</a:t>
            </a:r>
          </a:p>
          <a:p>
            <a:pPr>
              <a:spcAft>
                <a:spcPts val="1200"/>
              </a:spcAft>
            </a:pPr>
            <a:r>
              <a:rPr lang="en-US" dirty="0" smtClean="0">
                <a:solidFill>
                  <a:schemeClr val="bg1"/>
                </a:solidFill>
              </a:rPr>
              <a:t>Read the latest GQ (old news?)</a:t>
            </a:r>
          </a:p>
          <a:p>
            <a:pPr>
              <a:spcAft>
                <a:spcPts val="1200"/>
              </a:spcAft>
            </a:pPr>
            <a:r>
              <a:rPr lang="en-US" dirty="0" smtClean="0">
                <a:solidFill>
                  <a:schemeClr val="bg1"/>
                </a:solidFill>
              </a:rPr>
              <a:t>Call in to “Connecting with the Secretariat”</a:t>
            </a:r>
          </a:p>
          <a:p>
            <a:pPr>
              <a:spcAft>
                <a:spcPts val="1200"/>
              </a:spcAft>
            </a:pPr>
            <a:r>
              <a:rPr lang="en-US" dirty="0" smtClean="0">
                <a:solidFill>
                  <a:schemeClr val="bg1"/>
                </a:solidFill>
              </a:rPr>
              <a:t>See the Guide to the Institutional Self-Study</a:t>
            </a:r>
          </a:p>
          <a:p>
            <a:pPr>
              <a:spcAft>
                <a:spcPts val="1200"/>
              </a:spcAft>
            </a:pPr>
            <a:r>
              <a:rPr lang="en-US" dirty="0" smtClean="0">
                <a:solidFill>
                  <a:schemeClr val="bg1"/>
                </a:solidFill>
              </a:rPr>
              <a:t>Ask others</a:t>
            </a:r>
          </a:p>
          <a:p>
            <a:pPr>
              <a:spcAft>
                <a:spcPts val="1200"/>
              </a:spcAft>
            </a:pPr>
            <a:r>
              <a:rPr lang="en-US" dirty="0" smtClean="0">
                <a:solidFill>
                  <a:schemeClr val="bg1"/>
                </a:solidFill>
              </a:rPr>
              <a:t>Don’t wait </a:t>
            </a:r>
          </a:p>
          <a:p>
            <a:pPr>
              <a:spcAft>
                <a:spcPts val="1200"/>
              </a:spcAft>
            </a:pPr>
            <a:endParaRPr lang="en-US" dirty="0" smtClean="0">
              <a:solidFill>
                <a:schemeClr val="bg1"/>
              </a:solidFill>
            </a:endParaRPr>
          </a:p>
        </p:txBody>
      </p:sp>
    </p:spTree>
    <p:extLst>
      <p:ext uri="{BB962C8B-B14F-4D97-AF65-F5344CB8AC3E}">
        <p14:creationId xmlns:p14="http://schemas.microsoft.com/office/powerpoint/2010/main" val="11053756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jpg"/>
          <p:cNvPicPr>
            <a:picLocks noChangeAspect="1"/>
          </p:cNvPicPr>
          <p:nvPr/>
        </p:nvPicPr>
        <p:blipFill>
          <a:blip r:embed="rId2"/>
          <a:stretch>
            <a:fillRect/>
          </a:stretch>
        </p:blipFill>
        <p:spPr>
          <a:xfrm>
            <a:off x="1384300" y="749300"/>
            <a:ext cx="9144000" cy="6858000"/>
          </a:xfrm>
          <a:prstGeom prst="rect">
            <a:avLst/>
          </a:prstGeom>
        </p:spPr>
      </p:pic>
      <p:sp>
        <p:nvSpPr>
          <p:cNvPr id="2" name="Title 1"/>
          <p:cNvSpPr>
            <a:spLocks noGrp="1"/>
          </p:cNvSpPr>
          <p:nvPr>
            <p:ph type="title"/>
          </p:nvPr>
        </p:nvSpPr>
        <p:spPr>
          <a:xfrm>
            <a:off x="1981200" y="2766786"/>
            <a:ext cx="8229600" cy="3138714"/>
          </a:xfrm>
        </p:spPr>
        <p:txBody>
          <a:bodyPr>
            <a:normAutofit/>
          </a:bodyPr>
          <a:lstStyle/>
          <a:p>
            <a:pPr algn="ctr">
              <a:spcAft>
                <a:spcPts val="1200"/>
              </a:spcAft>
            </a:pPr>
            <a:r>
              <a:rPr lang="en-US" sz="9600" dirty="0" smtClean="0">
                <a:solidFill>
                  <a:schemeClr val="bg1"/>
                </a:solidFill>
                <a:latin typeface="Calibri"/>
                <a:cs typeface="Calibri"/>
              </a:rPr>
              <a:t>?’s</a:t>
            </a:r>
            <a:br>
              <a:rPr lang="en-US" sz="9600" dirty="0" smtClean="0">
                <a:solidFill>
                  <a:schemeClr val="bg1"/>
                </a:solidFill>
                <a:latin typeface="Calibri"/>
                <a:cs typeface="Calibri"/>
              </a:rPr>
            </a:br>
            <a:r>
              <a:rPr lang="en-US" sz="1600" dirty="0" smtClean="0">
                <a:solidFill>
                  <a:schemeClr val="bg1"/>
                </a:solidFill>
                <a:latin typeface="Calibri"/>
                <a:cs typeface="Calibri"/>
              </a:rPr>
              <a:t>EXPERIENCES?  -  HORROR STORIES?</a:t>
            </a:r>
            <a:endParaRPr lang="en-US" sz="9600" dirty="0">
              <a:solidFill>
                <a:schemeClr val="bg1"/>
              </a:solidFill>
              <a:latin typeface="Calibri"/>
              <a:cs typeface="Calibri"/>
            </a:endParaRPr>
          </a:p>
        </p:txBody>
      </p:sp>
    </p:spTree>
    <p:extLst>
      <p:ext uri="{BB962C8B-B14F-4D97-AF65-F5344CB8AC3E}">
        <p14:creationId xmlns:p14="http://schemas.microsoft.com/office/powerpoint/2010/main" val="27771953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Title 1"/>
          <p:cNvSpPr>
            <a:spLocks noGrp="1"/>
          </p:cNvSpPr>
          <p:nvPr>
            <p:ph type="title"/>
          </p:nvPr>
        </p:nvSpPr>
        <p:spPr/>
        <p:txBody>
          <a:bodyPr/>
          <a:lstStyle/>
          <a:p>
            <a:pPr eaLnBrk="1" hangingPunct="1"/>
            <a:r>
              <a:rPr lang="en-US" altLang="en-US" sz="3200" dirty="0"/>
              <a:t>The Medical College of Georgia </a:t>
            </a:r>
            <a:r>
              <a:rPr lang="en-US" altLang="en-US" sz="3200" dirty="0" smtClean="0"/>
              <a:t>at </a:t>
            </a:r>
            <a:r>
              <a:rPr lang="en-US" altLang="en-US" sz="3200" dirty="0"/>
              <a:t>GRU-Augusta</a:t>
            </a:r>
            <a:br>
              <a:rPr lang="en-US" altLang="en-US" sz="3200" dirty="0"/>
            </a:br>
            <a:r>
              <a:rPr lang="en-US" altLang="en-US" sz="2400" dirty="0"/>
              <a:t>rnesbit@gru.edu</a:t>
            </a:r>
            <a:endParaRPr lang="en-US" altLang="en-US" sz="3200" dirty="0"/>
          </a:p>
        </p:txBody>
      </p:sp>
      <p:pic>
        <p:nvPicPr>
          <p:cNvPr id="57651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953001" y="1219201"/>
            <a:ext cx="2143125" cy="2143125"/>
          </a:xfrm>
        </p:spPr>
      </p:pic>
      <p:pic>
        <p:nvPicPr>
          <p:cNvPr id="576516" name="Picture 2" descr="http://www.gru.edu/construction/images/groundbreakingcomm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100" y="3505201"/>
            <a:ext cx="88265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4731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Logo.jpg"/>
          <p:cNvPicPr>
            <a:picLocks noChangeAspect="1"/>
          </p:cNvPicPr>
          <p:nvPr/>
        </p:nvPicPr>
        <p:blipFill>
          <a:blip r:embed="rId2"/>
          <a:stretch>
            <a:fillRect/>
          </a:stretch>
        </p:blipFill>
        <p:spPr>
          <a:xfrm>
            <a:off x="1524000" y="1"/>
            <a:ext cx="9144000" cy="6858001"/>
          </a:xfrm>
          <a:prstGeom prst="rect">
            <a:avLst/>
          </a:prstGeom>
        </p:spPr>
      </p:pic>
    </p:spTree>
    <p:extLst>
      <p:ext uri="{BB962C8B-B14F-4D97-AF65-F5344CB8AC3E}">
        <p14:creationId xmlns:p14="http://schemas.microsoft.com/office/powerpoint/2010/main" val="262082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plain.jpg"/>
          <p:cNvPicPr>
            <a:picLocks noChangeAspect="1"/>
          </p:cNvPicPr>
          <p:nvPr/>
        </p:nvPicPr>
        <p:blipFill>
          <a:blip r:embed="rId2"/>
          <a:stretch>
            <a:fillRect/>
          </a:stretch>
        </p:blipFill>
        <p:spPr>
          <a:xfrm>
            <a:off x="1524000" y="1"/>
            <a:ext cx="9144000" cy="6858001"/>
          </a:xfrm>
          <a:prstGeom prst="rect">
            <a:avLst/>
          </a:prstGeom>
        </p:spPr>
      </p:pic>
      <p:sp>
        <p:nvSpPr>
          <p:cNvPr id="3" name="Content Placeholder 2"/>
          <p:cNvSpPr>
            <a:spLocks noGrp="1"/>
          </p:cNvSpPr>
          <p:nvPr>
            <p:ph idx="1"/>
          </p:nvPr>
        </p:nvSpPr>
        <p:spPr>
          <a:xfrm>
            <a:off x="1981200" y="1161144"/>
            <a:ext cx="8229600" cy="4753428"/>
          </a:xfrm>
        </p:spPr>
        <p:txBody>
          <a:bodyPr>
            <a:normAutofit lnSpcReduction="10000"/>
          </a:bodyPr>
          <a:lstStyle/>
          <a:p>
            <a:pPr marL="0" indent="0" algn="ctr">
              <a:spcAft>
                <a:spcPts val="1200"/>
              </a:spcAft>
              <a:buNone/>
            </a:pPr>
            <a:r>
              <a:rPr lang="en-US" b="1" u="sng" dirty="0" smtClean="0">
                <a:solidFill>
                  <a:schemeClr val="bg1"/>
                </a:solidFill>
              </a:rPr>
              <a:t>The LCME</a:t>
            </a:r>
          </a:p>
          <a:p>
            <a:pPr>
              <a:spcAft>
                <a:spcPts val="1200"/>
              </a:spcAft>
            </a:pPr>
            <a:r>
              <a:rPr lang="en-US" dirty="0" smtClean="0">
                <a:solidFill>
                  <a:schemeClr val="bg1"/>
                </a:solidFill>
              </a:rPr>
              <a:t>Standards reformatted in 2002 </a:t>
            </a:r>
          </a:p>
          <a:p>
            <a:pPr lvl="1">
              <a:spcAft>
                <a:spcPts val="1200"/>
              </a:spcAft>
            </a:pPr>
            <a:r>
              <a:rPr lang="en-US" dirty="0" smtClean="0">
                <a:solidFill>
                  <a:schemeClr val="bg1"/>
                </a:solidFill>
              </a:rPr>
              <a:t>From prose to numbered list</a:t>
            </a:r>
          </a:p>
          <a:p>
            <a:pPr>
              <a:spcAft>
                <a:spcPts val="1200"/>
              </a:spcAft>
            </a:pPr>
            <a:r>
              <a:rPr lang="en-US" dirty="0" smtClean="0">
                <a:solidFill>
                  <a:schemeClr val="bg1"/>
                </a:solidFill>
              </a:rPr>
              <a:t>Increased clarity, specificity and transparency</a:t>
            </a:r>
          </a:p>
          <a:p>
            <a:pPr>
              <a:spcAft>
                <a:spcPts val="1200"/>
              </a:spcAft>
            </a:pPr>
            <a:r>
              <a:rPr lang="en-US" dirty="0" smtClean="0">
                <a:solidFill>
                  <a:schemeClr val="bg1"/>
                </a:solidFill>
              </a:rPr>
              <a:t>Database questions to schools linked to standards</a:t>
            </a:r>
          </a:p>
          <a:p>
            <a:pPr>
              <a:spcAft>
                <a:spcPts val="1200"/>
              </a:spcAft>
            </a:pPr>
            <a:r>
              <a:rPr lang="en-US" dirty="0" smtClean="0">
                <a:solidFill>
                  <a:schemeClr val="bg1"/>
                </a:solidFill>
              </a:rPr>
              <a:t>Easier to see if standards met</a:t>
            </a:r>
          </a:p>
          <a:p>
            <a:pPr>
              <a:spcAft>
                <a:spcPts val="1200"/>
              </a:spcAft>
            </a:pPr>
            <a:r>
              <a:rPr lang="en-US" dirty="0" smtClean="0">
                <a:solidFill>
                  <a:schemeClr val="bg1"/>
                </a:solidFill>
              </a:rPr>
              <a:t>Increased number of “severe action decisions”</a:t>
            </a:r>
          </a:p>
          <a:p>
            <a:pPr lvl="1">
              <a:spcAft>
                <a:spcPts val="1200"/>
              </a:spcAft>
            </a:pPr>
            <a:r>
              <a:rPr lang="en-US" sz="1600" dirty="0" smtClean="0">
                <a:solidFill>
                  <a:schemeClr val="bg1"/>
                </a:solidFill>
              </a:rPr>
              <a:t>“The Unintended Consequences of Clarity” -Hunt et al </a:t>
            </a:r>
            <a:r>
              <a:rPr lang="en-US" sz="1600" dirty="0" err="1" smtClean="0">
                <a:solidFill>
                  <a:schemeClr val="bg1"/>
                </a:solidFill>
              </a:rPr>
              <a:t>Acad</a:t>
            </a:r>
            <a:r>
              <a:rPr lang="en-US" sz="1600" dirty="0" smtClean="0">
                <a:solidFill>
                  <a:schemeClr val="bg1"/>
                </a:solidFill>
              </a:rPr>
              <a:t> Med. 2012:87;560-566</a:t>
            </a:r>
          </a:p>
        </p:txBody>
      </p:sp>
    </p:spTree>
    <p:extLst>
      <p:ext uri="{BB962C8B-B14F-4D97-AF65-F5344CB8AC3E}">
        <p14:creationId xmlns:p14="http://schemas.microsoft.com/office/powerpoint/2010/main" val="4276892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905000" y="381000"/>
            <a:ext cx="7848600" cy="5715000"/>
          </a:xfrm>
        </p:spPr>
        <p:txBody>
          <a:bodyPr/>
          <a:lstStyle/>
          <a:p>
            <a:pPr algn="ctr" eaLnBrk="1" hangingPunct="1"/>
            <a:r>
              <a:rPr lang="en-US" sz="2800">
                <a:solidFill>
                  <a:srgbClr val="FFFFF3"/>
                </a:solidFill>
                <a:latin typeface="Arial Black" charset="0"/>
              </a:rPr>
              <a:t> </a:t>
            </a:r>
          </a:p>
        </p:txBody>
      </p:sp>
      <p:pic>
        <p:nvPicPr>
          <p:cNvPr id="226307"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0" y="0"/>
            <a:ext cx="9399588" cy="686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598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plain.jpg"/>
          <p:cNvPicPr>
            <a:picLocks noChangeAspect="1"/>
          </p:cNvPicPr>
          <p:nvPr/>
        </p:nvPicPr>
        <p:blipFill>
          <a:blip r:embed="rId2"/>
          <a:stretch>
            <a:fillRect/>
          </a:stretch>
        </p:blipFill>
        <p:spPr>
          <a:xfrm>
            <a:off x="1524000" y="12701"/>
            <a:ext cx="9144000" cy="6858001"/>
          </a:xfrm>
          <a:prstGeom prst="rect">
            <a:avLst/>
          </a:prstGeom>
        </p:spPr>
      </p:pic>
      <p:sp>
        <p:nvSpPr>
          <p:cNvPr id="3" name="Content Placeholder 2"/>
          <p:cNvSpPr>
            <a:spLocks noGrp="1"/>
          </p:cNvSpPr>
          <p:nvPr>
            <p:ph idx="1"/>
          </p:nvPr>
        </p:nvSpPr>
        <p:spPr>
          <a:xfrm>
            <a:off x="1981200" y="1161144"/>
            <a:ext cx="8229600" cy="4753428"/>
          </a:xfrm>
        </p:spPr>
        <p:txBody>
          <a:bodyPr>
            <a:normAutofit/>
          </a:bodyPr>
          <a:lstStyle/>
          <a:p>
            <a:pPr marL="0" indent="0" algn="ctr">
              <a:spcAft>
                <a:spcPts val="1200"/>
              </a:spcAft>
              <a:buNone/>
            </a:pPr>
            <a:r>
              <a:rPr lang="en-US" b="1" u="sng" dirty="0" smtClean="0">
                <a:solidFill>
                  <a:schemeClr val="bg1"/>
                </a:solidFill>
              </a:rPr>
              <a:t>The LCME</a:t>
            </a:r>
          </a:p>
          <a:p>
            <a:pPr>
              <a:spcAft>
                <a:spcPts val="1200"/>
              </a:spcAft>
            </a:pPr>
            <a:r>
              <a:rPr lang="en-US" dirty="0" smtClean="0">
                <a:solidFill>
                  <a:schemeClr val="bg1"/>
                </a:solidFill>
              </a:rPr>
              <a:t>“Functions and Structure of a Medical School”</a:t>
            </a:r>
          </a:p>
          <a:p>
            <a:pPr marL="457200" lvl="1" indent="0">
              <a:spcAft>
                <a:spcPts val="1200"/>
              </a:spcAft>
              <a:buNone/>
            </a:pPr>
            <a:r>
              <a:rPr lang="en-US" sz="2000" dirty="0" smtClean="0">
                <a:solidFill>
                  <a:schemeClr val="bg1"/>
                </a:solidFill>
              </a:rPr>
              <a:t>Standards for Accreditation of Medical Education </a:t>
            </a:r>
          </a:p>
          <a:p>
            <a:pPr marL="457200" lvl="1" indent="0">
              <a:spcAft>
                <a:spcPts val="1200"/>
              </a:spcAft>
              <a:buNone/>
            </a:pPr>
            <a:r>
              <a:rPr lang="en-US" sz="2000" dirty="0" smtClean="0">
                <a:solidFill>
                  <a:schemeClr val="bg1"/>
                </a:solidFill>
              </a:rPr>
              <a:t>Programs  Leading to the MD Degree</a:t>
            </a:r>
            <a:endParaRPr lang="en-US" sz="2000" dirty="0">
              <a:solidFill>
                <a:schemeClr val="bg1"/>
              </a:solidFill>
            </a:endParaRPr>
          </a:p>
          <a:p>
            <a:pPr>
              <a:spcAft>
                <a:spcPts val="1200"/>
              </a:spcAft>
            </a:pPr>
            <a:r>
              <a:rPr lang="en-US" dirty="0" smtClean="0">
                <a:solidFill>
                  <a:schemeClr val="bg1"/>
                </a:solidFill>
              </a:rPr>
              <a:t>By 2012  - 132 standards </a:t>
            </a:r>
          </a:p>
          <a:p>
            <a:pPr lvl="1">
              <a:spcAft>
                <a:spcPts val="1200"/>
              </a:spcAft>
            </a:pPr>
            <a:r>
              <a:rPr lang="en-US" dirty="0" smtClean="0">
                <a:solidFill>
                  <a:schemeClr val="bg1"/>
                </a:solidFill>
              </a:rPr>
              <a:t>Plus annotations, notes, not orderly</a:t>
            </a:r>
          </a:p>
          <a:p>
            <a:pPr>
              <a:spcAft>
                <a:spcPts val="1200"/>
              </a:spcAft>
            </a:pPr>
            <a:r>
              <a:rPr lang="en-US" dirty="0" smtClean="0">
                <a:solidFill>
                  <a:schemeClr val="bg1"/>
                </a:solidFill>
              </a:rPr>
              <a:t>2014  - another revision</a:t>
            </a:r>
            <a:endParaRPr lang="en-US" dirty="0">
              <a:solidFill>
                <a:schemeClr val="bg1"/>
              </a:solidFill>
            </a:endParaRPr>
          </a:p>
          <a:p>
            <a:pPr>
              <a:spcAft>
                <a:spcPts val="1200"/>
              </a:spcAft>
            </a:pPr>
            <a:endParaRPr lang="en-US" dirty="0" smtClean="0">
              <a:solidFill>
                <a:schemeClr val="bg1"/>
              </a:solidFill>
            </a:endParaRPr>
          </a:p>
        </p:txBody>
      </p:sp>
    </p:spTree>
    <p:extLst>
      <p:ext uri="{BB962C8B-B14F-4D97-AF65-F5344CB8AC3E}">
        <p14:creationId xmlns:p14="http://schemas.microsoft.com/office/powerpoint/2010/main" val="3904938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8099" y="-787400"/>
            <a:ext cx="10274301" cy="8219441"/>
          </a:xfrm>
          <a:prstGeom prst="rect">
            <a:avLst/>
          </a:prstGeom>
        </p:spPr>
      </p:pic>
    </p:spTree>
    <p:extLst>
      <p:ext uri="{BB962C8B-B14F-4D97-AF65-F5344CB8AC3E}">
        <p14:creationId xmlns:p14="http://schemas.microsoft.com/office/powerpoint/2010/main" val="3350122662"/>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1.xml><?xml version="1.0" encoding="utf-8"?>
<a:theme xmlns:a="http://schemas.openxmlformats.org/drawingml/2006/main" name="4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2.xml><?xml version="1.0" encoding="utf-8"?>
<a:theme xmlns:a="http://schemas.openxmlformats.org/drawingml/2006/main" name="5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3.xml><?xml version="1.0" encoding="utf-8"?>
<a:theme xmlns:a="http://schemas.openxmlformats.org/drawingml/2006/main" name="6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4.xml><?xml version="1.0" encoding="utf-8"?>
<a:theme xmlns:a="http://schemas.openxmlformats.org/drawingml/2006/main" name="7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5.xml><?xml version="1.0" encoding="utf-8"?>
<a:theme xmlns:a="http://schemas.openxmlformats.org/drawingml/2006/main" name="8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6.xml><?xml version="1.0" encoding="utf-8"?>
<a:theme xmlns:a="http://schemas.openxmlformats.org/drawingml/2006/main" name="9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7.xml><?xml version="1.0" encoding="utf-8"?>
<a:theme xmlns:a="http://schemas.openxmlformats.org/drawingml/2006/main" name="10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8.xml><?xml version="1.0" encoding="utf-8"?>
<a:theme xmlns:a="http://schemas.openxmlformats.org/drawingml/2006/main" name="11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9.xml><?xml version="1.0" encoding="utf-8"?>
<a:theme xmlns:a="http://schemas.openxmlformats.org/drawingml/2006/main" name="12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3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1.xml><?xml version="1.0" encoding="utf-8"?>
<a:theme xmlns:a="http://schemas.openxmlformats.org/drawingml/2006/main" name="14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2.xml><?xml version="1.0" encoding="utf-8"?>
<a:theme xmlns:a="http://schemas.openxmlformats.org/drawingml/2006/main" name="15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3.xml><?xml version="1.0" encoding="utf-8"?>
<a:theme xmlns:a="http://schemas.openxmlformats.org/drawingml/2006/main" name="16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4.xml><?xml version="1.0" encoding="utf-8"?>
<a:theme xmlns:a="http://schemas.openxmlformats.org/drawingml/2006/main" name="17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5.xml><?xml version="1.0" encoding="utf-8"?>
<a:theme xmlns:a="http://schemas.openxmlformats.org/drawingml/2006/main" name="18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6.xml><?xml version="1.0" encoding="utf-8"?>
<a:theme xmlns:a="http://schemas.openxmlformats.org/drawingml/2006/main" name="19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9.xml><?xml version="1.0" encoding="utf-8"?>
<a:theme xmlns:a="http://schemas.openxmlformats.org/drawingml/2006/main" name="2_Dr. Wallach Slid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2144</TotalTime>
  <Words>2077</Words>
  <Application>Microsoft Office PowerPoint</Application>
  <PresentationFormat>Widescreen</PresentationFormat>
  <Paragraphs>220</Paragraphs>
  <Slides>53</Slides>
  <Notes>2</Notes>
  <HiddenSlides>0</HiddenSlides>
  <MMClips>0</MMClips>
  <ScaleCrop>false</ScaleCrop>
  <HeadingPairs>
    <vt:vector size="6" baseType="variant">
      <vt:variant>
        <vt:lpstr>Fonts Used</vt:lpstr>
      </vt:variant>
      <vt:variant>
        <vt:i4>8</vt:i4>
      </vt:variant>
      <vt:variant>
        <vt:lpstr>Theme</vt:lpstr>
      </vt:variant>
      <vt:variant>
        <vt:i4>28</vt:i4>
      </vt:variant>
      <vt:variant>
        <vt:lpstr>Slide Titles</vt:lpstr>
      </vt:variant>
      <vt:variant>
        <vt:i4>53</vt:i4>
      </vt:variant>
    </vt:vector>
  </HeadingPairs>
  <TitlesOfParts>
    <vt:vector size="89" baseType="lpstr">
      <vt:lpstr>ＭＳ Ｐゴシック</vt:lpstr>
      <vt:lpstr>Arial</vt:lpstr>
      <vt:lpstr>Arial Black</vt:lpstr>
      <vt:lpstr>Calibri</vt:lpstr>
      <vt:lpstr>Calibri Light</vt:lpstr>
      <vt:lpstr>Georgia</vt:lpstr>
      <vt:lpstr>Verdana</vt:lpstr>
      <vt:lpstr>Wingdings 2</vt:lpstr>
      <vt:lpstr>Office Theme</vt:lpstr>
      <vt:lpstr>1_Office Theme</vt:lpstr>
      <vt:lpstr>2_Office Theme</vt:lpstr>
      <vt:lpstr>3_Office Theme</vt:lpstr>
      <vt:lpstr>4_Office Theme</vt:lpstr>
      <vt:lpstr>5_Office Theme</vt:lpstr>
      <vt:lpstr>6_Office Theme</vt:lpstr>
      <vt:lpstr>1_Dr. Wallach Slide Theme</vt:lpstr>
      <vt:lpstr>2_Dr. Wallach Slide Theme</vt:lpstr>
      <vt:lpstr>3_Dr. Wallach Slide Theme</vt:lpstr>
      <vt:lpstr>4_Dr. Wallach Slide Theme</vt:lpstr>
      <vt:lpstr>5_Dr. Wallach Slide Theme</vt:lpstr>
      <vt:lpstr>6_Dr. Wallach Slide Theme</vt:lpstr>
      <vt:lpstr>7_Dr. Wallach Slide Theme</vt:lpstr>
      <vt:lpstr>8_Dr. Wallach Slide Theme</vt:lpstr>
      <vt:lpstr>9_Dr. Wallach Slide Theme</vt:lpstr>
      <vt:lpstr>10_Dr. Wallach Slide Theme</vt:lpstr>
      <vt:lpstr>11_Dr. Wallach Slide Theme</vt:lpstr>
      <vt:lpstr>12_Dr. Wallach Slide Theme</vt:lpstr>
      <vt:lpstr>13_Dr. Wallach Slide Theme</vt:lpstr>
      <vt:lpstr>14_Dr. Wallach Slide Theme</vt:lpstr>
      <vt:lpstr>15_Dr. Wallach Slide Theme</vt:lpstr>
      <vt:lpstr>16_Dr. Wallach Slide Theme</vt:lpstr>
      <vt:lpstr>17_Dr. Wallach Slide Theme</vt:lpstr>
      <vt:lpstr>18_Dr. Wallach Slide Theme</vt:lpstr>
      <vt:lpstr>19_Dr. Wallach Slide Theme</vt:lpstr>
      <vt:lpstr>7_Office Theme</vt:lpstr>
      <vt:lpstr>8_Office Theme</vt:lpstr>
      <vt:lpstr>PowerPoint Presentation</vt:lpstr>
      <vt:lpstr>Troubleshooting Your Clerkship 105  LCME: Updates and Challenges   Robert R. Nesbit, Jr., MD  (disclaimer)</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SUMMARY: WHAT HAS CHANGED</vt:lpstr>
      <vt:lpstr>WHAT HAPPENS IN AN  ACCREDITATION REVIEW?</vt:lpstr>
      <vt:lpstr>WHAT HAPPENS IN AN  ACCREDITATION REVIEW?</vt:lpstr>
      <vt:lpstr>WHAT HAS NOT CHANGED: OVERVIEW OF THE PROCESS</vt:lpstr>
      <vt:lpstr>Goals of the Self-study</vt:lpstr>
      <vt:lpstr> Predictors of Adverse Decisions</vt:lpstr>
      <vt:lpstr>   Frequently Cited Standards / Elements   </vt:lpstr>
      <vt:lpstr>6.1 (ED-3) Format/Dissemination of Medical Education Program Objectives and Learning Objectives </vt:lpstr>
      <vt:lpstr> 6.1 (ED-3) RFS</vt:lpstr>
      <vt:lpstr> Curricular Management (Formerly ED-33)  </vt:lpstr>
      <vt:lpstr>Comparability (Formerly ED-8) </vt:lpstr>
      <vt:lpstr> 8.7 (ED-8) RFS</vt:lpstr>
      <vt:lpstr> Curriculum Committee Charge (Formerly ED-37) </vt:lpstr>
      <vt:lpstr>  Self-Directed Learning (Formerly ED-5-A)   </vt:lpstr>
      <vt:lpstr> Define Clinical Experiences (Formerly ED-2)  </vt:lpstr>
      <vt:lpstr>6.2 – 8.6 (ED-2) RFS</vt:lpstr>
      <vt:lpstr>Resident Preparation for Teaching (Formerly ED-24)  </vt:lpstr>
      <vt:lpstr>9.1 (ED-24) RFS</vt:lpstr>
      <vt:lpstr> 9.2 (ED-25) RFS</vt:lpstr>
      <vt:lpstr> 9.2 (ED-25) RFS</vt:lpstr>
      <vt:lpstr>9.4 (ED-27) RFS</vt:lpstr>
      <vt:lpstr> 9.4 (ED-27) RFS</vt:lpstr>
      <vt:lpstr>   Give Feedback (Formerly ED-31)    </vt:lpstr>
      <vt:lpstr>   Timely Grades (Formerly ED-30)   </vt:lpstr>
      <vt:lpstr>  Narrative on Summative Evaluation  (Formerly ED-32)  </vt:lpstr>
      <vt:lpstr> Academic Environment  (Formerly MS-31-A &amp; MS-32)</vt:lpstr>
      <vt:lpstr> Academic Environment  (Formerly MS-31-A &amp; MS-32)</vt:lpstr>
      <vt:lpstr> The AAMC Graduation Questionnaire 2011</vt:lpstr>
      <vt:lpstr> The AAMC Graduation Questionnaire 2001 - 2011 </vt:lpstr>
      <vt:lpstr> Diversity (Formerly IS-16)   </vt:lpstr>
      <vt:lpstr>Diversity (Formerly IS-16)   </vt:lpstr>
      <vt:lpstr> Affiliations (Formerly ER-9) </vt:lpstr>
      <vt:lpstr>PowerPoint Presentation</vt:lpstr>
      <vt:lpstr>PowerPoint Presentation</vt:lpstr>
      <vt:lpstr>PowerPoint Presentation</vt:lpstr>
      <vt:lpstr>?’s EXPERIENCES?  -  HORROR STORIES?</vt:lpstr>
      <vt:lpstr>The Medical College of Georgia at GRU-Augusta rnesbit@gru.edu</vt:lpstr>
      <vt:lpstr>PowerPoint Presentation</vt:lpstr>
    </vt:vector>
  </TitlesOfParts>
  <Company>GRU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Nesbit, Robert R.</dc:creator>
  <cp:lastModifiedBy>Nesbit, Robert R.</cp:lastModifiedBy>
  <cp:revision>39</cp:revision>
  <dcterms:created xsi:type="dcterms:W3CDTF">2015-03-31T17:54:38Z</dcterms:created>
  <dcterms:modified xsi:type="dcterms:W3CDTF">2015-04-25T21:31:26Z</dcterms:modified>
</cp:coreProperties>
</file>