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272" y="-120"/>
      </p:cViewPr>
      <p:guideLst>
        <p:guide orient="horz" pos="2160"/>
        <p:guide pos="2880"/>
      </p:guideLst>
    </p:cSldViewPr>
  </p:slideViewPr>
  <p:notesTextViewPr>
    <p:cViewPr>
      <p:scale>
        <a:sx n="1" d="1"/>
        <a:sy n="1" d="1"/>
      </p:scale>
      <p:origin x="0" y="104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CEFA1F-325A-4613-9AF8-F9A08715E1F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6C0A2D43-4DEE-4150-B647-F62BE0A0BD26}">
      <dgm:prSet phldrT="[Text]"/>
      <dgm:spPr/>
      <dgm:t>
        <a:bodyPr/>
        <a:lstStyle/>
        <a:p>
          <a:r>
            <a:rPr lang="en-US" dirty="0" smtClean="0"/>
            <a:t>Clerkship</a:t>
          </a:r>
        </a:p>
        <a:p>
          <a:r>
            <a:rPr lang="en-US" dirty="0" smtClean="0"/>
            <a:t>Coordinator</a:t>
          </a:r>
          <a:endParaRPr lang="en-US" dirty="0"/>
        </a:p>
      </dgm:t>
    </dgm:pt>
    <dgm:pt modelId="{9E02A247-75E5-43C6-8C93-A333C1E2C94C}" type="parTrans" cxnId="{5A095BE8-072D-4AB5-A373-1DF88BBD850F}">
      <dgm:prSet/>
      <dgm:spPr/>
      <dgm:t>
        <a:bodyPr/>
        <a:lstStyle/>
        <a:p>
          <a:endParaRPr lang="en-US"/>
        </a:p>
      </dgm:t>
    </dgm:pt>
    <dgm:pt modelId="{B3BC5859-1403-45CD-BF84-C91B88362CBF}" type="sibTrans" cxnId="{5A095BE8-072D-4AB5-A373-1DF88BBD850F}">
      <dgm:prSet/>
      <dgm:spPr/>
      <dgm:t>
        <a:bodyPr/>
        <a:lstStyle/>
        <a:p>
          <a:endParaRPr lang="en-US"/>
        </a:p>
      </dgm:t>
    </dgm:pt>
    <dgm:pt modelId="{796273B8-E123-4ECF-A196-046427EA7328}">
      <dgm:prSet phldrT="[Text]"/>
      <dgm:spPr/>
      <dgm:t>
        <a:bodyPr/>
        <a:lstStyle/>
        <a:p>
          <a:r>
            <a:rPr lang="en-US" dirty="0" smtClean="0"/>
            <a:t>Clerkship</a:t>
          </a:r>
        </a:p>
        <a:p>
          <a:r>
            <a:rPr lang="en-US" dirty="0" smtClean="0"/>
            <a:t>Director</a:t>
          </a:r>
          <a:endParaRPr lang="en-US" dirty="0"/>
        </a:p>
      </dgm:t>
    </dgm:pt>
    <dgm:pt modelId="{193D738C-466D-49CB-B3F4-B914EECF24DA}" type="parTrans" cxnId="{72A63ADD-41B7-4A59-863E-018C0FECB4A1}">
      <dgm:prSet/>
      <dgm:spPr/>
      <dgm:t>
        <a:bodyPr/>
        <a:lstStyle/>
        <a:p>
          <a:endParaRPr lang="en-US"/>
        </a:p>
      </dgm:t>
    </dgm:pt>
    <dgm:pt modelId="{B7566425-0120-48B4-96B5-58E73E302ACD}" type="sibTrans" cxnId="{72A63ADD-41B7-4A59-863E-018C0FECB4A1}">
      <dgm:prSet/>
      <dgm:spPr/>
      <dgm:t>
        <a:bodyPr/>
        <a:lstStyle/>
        <a:p>
          <a:endParaRPr lang="en-US"/>
        </a:p>
      </dgm:t>
    </dgm:pt>
    <dgm:pt modelId="{F617A071-D117-42C7-ADCC-4E3214E02D06}" type="pres">
      <dgm:prSet presAssocID="{FECEFA1F-325A-4613-9AF8-F9A08715E1FB}" presName="diagram" presStyleCnt="0">
        <dgm:presLayoutVars>
          <dgm:dir/>
          <dgm:resizeHandles val="exact"/>
        </dgm:presLayoutVars>
      </dgm:prSet>
      <dgm:spPr/>
      <dgm:t>
        <a:bodyPr/>
        <a:lstStyle/>
        <a:p>
          <a:endParaRPr lang="en-US"/>
        </a:p>
      </dgm:t>
    </dgm:pt>
    <dgm:pt modelId="{617F7EB9-1513-4E57-974F-71034F626522}" type="pres">
      <dgm:prSet presAssocID="{6C0A2D43-4DEE-4150-B647-F62BE0A0BD26}" presName="arrow" presStyleLbl="node1" presStyleIdx="0" presStyleCnt="2">
        <dgm:presLayoutVars>
          <dgm:bulletEnabled val="1"/>
        </dgm:presLayoutVars>
      </dgm:prSet>
      <dgm:spPr/>
      <dgm:t>
        <a:bodyPr/>
        <a:lstStyle/>
        <a:p>
          <a:endParaRPr lang="en-US"/>
        </a:p>
      </dgm:t>
    </dgm:pt>
    <dgm:pt modelId="{2CB8E8BF-0304-4FC0-ADCF-C37BD12EFD5C}" type="pres">
      <dgm:prSet presAssocID="{796273B8-E123-4ECF-A196-046427EA7328}" presName="arrow" presStyleLbl="node1" presStyleIdx="1" presStyleCnt="2">
        <dgm:presLayoutVars>
          <dgm:bulletEnabled val="1"/>
        </dgm:presLayoutVars>
      </dgm:prSet>
      <dgm:spPr/>
      <dgm:t>
        <a:bodyPr/>
        <a:lstStyle/>
        <a:p>
          <a:endParaRPr lang="en-US"/>
        </a:p>
      </dgm:t>
    </dgm:pt>
  </dgm:ptLst>
  <dgm:cxnLst>
    <dgm:cxn modelId="{261B2B6C-DE7F-4793-98E3-3FF69493BF25}" type="presOf" srcId="{6C0A2D43-4DEE-4150-B647-F62BE0A0BD26}" destId="{617F7EB9-1513-4E57-974F-71034F626522}" srcOrd="0" destOrd="0" presId="urn:microsoft.com/office/officeart/2005/8/layout/arrow5"/>
    <dgm:cxn modelId="{72A63ADD-41B7-4A59-863E-018C0FECB4A1}" srcId="{FECEFA1F-325A-4613-9AF8-F9A08715E1FB}" destId="{796273B8-E123-4ECF-A196-046427EA7328}" srcOrd="1" destOrd="0" parTransId="{193D738C-466D-49CB-B3F4-B914EECF24DA}" sibTransId="{B7566425-0120-48B4-96B5-58E73E302ACD}"/>
    <dgm:cxn modelId="{BFF1F58E-A224-4238-B683-A904B8E48CE6}" type="presOf" srcId="{FECEFA1F-325A-4613-9AF8-F9A08715E1FB}" destId="{F617A071-D117-42C7-ADCC-4E3214E02D06}" srcOrd="0" destOrd="0" presId="urn:microsoft.com/office/officeart/2005/8/layout/arrow5"/>
    <dgm:cxn modelId="{95DF9A03-C427-424D-8A2F-E414A9630373}" type="presOf" srcId="{796273B8-E123-4ECF-A196-046427EA7328}" destId="{2CB8E8BF-0304-4FC0-ADCF-C37BD12EFD5C}" srcOrd="0" destOrd="0" presId="urn:microsoft.com/office/officeart/2005/8/layout/arrow5"/>
    <dgm:cxn modelId="{5A095BE8-072D-4AB5-A373-1DF88BBD850F}" srcId="{FECEFA1F-325A-4613-9AF8-F9A08715E1FB}" destId="{6C0A2D43-4DEE-4150-B647-F62BE0A0BD26}" srcOrd="0" destOrd="0" parTransId="{9E02A247-75E5-43C6-8C93-A333C1E2C94C}" sibTransId="{B3BC5859-1403-45CD-BF84-C91B88362CBF}"/>
    <dgm:cxn modelId="{15D37DEF-6912-472F-A843-275BA6C96CAC}" type="presParOf" srcId="{F617A071-D117-42C7-ADCC-4E3214E02D06}" destId="{617F7EB9-1513-4E57-974F-71034F626522}" srcOrd="0" destOrd="0" presId="urn:microsoft.com/office/officeart/2005/8/layout/arrow5"/>
    <dgm:cxn modelId="{15BFC8E5-8C25-4360-AB4B-1A0047596F4D}" type="presParOf" srcId="{F617A071-D117-42C7-ADCC-4E3214E02D06}" destId="{2CB8E8BF-0304-4FC0-ADCF-C37BD12EFD5C}" srcOrd="1" destOrd="0" presId="urn:microsoft.com/office/officeart/2005/8/layout/arrow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7F7EB9-1513-4E57-974F-71034F626522}">
      <dsp:nvSpPr>
        <dsp:cNvPr id="0" name=""/>
        <dsp:cNvSpPr/>
      </dsp:nvSpPr>
      <dsp:spPr>
        <a:xfrm rot="16200000">
          <a:off x="561" y="1311349"/>
          <a:ext cx="2838301" cy="283830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Clerkship</a:t>
          </a:r>
        </a:p>
        <a:p>
          <a:pPr lvl="0" algn="ctr" defTabSz="1333500">
            <a:lnSpc>
              <a:spcPct val="90000"/>
            </a:lnSpc>
            <a:spcBef>
              <a:spcPct val="0"/>
            </a:spcBef>
            <a:spcAft>
              <a:spcPct val="35000"/>
            </a:spcAft>
          </a:pPr>
          <a:r>
            <a:rPr lang="en-US" sz="3000" kern="1200" dirty="0" smtClean="0"/>
            <a:t>Coordinator</a:t>
          </a:r>
          <a:endParaRPr lang="en-US" sz="3000" kern="1200" dirty="0"/>
        </a:p>
      </dsp:txBody>
      <dsp:txXfrm rot="5400000">
        <a:off x="562" y="2020924"/>
        <a:ext cx="2341598" cy="1419151"/>
      </dsp:txXfrm>
    </dsp:sp>
    <dsp:sp modelId="{2CB8E8BF-0304-4FC0-ADCF-C37BD12EFD5C}">
      <dsp:nvSpPr>
        <dsp:cNvPr id="0" name=""/>
        <dsp:cNvSpPr/>
      </dsp:nvSpPr>
      <dsp:spPr>
        <a:xfrm rot="5400000">
          <a:off x="3104737" y="1311349"/>
          <a:ext cx="2838301" cy="283830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en-US" sz="3000" kern="1200" dirty="0" smtClean="0"/>
            <a:t>Clerkship</a:t>
          </a:r>
        </a:p>
        <a:p>
          <a:pPr lvl="0" algn="ctr" defTabSz="1333500">
            <a:lnSpc>
              <a:spcPct val="90000"/>
            </a:lnSpc>
            <a:spcBef>
              <a:spcPct val="0"/>
            </a:spcBef>
            <a:spcAft>
              <a:spcPct val="35000"/>
            </a:spcAft>
          </a:pPr>
          <a:r>
            <a:rPr lang="en-US" sz="3000" kern="1200" dirty="0" smtClean="0"/>
            <a:t>Director</a:t>
          </a:r>
          <a:endParaRPr lang="en-US" sz="3000" kern="1200" dirty="0"/>
        </a:p>
      </dsp:txBody>
      <dsp:txXfrm rot="-5400000">
        <a:off x="3601441" y="2020924"/>
        <a:ext cx="2341598" cy="141915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76B971-3E11-4B00-97F5-E65233D761B3}" type="datetimeFigureOut">
              <a:rPr lang="en-US" smtClean="0"/>
              <a:t>5/18/15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1D8D1E-13AA-4615-9007-F08E69C21715}" type="slidenum">
              <a:rPr lang="en-US" smtClean="0"/>
              <a:t>‹#›</a:t>
            </a:fld>
            <a:endParaRPr lang="en-US"/>
          </a:p>
        </p:txBody>
      </p:sp>
    </p:spTree>
    <p:extLst>
      <p:ext uri="{BB962C8B-B14F-4D97-AF65-F5344CB8AC3E}">
        <p14:creationId xmlns:p14="http://schemas.microsoft.com/office/powerpoint/2010/main" val="1249234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reflects the 66 schools that are currently members</a:t>
            </a:r>
            <a:r>
              <a:rPr lang="en-US" baseline="0" dirty="0" smtClean="0"/>
              <a:t> of the ASE Committee on Coordinators of Surgical Education.  Our Membership Committee has been hard at work updating our contacts so that only coordinators who are active members of ASE are eligible to be part of our national working group and receive the benefits associated with ASE membership.  Benefits that include professional development and resources only available to those in our network.  This would include communication on clerkship matters of interest to all LCME schools, the ability to query other schools to see what specific programs they have in place, or what is the best way to implement a new policy – how are the other schools doing it?  If your coordinator is not a part of this network, please see me after the workshop and provide me your coordinator’s name and contact information so that we can reach out to them and encourage them to join.  Annual membership for coordinators is at a reduced fee of $150 per year.</a:t>
            </a:r>
          </a:p>
        </p:txBody>
      </p:sp>
      <p:sp>
        <p:nvSpPr>
          <p:cNvPr id="4" name="Slide Number Placeholder 3"/>
          <p:cNvSpPr>
            <a:spLocks noGrp="1"/>
          </p:cNvSpPr>
          <p:nvPr>
            <p:ph type="sldNum" sz="quarter" idx="10"/>
          </p:nvPr>
        </p:nvSpPr>
        <p:spPr/>
        <p:txBody>
          <a:bodyPr/>
          <a:lstStyle/>
          <a:p>
            <a:fld id="{51862EAF-6266-484B-9FF2-A0D59F3341A9}" type="slidenum">
              <a:rPr lang="en-US" smtClean="0"/>
              <a:t>2</a:t>
            </a:fld>
            <a:endParaRPr lang="en-US"/>
          </a:p>
        </p:txBody>
      </p:sp>
    </p:spTree>
    <p:extLst>
      <p:ext uri="{BB962C8B-B14F-4D97-AF65-F5344CB8AC3E}">
        <p14:creationId xmlns:p14="http://schemas.microsoft.com/office/powerpoint/2010/main" val="2853290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Clerkship Coordinators</a:t>
            </a:r>
            <a:r>
              <a:rPr lang="en-US" baseline="0" dirty="0" smtClean="0"/>
              <a:t> serve as the “Point Person” for students, faculty, residents, Student Affairs Office, outside affiliate offices, Residency Office, National Board of Medical Examiners, Medical Education IT staff, catering office, outside vendors who provide medical supplies.  The duties are constantly in flux – planning and preparing for a new group of students, working with a current group of students, compiling and preparing student grades for the last group of students.  I like to describe my position as one of “juggler” – continuously juggling the various aspects of the clerkship.  Only when grades are submitted to Student Affairs do I actually breathe a sense of relief that I am finished with a specific project.  Note that “reminders” appears several times on this slide.  The Coordinator’s job is to continuously remind different “groupings” of people, of the requirements of the clerkship.  Students receive periodic reminders to complete clinical passports or take care of deficiencies, </a:t>
            </a:r>
            <a:r>
              <a:rPr lang="en-US" baseline="0" dirty="0" err="1" smtClean="0"/>
              <a:t>attendings</a:t>
            </a:r>
            <a:r>
              <a:rPr lang="en-US" baseline="0" dirty="0" smtClean="0"/>
              <a:t> and residents receive continuous reminders to complete student evaluations and turn in grades to the clerkship office, </a:t>
            </a:r>
            <a:r>
              <a:rPr lang="en-US" baseline="0" dirty="0" err="1" smtClean="0"/>
              <a:t>attendings</a:t>
            </a:r>
            <a:r>
              <a:rPr lang="en-US" baseline="0" dirty="0" smtClean="0"/>
              <a:t> and residents also receive continuous reminders asking for verification that they have observed students performing specific clinical skills or asking for mid-rotation feedback on each student.   </a:t>
            </a:r>
            <a:endParaRPr lang="en-US" dirty="0"/>
          </a:p>
        </p:txBody>
      </p:sp>
      <p:sp>
        <p:nvSpPr>
          <p:cNvPr id="4" name="Slide Number Placeholder 3"/>
          <p:cNvSpPr>
            <a:spLocks noGrp="1"/>
          </p:cNvSpPr>
          <p:nvPr>
            <p:ph type="sldNum" sz="quarter" idx="10"/>
          </p:nvPr>
        </p:nvSpPr>
        <p:spPr/>
        <p:txBody>
          <a:bodyPr/>
          <a:lstStyle/>
          <a:p>
            <a:fld id="{9652124A-16CD-4552-B569-1B447C2A8E70}" type="slidenum">
              <a:rPr lang="en-US" smtClean="0"/>
              <a:t>3</a:t>
            </a:fld>
            <a:endParaRPr lang="en-US"/>
          </a:p>
        </p:txBody>
      </p:sp>
    </p:spTree>
    <p:extLst>
      <p:ext uri="{BB962C8B-B14F-4D97-AF65-F5344CB8AC3E}">
        <p14:creationId xmlns:p14="http://schemas.microsoft.com/office/powerpoint/2010/main" val="396282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Most of you will never really know all the details </a:t>
            </a:r>
            <a:r>
              <a:rPr lang="en-US" baseline="0" dirty="0" smtClean="0"/>
              <a:t>that go into a coordinator’s job and it’s so all-encompassing that it’s almost impossible to include every aspect of the position.  What’s important for you to recognize is that this is a partnership and your clerkship coordinator is going to be the one person you will need the most to implement the clerkship on a day-to-day basis.  Give your coordinator the latitude to make decisions and problem solve.  As a rule, I do not seek the assistance of my clerkship director unless there is a matter that surfaces that is beyond my ability or expertise to solve, or that requires a higher level of decision making, such as a change in a student’s grade, or a change in the curriculum.  Let me give you an example of what’s involved when you as clerkship director make the decision to introduce a new lecture – let’s say fluids and electrolytes.  You’ve made that decision and now turned it over to the coordinator for </a:t>
            </a:r>
            <a:r>
              <a:rPr lang="en-US" baseline="0" dirty="0" err="1" smtClean="0"/>
              <a:t>implementaiton</a:t>
            </a:r>
            <a:r>
              <a:rPr lang="en-US" baseline="0" dirty="0" smtClean="0"/>
              <a:t>.  The coordinator then has to recruit an available lecturer, find a room and time that works for all,  </a:t>
            </a:r>
            <a:r>
              <a:rPr lang="en-US" baseline="0" dirty="0" err="1" smtClean="0"/>
              <a:t>coordinatie</a:t>
            </a:r>
            <a:r>
              <a:rPr lang="en-US" baseline="0" dirty="0" smtClean="0"/>
              <a:t> with IT support, and then needs to convey the information to the students about when the new lecture will take place, also with a reminder to the lecturer, and then needs to arrange to have an evaluation of the new lecture by the students (in an automated system), and then the feedback from the students needs to work its way to the lecturer (8 different activities/tasks associated with that one decision by the clerkship director).  Imagine the numerous activities that a coordinator does on a daily basis to keep the clerkship operating smoothly each and every day.  Let your coordinator know that you have the confidence in them to solve the daily issues that may crop up – so that you can then be free to tackle larger problems.  Make the time to meet with your clerkship coordinator periodically to check in and see how things are going. You are all busy surgeons and you’re in the OR, in clinic, on the wards, serving on various committees at your institutions. It can be hard to schedule one more meeting, but take the time to meet with your coordinator, even if it’s 15 minutes at the hospital coffee shop once a month. It’s important to touch base and to know how things are going in the clerkship office and how you can assist and support your coordinator.  Lastly, please recognize your coordinator as often as you can.  Different institutions have different ways of rewarding employees for a job well done.  Your coordinators work very hard to make you – and the clerkship – shine.  Take some time once a year to check with your HR office to see if there is a monetary award that can be given to your coordinator -- it can be tied to the coordinator’s annual performance review.  As we all know, a little “incentive pay” does wonders for making employees feel appreciated and rewarded.  And the bonus is really yours – you’re likely to have a coordinator who will stay longer in the job because he or she feels good about the job they’re doing and is being recognized for a job well done.</a:t>
            </a:r>
            <a:endParaRPr lang="en-US" dirty="0" smtClean="0"/>
          </a:p>
          <a:p>
            <a:endParaRPr lang="en-US" dirty="0"/>
          </a:p>
        </p:txBody>
      </p:sp>
      <p:sp>
        <p:nvSpPr>
          <p:cNvPr id="4" name="Slide Number Placeholder 3"/>
          <p:cNvSpPr>
            <a:spLocks noGrp="1"/>
          </p:cNvSpPr>
          <p:nvPr>
            <p:ph type="sldNum" sz="quarter" idx="10"/>
          </p:nvPr>
        </p:nvSpPr>
        <p:spPr/>
        <p:txBody>
          <a:bodyPr/>
          <a:lstStyle/>
          <a:p>
            <a:fld id="{311D8D1E-13AA-4615-9007-F08E69C21715}" type="slidenum">
              <a:rPr lang="en-US" smtClean="0"/>
              <a:t>4</a:t>
            </a:fld>
            <a:endParaRPr lang="en-US"/>
          </a:p>
        </p:txBody>
      </p:sp>
    </p:spTree>
    <p:extLst>
      <p:ext uri="{BB962C8B-B14F-4D97-AF65-F5344CB8AC3E}">
        <p14:creationId xmlns:p14="http://schemas.microsoft.com/office/powerpoint/2010/main" val="315383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721295-BDE2-4063-9B97-B9B56A42DF44}"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97073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21295-BDE2-4063-9B97-B9B56A42DF44}"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203267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21295-BDE2-4063-9B97-B9B56A42DF44}"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3783836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721295-BDE2-4063-9B97-B9B56A42DF44}"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2835638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721295-BDE2-4063-9B97-B9B56A42DF44}" type="datetimeFigureOut">
              <a:rPr lang="en-US" smtClean="0"/>
              <a:t>5/18/15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2138391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721295-BDE2-4063-9B97-B9B56A42DF44}"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2029526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721295-BDE2-4063-9B97-B9B56A42DF44}" type="datetimeFigureOut">
              <a:rPr lang="en-US" smtClean="0"/>
              <a:t>5/18/15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2310289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721295-BDE2-4063-9B97-B9B56A42DF44}" type="datetimeFigureOut">
              <a:rPr lang="en-US" smtClean="0"/>
              <a:t>5/18/15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373362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721295-BDE2-4063-9B97-B9B56A42DF44}" type="datetimeFigureOut">
              <a:rPr lang="en-US" smtClean="0"/>
              <a:t>5/18/15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55475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21295-BDE2-4063-9B97-B9B56A42DF44}"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1258649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721295-BDE2-4063-9B97-B9B56A42DF44}" type="datetimeFigureOut">
              <a:rPr lang="en-US" smtClean="0"/>
              <a:t>5/18/15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4721CF-9A33-48F8-8ABE-C90EC760604C}" type="slidenum">
              <a:rPr lang="en-US" smtClean="0"/>
              <a:t>‹#›</a:t>
            </a:fld>
            <a:endParaRPr lang="en-US"/>
          </a:p>
        </p:txBody>
      </p:sp>
    </p:spTree>
    <p:extLst>
      <p:ext uri="{BB962C8B-B14F-4D97-AF65-F5344CB8AC3E}">
        <p14:creationId xmlns:p14="http://schemas.microsoft.com/office/powerpoint/2010/main" val="39029619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21295-BDE2-4063-9B97-B9B56A42DF44}" type="datetimeFigureOut">
              <a:rPr lang="en-US" smtClean="0"/>
              <a:t>5/18/15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721CF-9A33-48F8-8ABE-C90EC760604C}" type="slidenum">
              <a:rPr lang="en-US" smtClean="0"/>
              <a:t>‹#›</a:t>
            </a:fld>
            <a:endParaRPr lang="en-US"/>
          </a:p>
        </p:txBody>
      </p:sp>
    </p:spTree>
    <p:extLst>
      <p:ext uri="{BB962C8B-B14F-4D97-AF65-F5344CB8AC3E}">
        <p14:creationId xmlns:p14="http://schemas.microsoft.com/office/powerpoint/2010/main" val="2188698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3" Type="http://schemas.openxmlformats.org/officeDocument/2006/relationships/image" Target="../media/image11.gif"/><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hyperlink" Target="http://www.wisc.edu/" TargetMode="External"/><Relationship Id="rId63" Type="http://schemas.openxmlformats.org/officeDocument/2006/relationships/image" Target="../media/image53.png"/><Relationship Id="rId64" Type="http://schemas.openxmlformats.org/officeDocument/2006/relationships/image" Target="../media/image54.png"/><Relationship Id="rId65" Type="http://schemas.openxmlformats.org/officeDocument/2006/relationships/image" Target="../media/image55.png"/><Relationship Id="rId66" Type="http://schemas.openxmlformats.org/officeDocument/2006/relationships/image" Target="../media/image56.png"/><Relationship Id="rId67" Type="http://schemas.openxmlformats.org/officeDocument/2006/relationships/image" Target="../media/image57.png"/><Relationship Id="rId68" Type="http://schemas.openxmlformats.org/officeDocument/2006/relationships/image" Target="../media/image58.png"/><Relationship Id="rId69" Type="http://schemas.openxmlformats.org/officeDocument/2006/relationships/image" Target="../media/image59.png"/><Relationship Id="rId50" Type="http://schemas.openxmlformats.org/officeDocument/2006/relationships/image" Target="../media/image42.png"/><Relationship Id="rId51" Type="http://schemas.openxmlformats.org/officeDocument/2006/relationships/image" Target="../media/image43.png"/><Relationship Id="rId52" Type="http://schemas.openxmlformats.org/officeDocument/2006/relationships/hyperlink" Target="http://www.lhsc.on.ca/" TargetMode="External"/><Relationship Id="rId53" Type="http://schemas.openxmlformats.org/officeDocument/2006/relationships/image" Target="../media/image44.gif"/><Relationship Id="rId54" Type="http://schemas.openxmlformats.org/officeDocument/2006/relationships/hyperlink" Target="http://www.baylorhealth.edu/" TargetMode="External"/><Relationship Id="rId55" Type="http://schemas.openxmlformats.org/officeDocument/2006/relationships/image" Target="../media/image45.png"/><Relationship Id="rId56" Type="http://schemas.openxmlformats.org/officeDocument/2006/relationships/image" Target="../media/image46.png"/><Relationship Id="rId57" Type="http://schemas.openxmlformats.org/officeDocument/2006/relationships/image" Target="../media/image47.png"/><Relationship Id="rId58" Type="http://schemas.openxmlformats.org/officeDocument/2006/relationships/image" Target="../media/image48.png"/><Relationship Id="rId59" Type="http://schemas.openxmlformats.org/officeDocument/2006/relationships/image" Target="../media/image49.png"/><Relationship Id="rId40" Type="http://schemas.openxmlformats.org/officeDocument/2006/relationships/image" Target="../media/image33.png"/><Relationship Id="rId41" Type="http://schemas.openxmlformats.org/officeDocument/2006/relationships/image" Target="../media/image34.png"/><Relationship Id="rId42" Type="http://schemas.openxmlformats.org/officeDocument/2006/relationships/image" Target="../media/image35.png"/><Relationship Id="rId43" Type="http://schemas.openxmlformats.org/officeDocument/2006/relationships/image" Target="../media/image36.png"/><Relationship Id="rId44" Type="http://schemas.openxmlformats.org/officeDocument/2006/relationships/image" Target="../media/image37.png"/><Relationship Id="rId45" Type="http://schemas.openxmlformats.org/officeDocument/2006/relationships/image" Target="../media/image38.png"/><Relationship Id="rId46" Type="http://schemas.openxmlformats.org/officeDocument/2006/relationships/hyperlink" Target="http://www.kgh.on.ca/en/" TargetMode="External"/><Relationship Id="rId47" Type="http://schemas.openxmlformats.org/officeDocument/2006/relationships/image" Target="../media/image39.gif"/><Relationship Id="rId48" Type="http://schemas.openxmlformats.org/officeDocument/2006/relationships/image" Target="../media/image40.png"/><Relationship Id="rId49"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gif"/><Relationship Id="rId30" Type="http://schemas.openxmlformats.org/officeDocument/2006/relationships/image" Target="../media/image26.png"/><Relationship Id="rId31" Type="http://schemas.openxmlformats.org/officeDocument/2006/relationships/hyperlink" Target="http://www.lifespan.org/" TargetMode="External"/><Relationship Id="rId32" Type="http://schemas.openxmlformats.org/officeDocument/2006/relationships/image" Target="../media/image27.jpeg"/><Relationship Id="rId33" Type="http://schemas.openxmlformats.org/officeDocument/2006/relationships/image" Target="../media/image28.png"/><Relationship Id="rId34" Type="http://schemas.openxmlformats.org/officeDocument/2006/relationships/image" Target="../media/image29.png"/><Relationship Id="rId35" Type="http://schemas.openxmlformats.org/officeDocument/2006/relationships/image" Target="../media/image30.png"/><Relationship Id="rId36" Type="http://schemas.openxmlformats.org/officeDocument/2006/relationships/hyperlink" Target="http://www.siumed.edu/" TargetMode="External"/><Relationship Id="rId37" Type="http://schemas.openxmlformats.org/officeDocument/2006/relationships/image" Target="../media/image31.gif"/><Relationship Id="rId38" Type="http://schemas.openxmlformats.org/officeDocument/2006/relationships/image" Target="../media/image32.png"/><Relationship Id="rId39" Type="http://schemas.openxmlformats.org/officeDocument/2006/relationships/hyperlink" Target="http://www.kumc.edu/" TargetMode="External"/><Relationship Id="rId70" Type="http://schemas.openxmlformats.org/officeDocument/2006/relationships/image" Target="../media/image60.png"/><Relationship Id="rId71" Type="http://schemas.openxmlformats.org/officeDocument/2006/relationships/image" Target="../media/image61.png"/><Relationship Id="rId72" Type="http://schemas.openxmlformats.org/officeDocument/2006/relationships/image" Target="../media/image62.png"/><Relationship Id="rId20" Type="http://schemas.openxmlformats.org/officeDocument/2006/relationships/image" Target="../media/image17.gif"/><Relationship Id="rId21" Type="http://schemas.openxmlformats.org/officeDocument/2006/relationships/image" Target="../media/image18.png"/><Relationship Id="rId22" Type="http://schemas.openxmlformats.org/officeDocument/2006/relationships/image" Target="../media/image19.png"/><Relationship Id="rId23" Type="http://schemas.openxmlformats.org/officeDocument/2006/relationships/image" Target="../media/image20.png"/><Relationship Id="rId24" Type="http://schemas.openxmlformats.org/officeDocument/2006/relationships/hyperlink" Target="http://www.llu.edu/medicine/index.page?" TargetMode="External"/><Relationship Id="rId25" Type="http://schemas.openxmlformats.org/officeDocument/2006/relationships/image" Target="../media/image21.jpeg"/><Relationship Id="rId26" Type="http://schemas.openxmlformats.org/officeDocument/2006/relationships/image" Target="../media/image22.png"/><Relationship Id="rId27" Type="http://schemas.openxmlformats.org/officeDocument/2006/relationships/image" Target="../media/image23.png"/><Relationship Id="rId28" Type="http://schemas.openxmlformats.org/officeDocument/2006/relationships/image" Target="../media/image24.png"/><Relationship Id="rId29" Type="http://schemas.openxmlformats.org/officeDocument/2006/relationships/image" Target="../media/image25.png"/><Relationship Id="rId73" Type="http://schemas.openxmlformats.org/officeDocument/2006/relationships/image" Target="../media/image63.png"/><Relationship Id="rId74" Type="http://schemas.openxmlformats.org/officeDocument/2006/relationships/image" Target="../media/image64.png"/><Relationship Id="rId75" Type="http://schemas.openxmlformats.org/officeDocument/2006/relationships/image" Target="../media/image65.png"/><Relationship Id="rId76" Type="http://schemas.openxmlformats.org/officeDocument/2006/relationships/image" Target="../media/image66.png"/><Relationship Id="rId77" Type="http://schemas.openxmlformats.org/officeDocument/2006/relationships/image" Target="../media/image67.png"/><Relationship Id="rId60" Type="http://schemas.openxmlformats.org/officeDocument/2006/relationships/image" Target="../media/image50.png"/><Relationship Id="rId61" Type="http://schemas.openxmlformats.org/officeDocument/2006/relationships/image" Target="../media/image51.png"/><Relationship Id="rId62" Type="http://schemas.openxmlformats.org/officeDocument/2006/relationships/image" Target="../media/image52.png"/><Relationship Id="rId10" Type="http://schemas.openxmlformats.org/officeDocument/2006/relationships/image" Target="../media/image9.jpeg"/><Relationship Id="rId11" Type="http://schemas.openxmlformats.org/officeDocument/2006/relationships/hyperlink" Target="http://www.ucdenver.edu/academics/colleges/medicalschool/Pages/somWelcome.aspx" TargetMode="External"/><Relationship Id="rId12"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68.jpeg"/><Relationship Id="rId4" Type="http://schemas.openxmlformats.org/officeDocument/2006/relationships/image" Target="../media/image69.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0.pn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Text-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1914525"/>
            <a:ext cx="8229600" cy="1635125"/>
          </a:xfrm>
        </p:spPr>
        <p:txBody>
          <a:bodyPr rtlCol="0">
            <a:normAutofit fontScale="90000"/>
          </a:bodyPr>
          <a:lstStyle/>
          <a:p>
            <a:pPr fontAlgn="auto">
              <a:spcAft>
                <a:spcPts val="0"/>
              </a:spcAft>
              <a:defRPr/>
            </a:pPr>
            <a:r>
              <a:rPr lang="en-US" sz="6000" b="1" dirty="0" smtClean="0">
                <a:solidFill>
                  <a:srgbClr val="F2AB13"/>
                </a:solidFill>
                <a:latin typeface="Calibri (Headings)"/>
              </a:rPr>
              <a:t> </a:t>
            </a:r>
            <a:br>
              <a:rPr lang="en-US" sz="6000" b="1" dirty="0" smtClean="0">
                <a:solidFill>
                  <a:srgbClr val="F2AB13"/>
                </a:solidFill>
                <a:latin typeface="Calibri (Headings)"/>
              </a:rPr>
            </a:br>
            <a:r>
              <a:rPr lang="en-US" sz="5300" b="1" dirty="0" smtClean="0">
                <a:solidFill>
                  <a:srgbClr val="F2AB13"/>
                </a:solidFill>
                <a:latin typeface="Calibri (Headings)"/>
              </a:rPr>
              <a:t>The Role of a Coordinator </a:t>
            </a:r>
            <a:br>
              <a:rPr lang="en-US" sz="5300" b="1" dirty="0" smtClean="0">
                <a:solidFill>
                  <a:srgbClr val="F2AB13"/>
                </a:solidFill>
                <a:latin typeface="Calibri (Headings)"/>
              </a:rPr>
            </a:br>
            <a:r>
              <a:rPr lang="en-US" b="1" dirty="0" smtClean="0">
                <a:solidFill>
                  <a:srgbClr val="F2AB13"/>
                </a:solidFill>
                <a:latin typeface="Calibri (Headings)"/>
              </a:rPr>
              <a:t> </a:t>
            </a:r>
            <a:endParaRPr lang="en-US" dirty="0"/>
          </a:p>
        </p:txBody>
      </p:sp>
      <p:sp>
        <p:nvSpPr>
          <p:cNvPr id="3076" name="Content Placeholder 2"/>
          <p:cNvSpPr>
            <a:spLocks noGrp="1"/>
          </p:cNvSpPr>
          <p:nvPr>
            <p:ph idx="1"/>
          </p:nvPr>
        </p:nvSpPr>
        <p:spPr>
          <a:xfrm>
            <a:off x="457200" y="3672841"/>
            <a:ext cx="8229600" cy="2242184"/>
          </a:xfrm>
        </p:spPr>
        <p:txBody>
          <a:bodyPr/>
          <a:lstStyle/>
          <a:p>
            <a:pPr marL="0" indent="0">
              <a:buFont typeface="Arial" pitchFamily="34" charset="0"/>
              <a:buNone/>
            </a:pPr>
            <a:r>
              <a:rPr lang="en-US" altLang="en-US" sz="3600" dirty="0" smtClean="0">
                <a:solidFill>
                  <a:schemeClr val="bg1"/>
                </a:solidFill>
              </a:rPr>
              <a:t>                   Sylvie Moore, MA  </a:t>
            </a:r>
          </a:p>
          <a:p>
            <a:pPr marL="0" indent="0">
              <a:buFont typeface="Arial" pitchFamily="34" charset="0"/>
              <a:buNone/>
            </a:pPr>
            <a:r>
              <a:rPr lang="en-US" altLang="en-US" sz="3600" dirty="0">
                <a:solidFill>
                  <a:schemeClr val="bg1"/>
                </a:solidFill>
              </a:rPr>
              <a:t> </a:t>
            </a:r>
            <a:r>
              <a:rPr lang="en-US" altLang="en-US" sz="3600" dirty="0" smtClean="0">
                <a:solidFill>
                  <a:schemeClr val="bg1"/>
                </a:solidFill>
              </a:rPr>
              <a:t>   Student Surgical Education Coordinator       </a:t>
            </a:r>
          </a:p>
          <a:p>
            <a:pPr marL="0" indent="0">
              <a:buFont typeface="Arial" pitchFamily="34" charset="0"/>
              <a:buNone/>
            </a:pPr>
            <a:r>
              <a:rPr lang="en-US" altLang="en-US" sz="3600" dirty="0" smtClean="0">
                <a:solidFill>
                  <a:schemeClr val="bg1"/>
                </a:solidFill>
              </a:rPr>
              <a:t>   University of Virginia School of Medicine</a:t>
            </a:r>
          </a:p>
          <a:p>
            <a:pPr marL="0" indent="0">
              <a:buFont typeface="Arial" pitchFamily="34" charset="0"/>
              <a:buNone/>
            </a:pPr>
            <a:endParaRPr lang="en-US" altLang="en-US" sz="3600" dirty="0" smtClean="0">
              <a:solidFill>
                <a:schemeClr val="bg1"/>
              </a:solidFill>
            </a:endParaRPr>
          </a:p>
          <a:p>
            <a:pPr marL="0" indent="0">
              <a:buFont typeface="Arial" pitchFamily="34" charset="0"/>
              <a:buNone/>
            </a:pPr>
            <a:endParaRPr lang="en-US" altLang="en-US" sz="3600" dirty="0" smtClean="0">
              <a:solidFill>
                <a:schemeClr val="bg1"/>
              </a:solidFill>
            </a:endParaRPr>
          </a:p>
        </p:txBody>
      </p:sp>
    </p:spTree>
    <p:extLst>
      <p:ext uri="{BB962C8B-B14F-4D97-AF65-F5344CB8AC3E}">
        <p14:creationId xmlns:p14="http://schemas.microsoft.com/office/powerpoint/2010/main" val="167504028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5.googleusercontent.com/rvFhjcagsi8dsGRe6xl1V4RIoExkoLjTCKooFce2ivalgjKak0UQrOsFWswmW9jIkDcyr_LCrQ8fEUfgwSOYRcKsV1hSEZpKNh_wGRq3oTUhb_KZU-_nBgA21Lu-Jg0hfqZITclr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84" y="62521"/>
            <a:ext cx="1150502" cy="9093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3BpNGRTp-FRxMppQMbHqMpVM7-j0V1ek7pFthYis7YC5eX1LdQhaJZ9UNLuTMPkykCqf_cMyB0t56TTu-XmRtWFvzigEXiGOgOW0yO0DMJJHbhh89zqiC31WzYjqJ6dD3Ze-oFcct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9" y="1040966"/>
            <a:ext cx="758825" cy="8617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5.googleusercontent.com/Jillc5kvy6_yk7LQCPACxhT__hcevbtdeXGG-7zISZaUqzEgcGcWamgIHuu2rlZPXv-1tsUjYLwm5hycJwU15AbsiYbh3P4shO8An_p0Sp1qm9tNZ4YULxG6Ex3yd_YODCG4_zXIV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73" y="1914223"/>
            <a:ext cx="1425402" cy="4247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om_64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3388" y="5718"/>
            <a:ext cx="1728022" cy="6654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5.googleusercontent.com/tWFd6i2ymXb1-66stVRkyFusrnwoEF7vBAeZrt1C1mBWP9c6NMNV-SsiFdP3H9Tp28Q7zuzGA1H4qif9NgbCEeSAJTvTKeHjVOW_HRAsPNMgY5TnAVTHaZfVvYJ9yiXKRXclD6F2yQ"/>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60006" y="1984005"/>
            <a:ext cx="759645" cy="69921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lh3.googleusercontent.com/JpRm7BxBrvLr9SF3TQdC7vBYs2CC0_ojAl5mFKJ4zsCzb-puYXBVamj8xG2eTp3EIvKgw6ZN1PVlkV2MtIiL0RYGDy7Per5sxpvuZfmRCY3ZWask94lomwUWl3IY0iN3A8NmPNKgow"/>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31167" y="517196"/>
            <a:ext cx="1398968" cy="6705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Download the full UMMC Missions logo 300dpi"/>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889" y="3148063"/>
            <a:ext cx="1309437" cy="48585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lh4.googleusercontent.com/Jg26uCGQSzSKxDYZebQkf8Em-S3s_C6hntAUHysywcxu9h5ekdUFoikl6XEcMN7_u1S_MRAs5Yz7yandwa61FDUS3abZilLX7cECxPx-6Y3jmJEvD2Htnj6Asi05eT29nW861RiimQ"/>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715" y="2405376"/>
            <a:ext cx="1238440" cy="763897"/>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20" descr="Image result for ucf college of medicine"/>
          <p:cNvSpPr>
            <a:spLocks noChangeAspect="1" noChangeArrowheads="1"/>
          </p:cNvSpPr>
          <p:nvPr/>
        </p:nvSpPr>
        <p:spPr bwMode="auto">
          <a:xfrm>
            <a:off x="0" y="-136525"/>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3" descr="Image result for jefferson medical college"/>
          <p:cNvSpPr>
            <a:spLocks noChangeAspect="1" noChangeArrowheads="1"/>
          </p:cNvSpPr>
          <p:nvPr/>
        </p:nvSpPr>
        <p:spPr bwMode="auto">
          <a:xfrm>
            <a:off x="0" y="-136525"/>
            <a:ext cx="1438275" cy="600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3" name="Picture 29" descr="University of Colorado School of Medicine">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97" y="3633918"/>
            <a:ext cx="3195397" cy="570861"/>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The University of Texas Health Science Center - School of Medicin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498003" y="131851"/>
            <a:ext cx="2421069" cy="452272"/>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34" descr="Image result for uchc"/>
          <p:cNvSpPr>
            <a:spLocks noChangeAspect="1" noChangeArrowheads="1"/>
          </p:cNvSpPr>
          <p:nvPr/>
        </p:nvSpPr>
        <p:spPr bwMode="auto">
          <a:xfrm>
            <a:off x="152400" y="15875"/>
            <a:ext cx="1524000" cy="1524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59"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48001" y="5009578"/>
            <a:ext cx="857954" cy="857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0" name="Picture 3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889" y="4188261"/>
            <a:ext cx="918066" cy="773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2" name="Picture 38" descr="Ho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90095" y="730206"/>
            <a:ext cx="1477647" cy="363517"/>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logo"/>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27953" y="23946"/>
            <a:ext cx="1769640" cy="654211"/>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2" descr="Image result for partners.org logo"/>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67" name="Picture 4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663056" y="729296"/>
            <a:ext cx="877383" cy="752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69" name="Picture 45" descr="Wisconsin: The University of Wisconsin–Madison">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023513" y="-26008013"/>
            <a:ext cx="28003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Wisconsin: The University of Wisconsin–Madison">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175913" y="-25855613"/>
            <a:ext cx="28003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Wisconsin: The University of Wisconsin–Madison">
            <a:hlinkClick r:id="rId19"/>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3328313" y="-25703213"/>
            <a:ext cx="28003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918682" y="49573"/>
            <a:ext cx="1069101" cy="1069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79" name="Picture 55"/>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235448" y="1973479"/>
            <a:ext cx="831719" cy="550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1" name="Picture 57" descr="MUSOM"/>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798301" y="4034388"/>
            <a:ext cx="1974814" cy="481662"/>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Loma Linda School of Medicine">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96305" y="4534198"/>
            <a:ext cx="2424449" cy="363052"/>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657761" y="59306"/>
            <a:ext cx="1319165" cy="52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87" name="Picture 6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651308" y="1068203"/>
            <a:ext cx="862027" cy="862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1" name="Picture 6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331167" y="2544869"/>
            <a:ext cx="846121" cy="846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2" name="Picture 6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7870104" y="1105317"/>
            <a:ext cx="1215552" cy="638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3" name="Picture 6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651879" y="752819"/>
            <a:ext cx="1206081" cy="54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95" name="Picture 71" descr="Lifespan: Delivering health with care">
            <a:hlinkClick r:id="rId31"/>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309626" y="1263499"/>
            <a:ext cx="1282298" cy="471433"/>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453730" y="3107399"/>
            <a:ext cx="1113689" cy="111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1" name="Picture 7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997634" y="1867806"/>
            <a:ext cx="889759" cy="88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2" name="Picture 78"/>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482762" y="4093387"/>
            <a:ext cx="1808297" cy="59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04" name="Picture 80" descr="SIU School of Medicine">
            <a:hlinkClick r:id="rId36"/>
          </p:cNvPr>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45643" y="6494289"/>
            <a:ext cx="2436484" cy="324119"/>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http://www.oakland.edu/upload/images/SOM/full%20logo.png"/>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2099770" y="5371935"/>
            <a:ext cx="1413565" cy="526583"/>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KU Medical Center">
            <a:hlinkClick r:id="rId39"/>
          </p:cNvPr>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888425" y="5851134"/>
            <a:ext cx="1207636" cy="943466"/>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logo"/>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516094" y="5359766"/>
            <a:ext cx="2379008" cy="413529"/>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39423" y="5949799"/>
            <a:ext cx="827930" cy="504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6" name="Picture 92"/>
          <p:cNvPicPr>
            <a:picLocks noChangeAspect="1" noChangeArrowheads="1"/>
          </p:cNvPicPr>
          <p:nvPr/>
        </p:nvPicPr>
        <p:blipFill>
          <a:blip r:embed="rId43" cstate="print">
            <a:extLst>
              <a:ext uri="{28A0092B-C50C-407E-A947-70E740481C1C}">
                <a14:useLocalDpi xmlns:a14="http://schemas.microsoft.com/office/drawing/2010/main" val="0"/>
              </a:ext>
            </a:extLst>
          </a:blip>
          <a:srcRect/>
          <a:stretch>
            <a:fillRect/>
          </a:stretch>
        </p:blipFill>
        <p:spPr bwMode="auto">
          <a:xfrm>
            <a:off x="5007632" y="1659602"/>
            <a:ext cx="1413055" cy="416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7" name="Picture 93"/>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5112733" y="2076010"/>
            <a:ext cx="1348372" cy="607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19" name="Picture 95" descr="The University of Tennessee Medical Cente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499760" y="5862816"/>
            <a:ext cx="1964735" cy="575689"/>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http://www.kgh.on.ca/Style%20Library/Images/logo.gif">
            <a:hlinkClick r:id="rId46" tooltip="Back to Home"/>
          </p:cNvPr>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5065379" y="4728778"/>
            <a:ext cx="2143308" cy="280800"/>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http://www.metrohealth.org/images/design001/Metro-Health-logo.png"/>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2750835" y="6492266"/>
            <a:ext cx="1721158" cy="364854"/>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6385321" y="6149160"/>
            <a:ext cx="1234679" cy="625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 name="Picture 103"/>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3611414" y="5804892"/>
            <a:ext cx="831977" cy="688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8" name="Picture 104"/>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4125678" y="5094250"/>
            <a:ext cx="1897520" cy="27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0" name="Picture 106" descr="London Health Sciences Centre">
            <a:hlinkClick r:id="rId52"/>
          </p:cNvPr>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4619561" y="6432304"/>
            <a:ext cx="1517472" cy="386104"/>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http://www.baylorhealth.edu/sitecollectionimages/logo.png">
            <a:hlinkClick r:id="rId54"/>
          </p:cNvPr>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5318632" y="2625885"/>
            <a:ext cx="1272574" cy="481514"/>
          </a:xfrm>
          <a:prstGeom prst="rect">
            <a:avLst/>
          </a:prstGeom>
          <a:noFill/>
          <a:extLst>
            <a:ext uri="{909E8E84-426E-40dd-AFC4-6F175D3DCCD1}">
              <a14:hiddenFill xmlns:a14="http://schemas.microsoft.com/office/drawing/2010/main">
                <a:solidFill>
                  <a:srgbClr val="FFFFFF"/>
                </a:solidFill>
              </a14:hiddenFill>
            </a:ext>
          </a:extLst>
        </p:spPr>
      </p:pic>
      <p:sp>
        <p:nvSpPr>
          <p:cNvPr id="16" name="AutoShape 110" descr="Image result for uiowa.edu medical school logo"/>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38" name="Picture 114"/>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6498350" y="1390272"/>
            <a:ext cx="1272591" cy="68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39" name="Picture 115"/>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632735" y="1965303"/>
            <a:ext cx="1468370" cy="901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0" name="Picture 116"/>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8063892" y="1747796"/>
            <a:ext cx="1056958" cy="10569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1" name="Picture 117"/>
          <p:cNvPicPr>
            <a:picLocks noChangeAspect="1" noChangeArrowheads="1"/>
          </p:cNvPicPr>
          <p:nvPr/>
        </p:nvPicPr>
        <p:blipFill>
          <a:blip r:embed="rId59" cstate="print">
            <a:extLst>
              <a:ext uri="{28A0092B-C50C-407E-A947-70E740481C1C}">
                <a14:useLocalDpi xmlns:a14="http://schemas.microsoft.com/office/drawing/2010/main" val="0"/>
              </a:ext>
            </a:extLst>
          </a:blip>
          <a:srcRect/>
          <a:stretch>
            <a:fillRect/>
          </a:stretch>
        </p:blipFill>
        <p:spPr bwMode="auto">
          <a:xfrm>
            <a:off x="5734535" y="3170161"/>
            <a:ext cx="923226" cy="923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3" name="Picture 119" descr="University of Nebraska Medical Center"/>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4705598" y="5919459"/>
            <a:ext cx="1310172" cy="429819"/>
          </a:xfrm>
          <a:prstGeom prst="rect">
            <a:avLst/>
          </a:prstGeom>
          <a:noFill/>
          <a:extLst>
            <a:ext uri="{909E8E84-426E-40dd-AFC4-6F175D3DCCD1}">
              <a14:hiddenFill xmlns:a14="http://schemas.microsoft.com/office/drawing/2010/main">
                <a:solidFill>
                  <a:srgbClr val="FFFFFF"/>
                </a:solidFill>
              </a14:hiddenFill>
            </a:ext>
          </a:extLst>
        </p:spPr>
      </p:pic>
      <p:pic>
        <p:nvPicPr>
          <p:cNvPr id="1145" name="Picture 121"/>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6778254" y="2570086"/>
            <a:ext cx="8001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6" name="Picture 122"/>
          <p:cNvPicPr>
            <a:picLocks noChangeAspect="1" noChangeArrowheads="1"/>
          </p:cNvPicPr>
          <p:nvPr/>
        </p:nvPicPr>
        <p:blipFill>
          <a:blip r:embed="rId62" cstate="print">
            <a:extLst>
              <a:ext uri="{28A0092B-C50C-407E-A947-70E740481C1C}">
                <a14:useLocalDpi xmlns:a14="http://schemas.microsoft.com/office/drawing/2010/main" val="0"/>
              </a:ext>
            </a:extLst>
          </a:blip>
          <a:srcRect/>
          <a:stretch>
            <a:fillRect/>
          </a:stretch>
        </p:blipFill>
        <p:spPr bwMode="auto">
          <a:xfrm>
            <a:off x="6126637" y="5168109"/>
            <a:ext cx="1251619" cy="407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7" name="Picture 123"/>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730135" y="606818"/>
            <a:ext cx="1373641" cy="549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8" name="Picture 124"/>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7737698" y="2866642"/>
            <a:ext cx="1130752" cy="8286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49" name="Picture 125"/>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7178304" y="3799704"/>
            <a:ext cx="1875545" cy="333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2" name="Picture 128"/>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6567377" y="4075177"/>
            <a:ext cx="2125837" cy="537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3" name="Picture 129"/>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2213808" y="4979564"/>
            <a:ext cx="1556754" cy="29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4" name="Picture 130"/>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7393610" y="4516050"/>
            <a:ext cx="1465041" cy="7429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6" name="Picture 132"/>
          <p:cNvPicPr>
            <a:picLocks noChangeAspect="1" noChangeArrowheads="1"/>
          </p:cNvPicPr>
          <p:nvPr/>
        </p:nvPicPr>
        <p:blipFill>
          <a:blip r:embed="rId69" cstate="print">
            <a:extLst>
              <a:ext uri="{28A0092B-C50C-407E-A947-70E740481C1C}">
                <a14:useLocalDpi xmlns:a14="http://schemas.microsoft.com/office/drawing/2010/main" val="0"/>
              </a:ext>
            </a:extLst>
          </a:blip>
          <a:srcRect/>
          <a:stretch>
            <a:fillRect/>
          </a:stretch>
        </p:blipFill>
        <p:spPr bwMode="auto">
          <a:xfrm>
            <a:off x="7732824" y="5119825"/>
            <a:ext cx="943512" cy="6534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57" name="Picture 133"/>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3762338" y="2892682"/>
            <a:ext cx="1134075" cy="391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3711416" y="4063279"/>
            <a:ext cx="928503" cy="928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p:cNvPicPr>
            <a:picLocks noChangeAspect="1" noChangeArrowheads="1"/>
          </p:cNvPicPr>
          <p:nvPr/>
        </p:nvPicPr>
        <p:blipFill>
          <a:blip r:embed="rId72" cstate="print">
            <a:extLst>
              <a:ext uri="{28A0092B-C50C-407E-A947-70E740481C1C}">
                <a14:useLocalDpi xmlns:a14="http://schemas.microsoft.com/office/drawing/2010/main" val="0"/>
              </a:ext>
            </a:extLst>
          </a:blip>
          <a:srcRect/>
          <a:stretch>
            <a:fillRect/>
          </a:stretch>
        </p:blipFill>
        <p:spPr bwMode="auto">
          <a:xfrm>
            <a:off x="953388" y="1263499"/>
            <a:ext cx="1399255" cy="51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3022163" y="3319947"/>
            <a:ext cx="1378507" cy="783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4768106" y="1146378"/>
            <a:ext cx="1799271" cy="436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1240847" y="1814542"/>
            <a:ext cx="868682" cy="868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487915" y="3370886"/>
            <a:ext cx="1513475" cy="428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6290834" y="5651220"/>
            <a:ext cx="1287520" cy="440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44653" y="2787759"/>
            <a:ext cx="1495063" cy="523220"/>
          </a:xfrm>
          <a:prstGeom prst="rect">
            <a:avLst/>
          </a:prstGeom>
          <a:noFill/>
        </p:spPr>
        <p:txBody>
          <a:bodyPr wrap="square" rtlCol="0">
            <a:spAutoFit/>
          </a:bodyPr>
          <a:lstStyle/>
          <a:p>
            <a:pPr algn="ctr"/>
            <a:r>
              <a:rPr lang="en-US" sz="1400" b="1" dirty="0" smtClean="0">
                <a:solidFill>
                  <a:schemeClr val="tx2">
                    <a:lumMod val="75000"/>
                  </a:schemeClr>
                </a:solidFill>
                <a:latin typeface="Baskerville Old Face" panose="02020602080505020303" pitchFamily="18" charset="0"/>
              </a:rPr>
              <a:t>Thomas Jefferson University</a:t>
            </a:r>
            <a:endParaRPr lang="en-US" sz="1400" b="1" dirty="0">
              <a:solidFill>
                <a:schemeClr val="tx2">
                  <a:lumMod val="75000"/>
                </a:schemeClr>
              </a:solidFill>
              <a:latin typeface="Baskerville Old Face" panose="02020602080505020303" pitchFamily="18" charset="0"/>
            </a:endParaRPr>
          </a:p>
        </p:txBody>
      </p:sp>
      <p:sp>
        <p:nvSpPr>
          <p:cNvPr id="10" name="TextBox 9"/>
          <p:cNvSpPr txBox="1"/>
          <p:nvPr/>
        </p:nvSpPr>
        <p:spPr>
          <a:xfrm>
            <a:off x="1060109" y="4961369"/>
            <a:ext cx="999770" cy="1015663"/>
          </a:xfrm>
          <a:prstGeom prst="rect">
            <a:avLst/>
          </a:prstGeom>
          <a:noFill/>
        </p:spPr>
        <p:txBody>
          <a:bodyPr wrap="square" rtlCol="0">
            <a:spAutoFit/>
          </a:bodyPr>
          <a:lstStyle/>
          <a:p>
            <a:pPr algn="ctr"/>
            <a:r>
              <a:rPr lang="en-US" sz="1200" dirty="0" smtClean="0">
                <a:solidFill>
                  <a:srgbClr val="996600"/>
                </a:solidFill>
                <a:latin typeface="Bauhaus 93" panose="04030905020B02020C02" pitchFamily="82" charset="0"/>
              </a:rPr>
              <a:t>University of Central Florida – College of Medicine</a:t>
            </a:r>
            <a:endParaRPr lang="en-US" sz="1200" dirty="0">
              <a:solidFill>
                <a:srgbClr val="996600"/>
              </a:solidFill>
              <a:latin typeface="Bauhaus 93" panose="04030905020B02020C02" pitchFamily="82" charset="0"/>
            </a:endParaRPr>
          </a:p>
        </p:txBody>
      </p:sp>
    </p:spTree>
    <p:extLst>
      <p:ext uri="{BB962C8B-B14F-4D97-AF65-F5344CB8AC3E}">
        <p14:creationId xmlns:p14="http://schemas.microsoft.com/office/powerpoint/2010/main" val="1077620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534" y="364452"/>
            <a:ext cx="8229600" cy="1189483"/>
          </a:xfrm>
        </p:spPr>
        <p:txBody>
          <a:bodyPr>
            <a:normAutofit/>
          </a:bodyPr>
          <a:lstStyle/>
          <a:p>
            <a:r>
              <a:rPr lang="en-US" dirty="0" smtClean="0"/>
              <a:t>Clerkship Coordinator</a:t>
            </a:r>
            <a:endParaRPr lang="en-US" dirty="0"/>
          </a:p>
        </p:txBody>
      </p:sp>
      <p:sp>
        <p:nvSpPr>
          <p:cNvPr id="4" name="TextBox 3"/>
          <p:cNvSpPr txBox="1"/>
          <p:nvPr/>
        </p:nvSpPr>
        <p:spPr>
          <a:xfrm>
            <a:off x="1703484" y="2728858"/>
            <a:ext cx="1834073" cy="523220"/>
          </a:xfrm>
          <a:prstGeom prst="rect">
            <a:avLst/>
          </a:prstGeom>
          <a:noFill/>
          <a:effectLst>
            <a:innerShdw blurRad="63500" dist="50800" dir="21060000">
              <a:prstClr val="black">
                <a:alpha val="50000"/>
              </a:prstClr>
            </a:innerShdw>
          </a:effectLst>
          <a:scene3d>
            <a:camera prst="isometricOffAxis2Left"/>
            <a:lightRig rig="threePt" dir="t"/>
          </a:scene3d>
          <a:sp3d>
            <a:bevelT/>
          </a:sp3d>
        </p:spPr>
        <p:txBody>
          <a:bodyPr wrap="square" rtlCol="0">
            <a:spAutoFit/>
          </a:bodyPr>
          <a:lstStyle/>
          <a:p>
            <a:r>
              <a:rPr lang="en-US" sz="2800" dirty="0" smtClean="0">
                <a:ln w="3175">
                  <a:solidFill>
                    <a:srgbClr val="FF3399"/>
                  </a:solidFill>
                </a:ln>
                <a:solidFill>
                  <a:srgbClr val="FF3399"/>
                </a:solidFill>
              </a:rPr>
              <a:t>Schedules</a:t>
            </a:r>
            <a:endParaRPr lang="en-US" sz="2800" dirty="0">
              <a:ln w="3175">
                <a:solidFill>
                  <a:srgbClr val="FF3399"/>
                </a:solidFill>
              </a:ln>
              <a:solidFill>
                <a:srgbClr val="FF3399"/>
              </a:solidFill>
            </a:endParaRPr>
          </a:p>
        </p:txBody>
      </p:sp>
      <p:sp>
        <p:nvSpPr>
          <p:cNvPr id="5" name="TextBox 4"/>
          <p:cNvSpPr txBox="1"/>
          <p:nvPr/>
        </p:nvSpPr>
        <p:spPr>
          <a:xfrm>
            <a:off x="2657719" y="2328508"/>
            <a:ext cx="1914279" cy="523220"/>
          </a:xfrm>
          <a:prstGeom prst="rect">
            <a:avLst/>
          </a:prstGeom>
          <a:noFill/>
          <a:effectLst>
            <a:reflection blurRad="6350" stA="50000" endA="300" endPos="55500" dist="50800" dir="5400000" sy="-100000" algn="bl" rotWithShape="0"/>
          </a:effectLst>
        </p:spPr>
        <p:txBody>
          <a:bodyPr wrap="square" rtlCol="0">
            <a:spAutoFit/>
          </a:bodyPr>
          <a:lstStyle/>
          <a:p>
            <a:r>
              <a:rPr lang="en-US" sz="2800" dirty="0" smtClean="0">
                <a:gradFill flip="none" rotWithShape="1">
                  <a:gsLst>
                    <a:gs pos="20000">
                      <a:srgbClr val="000082"/>
                    </a:gs>
                    <a:gs pos="30000">
                      <a:srgbClr val="66008F"/>
                    </a:gs>
                    <a:gs pos="64999">
                      <a:srgbClr val="BA0066"/>
                    </a:gs>
                    <a:gs pos="89999">
                      <a:srgbClr val="FF0000"/>
                    </a:gs>
                    <a:gs pos="100000">
                      <a:srgbClr val="FF8200"/>
                    </a:gs>
                  </a:gsLst>
                  <a:lin ang="2700000" scaled="1"/>
                  <a:tileRect/>
                </a:gradFill>
              </a:rPr>
              <a:t>Orientation</a:t>
            </a:r>
            <a:endParaRPr lang="en-US" sz="2800" dirty="0">
              <a:gradFill flip="none" rotWithShape="1">
                <a:gsLst>
                  <a:gs pos="20000">
                    <a:srgbClr val="000082"/>
                  </a:gs>
                  <a:gs pos="30000">
                    <a:srgbClr val="66008F"/>
                  </a:gs>
                  <a:gs pos="64999">
                    <a:srgbClr val="BA0066"/>
                  </a:gs>
                  <a:gs pos="89999">
                    <a:srgbClr val="FF0000"/>
                  </a:gs>
                  <a:gs pos="100000">
                    <a:srgbClr val="FF8200"/>
                  </a:gs>
                </a:gsLst>
                <a:lin ang="2700000" scaled="1"/>
                <a:tileRect/>
              </a:gradFill>
            </a:endParaRPr>
          </a:p>
        </p:txBody>
      </p:sp>
      <p:sp>
        <p:nvSpPr>
          <p:cNvPr id="7" name="TextBox 6"/>
          <p:cNvSpPr txBox="1"/>
          <p:nvPr/>
        </p:nvSpPr>
        <p:spPr>
          <a:xfrm>
            <a:off x="6642723" y="3565934"/>
            <a:ext cx="1208503" cy="430887"/>
          </a:xfrm>
          <a:prstGeom prst="rect">
            <a:avLst/>
          </a:prstGeom>
          <a:noFill/>
        </p:spPr>
        <p:txBody>
          <a:bodyPr wrap="square" rtlCol="0">
            <a:spAutoFit/>
          </a:bodyPr>
          <a:lstStyle/>
          <a:p>
            <a:r>
              <a:rPr lang="en-US" sz="2200" b="1" dirty="0" smtClean="0">
                <a:ln w="18000">
                  <a:solidFill>
                    <a:srgbClr val="9933FF"/>
                  </a:solidFill>
                  <a:prstDash val="solid"/>
                  <a:miter lim="800000"/>
                </a:ln>
                <a:noFill/>
                <a:effectLst>
                  <a:outerShdw blurRad="25500" dist="23000" dir="7020000" algn="tl">
                    <a:srgbClr val="000000">
                      <a:alpha val="50000"/>
                    </a:srgbClr>
                  </a:outerShdw>
                </a:effectLst>
              </a:rPr>
              <a:t>Parking</a:t>
            </a:r>
            <a:endParaRPr lang="en-US" sz="2200" b="1" dirty="0">
              <a:ln w="18000">
                <a:solidFill>
                  <a:srgbClr val="9933FF"/>
                </a:solidFill>
                <a:prstDash val="solid"/>
                <a:miter lim="800000"/>
              </a:ln>
              <a:noFill/>
              <a:effectLst>
                <a:outerShdw blurRad="25500" dist="23000" dir="7020000" algn="tl">
                  <a:srgbClr val="000000">
                    <a:alpha val="50000"/>
                  </a:srgbClr>
                </a:outerShdw>
              </a:effectLst>
            </a:endParaRPr>
          </a:p>
        </p:txBody>
      </p:sp>
      <p:sp>
        <p:nvSpPr>
          <p:cNvPr id="8" name="TextBox 7"/>
          <p:cNvSpPr txBox="1"/>
          <p:nvPr/>
        </p:nvSpPr>
        <p:spPr>
          <a:xfrm>
            <a:off x="3990841" y="3781377"/>
            <a:ext cx="2627391" cy="1323439"/>
          </a:xfrm>
          <a:prstGeom prst="rect">
            <a:avLst/>
          </a:prstGeom>
          <a:noFill/>
          <a:scene3d>
            <a:camera prst="isometricOffAxis1Top">
              <a:rot lat="18600000" lon="19558760" rev="2510697"/>
            </a:camera>
            <a:lightRig rig="threePt" dir="t"/>
          </a:scene3d>
        </p:spPr>
        <p:txBody>
          <a:bodyPr wrap="square" rtlCol="0">
            <a:spAutoFit/>
          </a:bodyPr>
          <a:lstStyle/>
          <a:p>
            <a:r>
              <a:rPr lang="en-US" sz="4000" b="1" dirty="0" smtClean="0">
                <a:solidFill>
                  <a:srgbClr val="002060"/>
                </a:solidFill>
              </a:rPr>
              <a:t>Learning Objectives</a:t>
            </a:r>
            <a:endParaRPr lang="en-US" sz="4000" b="1" dirty="0">
              <a:solidFill>
                <a:srgbClr val="002060"/>
              </a:solidFill>
            </a:endParaRPr>
          </a:p>
        </p:txBody>
      </p:sp>
      <p:sp>
        <p:nvSpPr>
          <p:cNvPr id="9" name="Rectangle 8"/>
          <p:cNvSpPr/>
          <p:nvPr/>
        </p:nvSpPr>
        <p:spPr>
          <a:xfrm>
            <a:off x="1844909" y="3211991"/>
            <a:ext cx="4267083" cy="784830"/>
          </a:xfrm>
          <a:prstGeom prst="rect">
            <a:avLst/>
          </a:prstGeom>
          <a:noFill/>
        </p:spPr>
        <p:txBody>
          <a:bodyPr wrap="square" lIns="91440" tIns="45720" rIns="91440" bIns="45720">
            <a:spAutoFit/>
          </a:bodyPr>
          <a:lstStyle/>
          <a:p>
            <a:pPr algn="ctr"/>
            <a:r>
              <a:rPr lang="en-US" sz="4500" b="1" dirty="0" smtClean="0">
                <a:ln w="18000">
                  <a:solidFill>
                    <a:schemeClr val="accent2">
                      <a:satMod val="140000"/>
                    </a:schemeClr>
                  </a:solidFill>
                  <a:prstDash val="solid"/>
                  <a:miter lim="800000"/>
                </a:ln>
                <a:solidFill>
                  <a:srgbClr val="89375A"/>
                </a:solidFill>
                <a:effectLst>
                  <a:outerShdw blurRad="25500" dist="23000" dir="7020000" algn="tl">
                    <a:srgbClr val="000000">
                      <a:alpha val="50000"/>
                    </a:srgbClr>
                  </a:outerShdw>
                </a:effectLst>
              </a:rPr>
              <a:t>Communication</a:t>
            </a:r>
            <a:endParaRPr lang="en-US" sz="4500" b="1" cap="none" spc="0" dirty="0">
              <a:ln w="18000">
                <a:solidFill>
                  <a:schemeClr val="accent2">
                    <a:satMod val="140000"/>
                  </a:schemeClr>
                </a:solidFill>
                <a:prstDash val="solid"/>
                <a:miter lim="800000"/>
              </a:ln>
              <a:solidFill>
                <a:srgbClr val="89375A"/>
              </a:solidFill>
              <a:effectLst>
                <a:outerShdw blurRad="25500" dist="23000" dir="7020000" algn="tl">
                  <a:srgbClr val="000000">
                    <a:alpha val="50000"/>
                  </a:srgbClr>
                </a:outerShdw>
              </a:effectLst>
            </a:endParaRPr>
          </a:p>
        </p:txBody>
      </p:sp>
      <p:sp>
        <p:nvSpPr>
          <p:cNvPr id="11" name="TextBox 10"/>
          <p:cNvSpPr txBox="1"/>
          <p:nvPr/>
        </p:nvSpPr>
        <p:spPr>
          <a:xfrm>
            <a:off x="4938777" y="4694729"/>
            <a:ext cx="1312362" cy="400110"/>
          </a:xfrm>
          <a:prstGeom prst="rect">
            <a:avLst/>
          </a:prstGeom>
          <a:noFill/>
        </p:spPr>
        <p:txBody>
          <a:bodyPr wrap="square" rtlCol="0">
            <a:spAutoFit/>
          </a:bodyPr>
          <a:lstStyle/>
          <a:p>
            <a:r>
              <a:rPr lang="en-US" sz="2000" b="1" dirty="0" smtClean="0">
                <a:solidFill>
                  <a:srgbClr val="FF3399"/>
                </a:solidFill>
                <a:effectLst>
                  <a:reflection blurRad="6350" stA="55000" endA="50" endPos="85000" dist="29997" dir="5400000" sy="-100000" algn="bl" rotWithShape="0"/>
                </a:effectLst>
              </a:rPr>
              <a:t>Handouts</a:t>
            </a:r>
            <a:endParaRPr lang="en-US" sz="2000" b="1" dirty="0">
              <a:solidFill>
                <a:srgbClr val="FF3399"/>
              </a:solidFill>
              <a:effectLst>
                <a:reflection blurRad="6350" stA="55000" endA="50" endPos="85000" dist="29997" dir="5400000" sy="-100000" algn="bl" rotWithShape="0"/>
              </a:effectLst>
            </a:endParaRPr>
          </a:p>
        </p:txBody>
      </p:sp>
      <p:sp>
        <p:nvSpPr>
          <p:cNvPr id="12" name="TextBox 11"/>
          <p:cNvSpPr txBox="1"/>
          <p:nvPr/>
        </p:nvSpPr>
        <p:spPr>
          <a:xfrm>
            <a:off x="3695149" y="5164187"/>
            <a:ext cx="1568371" cy="461665"/>
          </a:xfrm>
          <a:prstGeom prst="rect">
            <a:avLst/>
          </a:prstGeom>
          <a:noFill/>
        </p:spPr>
        <p:txBody>
          <a:bodyPr wrap="square" rtlCol="0">
            <a:spAutoFit/>
          </a:bodyPr>
          <a:lstStyle/>
          <a:p>
            <a:r>
              <a:rPr lang="en-US" sz="2400" b="1" dirty="0" smtClean="0">
                <a:blipFill>
                  <a:blip r:embed="rId3"/>
                  <a:tile tx="0" ty="0" sx="100000" sy="100000" flip="none" algn="tl"/>
                </a:blipFill>
              </a:rPr>
              <a:t>Resources</a:t>
            </a:r>
            <a:endParaRPr lang="en-US" sz="2400" b="1" dirty="0">
              <a:blipFill>
                <a:blip r:embed="rId3"/>
                <a:tile tx="0" ty="0" sx="100000" sy="100000" flip="none" algn="tl"/>
              </a:blipFill>
            </a:endParaRPr>
          </a:p>
        </p:txBody>
      </p:sp>
      <p:sp>
        <p:nvSpPr>
          <p:cNvPr id="14" name="TextBox 13"/>
          <p:cNvSpPr txBox="1"/>
          <p:nvPr/>
        </p:nvSpPr>
        <p:spPr>
          <a:xfrm>
            <a:off x="6737889" y="5218443"/>
            <a:ext cx="1710324" cy="461665"/>
          </a:xfrm>
          <a:prstGeom prst="rect">
            <a:avLst/>
          </a:prstGeom>
          <a:noFill/>
          <a:scene3d>
            <a:camera prst="isometricOffAxis2Left">
              <a:rot lat="1080000" lon="2400000" rev="0"/>
            </a:camera>
            <a:lightRig rig="threePt" dir="t"/>
          </a:scene3d>
        </p:spPr>
        <p:txBody>
          <a:bodyPr wrap="square" rtlCol="0">
            <a:spAutoFit/>
          </a:bodyPr>
          <a:lstStyle/>
          <a:p>
            <a:r>
              <a:rPr lang="en-US" sz="2400" dirty="0" smtClean="0">
                <a:pattFill prst="horzBrick">
                  <a:fgClr>
                    <a:srgbClr val="FF3300"/>
                  </a:fgClr>
                  <a:bgClr>
                    <a:srgbClr val="663300"/>
                  </a:bgClr>
                </a:pattFill>
              </a:rPr>
              <a:t>Web Pages</a:t>
            </a:r>
            <a:endParaRPr lang="en-US" sz="2400" dirty="0">
              <a:pattFill prst="horzBrick">
                <a:fgClr>
                  <a:srgbClr val="FF3300"/>
                </a:fgClr>
                <a:bgClr>
                  <a:srgbClr val="663300"/>
                </a:bgClr>
              </a:pattFill>
            </a:endParaRPr>
          </a:p>
        </p:txBody>
      </p:sp>
      <p:sp>
        <p:nvSpPr>
          <p:cNvPr id="15" name="TextBox 14"/>
          <p:cNvSpPr txBox="1"/>
          <p:nvPr/>
        </p:nvSpPr>
        <p:spPr>
          <a:xfrm>
            <a:off x="1752600" y="4676384"/>
            <a:ext cx="1371600" cy="369332"/>
          </a:xfrm>
          <a:prstGeom prst="rect">
            <a:avLst/>
          </a:prstGeom>
          <a:noFill/>
        </p:spPr>
        <p:txBody>
          <a:bodyPr wrap="square" rtlCol="0">
            <a:spAutoFit/>
          </a:bodyPr>
          <a:lstStyle/>
          <a:p>
            <a:endParaRPr lang="en-US" dirty="0"/>
          </a:p>
        </p:txBody>
      </p:sp>
      <p:sp>
        <p:nvSpPr>
          <p:cNvPr id="16" name="TextBox 15"/>
          <p:cNvSpPr txBox="1"/>
          <p:nvPr/>
        </p:nvSpPr>
        <p:spPr>
          <a:xfrm>
            <a:off x="7774869" y="2139350"/>
            <a:ext cx="615553" cy="2202597"/>
          </a:xfrm>
          <a:prstGeom prst="rect">
            <a:avLst/>
          </a:prstGeom>
          <a:noFill/>
        </p:spPr>
        <p:txBody>
          <a:bodyPr vert="vert" wrap="square" rtlCol="0">
            <a:spAutoFit/>
          </a:bodyPr>
          <a:lstStyle/>
          <a:p>
            <a:r>
              <a:rPr lang="en-US" sz="2800" b="1" dirty="0" smtClean="0">
                <a:pattFill prst="lgCheck">
                  <a:fgClr>
                    <a:srgbClr val="92D050"/>
                  </a:fgClr>
                  <a:bgClr>
                    <a:srgbClr val="00B050"/>
                  </a:bgClr>
                </a:pattFill>
              </a:rPr>
              <a:t>Assessments</a:t>
            </a:r>
            <a:endParaRPr lang="en-US" sz="2800" b="1" dirty="0">
              <a:pattFill prst="lgCheck">
                <a:fgClr>
                  <a:srgbClr val="92D050"/>
                </a:fgClr>
                <a:bgClr>
                  <a:srgbClr val="00B050"/>
                </a:bgClr>
              </a:pattFill>
            </a:endParaRPr>
          </a:p>
        </p:txBody>
      </p:sp>
      <p:sp>
        <p:nvSpPr>
          <p:cNvPr id="17" name="TextBox 16"/>
          <p:cNvSpPr txBox="1"/>
          <p:nvPr/>
        </p:nvSpPr>
        <p:spPr>
          <a:xfrm>
            <a:off x="3537558" y="2809107"/>
            <a:ext cx="4114800" cy="584775"/>
          </a:xfrm>
          <a:prstGeom prst="rect">
            <a:avLst/>
          </a:prstGeom>
          <a:noFill/>
        </p:spPr>
        <p:txBody>
          <a:bodyPr wrap="square" rtlCol="0">
            <a:spAutoFit/>
          </a:bodyPr>
          <a:lstStyle/>
          <a:p>
            <a:r>
              <a:rPr lang="en-US" sz="3200" dirty="0" smtClean="0">
                <a:ln>
                  <a:solidFill>
                    <a:schemeClr val="tx2"/>
                  </a:solidFill>
                </a:ln>
                <a:gradFill flip="none" rotWithShape="1">
                  <a:gsLst>
                    <a:gs pos="27000">
                      <a:srgbClr val="FFF200"/>
                    </a:gs>
                    <a:gs pos="45000">
                      <a:srgbClr val="FF7A00"/>
                    </a:gs>
                    <a:gs pos="64000">
                      <a:srgbClr val="FF0300"/>
                    </a:gs>
                    <a:gs pos="87000">
                      <a:srgbClr val="4D0808"/>
                    </a:gs>
                  </a:gsLst>
                  <a:lin ang="18900000" scaled="1"/>
                  <a:tileRect/>
                </a:gradFill>
              </a:rPr>
              <a:t>Policies and Procedures</a:t>
            </a:r>
            <a:endParaRPr lang="en-US" sz="3200" dirty="0">
              <a:ln>
                <a:solidFill>
                  <a:schemeClr val="tx2"/>
                </a:solidFill>
              </a:ln>
              <a:gradFill flip="none" rotWithShape="1">
                <a:gsLst>
                  <a:gs pos="27000">
                    <a:srgbClr val="FFF200"/>
                  </a:gs>
                  <a:gs pos="45000">
                    <a:srgbClr val="FF7A00"/>
                  </a:gs>
                  <a:gs pos="64000">
                    <a:srgbClr val="FF0300"/>
                  </a:gs>
                  <a:gs pos="87000">
                    <a:srgbClr val="4D0808"/>
                  </a:gs>
                </a:gsLst>
                <a:lin ang="18900000" scaled="1"/>
                <a:tileRect/>
              </a:gradFill>
            </a:endParaRPr>
          </a:p>
        </p:txBody>
      </p:sp>
      <p:sp>
        <p:nvSpPr>
          <p:cNvPr id="18" name="TextBox 17"/>
          <p:cNvSpPr txBox="1"/>
          <p:nvPr/>
        </p:nvSpPr>
        <p:spPr>
          <a:xfrm>
            <a:off x="4250001" y="2304660"/>
            <a:ext cx="2109073" cy="584775"/>
          </a:xfrm>
          <a:prstGeom prst="rect">
            <a:avLst/>
          </a:prstGeom>
          <a:noFill/>
          <a:scene3d>
            <a:camera prst="isometricBottomDown">
              <a:rot lat="2123776" lon="18000000" rev="17990253"/>
            </a:camera>
            <a:lightRig rig="threePt" dir="t"/>
          </a:scene3d>
        </p:spPr>
        <p:txBody>
          <a:bodyPr wrap="square" rtlCol="0">
            <a:spAutoFit/>
          </a:bodyPr>
          <a:lstStyle/>
          <a:p>
            <a:r>
              <a:rPr lang="en-US" sz="3200" b="1" dirty="0" smtClean="0">
                <a:blipFill>
                  <a:blip r:embed="rId4"/>
                  <a:tile tx="0" ty="0" sx="100000" sy="100000" flip="none" algn="tl"/>
                </a:blipFill>
              </a:rPr>
              <a:t>Workshops</a:t>
            </a:r>
            <a:endParaRPr lang="en-US" sz="3200" b="1" dirty="0">
              <a:blipFill>
                <a:blip r:embed="rId4"/>
                <a:tile tx="0" ty="0" sx="100000" sy="100000" flip="none" algn="tl"/>
              </a:blipFill>
            </a:endParaRPr>
          </a:p>
        </p:txBody>
      </p:sp>
      <p:sp>
        <p:nvSpPr>
          <p:cNvPr id="20" name="TextBox 19"/>
          <p:cNvSpPr txBox="1"/>
          <p:nvPr/>
        </p:nvSpPr>
        <p:spPr>
          <a:xfrm>
            <a:off x="609600" y="3871328"/>
            <a:ext cx="2647083" cy="1938992"/>
          </a:xfrm>
          <a:prstGeom prst="rect">
            <a:avLst/>
          </a:prstGeom>
          <a:noFill/>
          <a:scene3d>
            <a:camera prst="isometricLeftDown">
              <a:rot lat="2100000" lon="1200000" rev="0"/>
            </a:camera>
            <a:lightRig rig="morning" dir="t">
              <a:rot lat="0" lon="0" rev="4200000"/>
            </a:lightRig>
          </a:scene3d>
        </p:spPr>
        <p:txBody>
          <a:bodyPr wrap="square" rtlCol="0">
            <a:spAutoFit/>
            <a:sp3d extrusionH="57150" contourW="12700">
              <a:extrusionClr>
                <a:srgbClr val="9933FF"/>
              </a:extrusionClr>
              <a:contourClr>
                <a:srgbClr val="002060"/>
              </a:contourClr>
            </a:sp3d>
          </a:bodyPr>
          <a:lstStyle/>
          <a:p>
            <a:r>
              <a:rPr lang="en-US" sz="4000" dirty="0" smtClean="0"/>
              <a:t>Grading and Evaluations</a:t>
            </a:r>
            <a:endParaRPr lang="en-US" sz="4000" dirty="0"/>
          </a:p>
        </p:txBody>
      </p:sp>
      <p:sp>
        <p:nvSpPr>
          <p:cNvPr id="21" name="TextBox 20"/>
          <p:cNvSpPr txBox="1"/>
          <p:nvPr/>
        </p:nvSpPr>
        <p:spPr>
          <a:xfrm>
            <a:off x="3086066" y="4114800"/>
            <a:ext cx="677108" cy="1904999"/>
          </a:xfrm>
          <a:prstGeom prst="rect">
            <a:avLst/>
          </a:prstGeom>
          <a:noFill/>
        </p:spPr>
        <p:txBody>
          <a:bodyPr vert="vert270" wrap="square" rtlCol="0">
            <a:spAutoFit/>
          </a:bodyPr>
          <a:lstStyle/>
          <a:p>
            <a:r>
              <a:rPr lang="en-US" sz="3200" dirty="0" smtClean="0">
                <a:ln>
                  <a:solidFill>
                    <a:srgbClr val="0070C0"/>
                  </a:solidFill>
                </a:ln>
                <a:solidFill>
                  <a:srgbClr val="002060">
                    <a:alpha val="49000"/>
                  </a:srgbClr>
                </a:solidFill>
              </a:rPr>
              <a:t>Meetings</a:t>
            </a:r>
            <a:endParaRPr lang="en-US" sz="3200" dirty="0">
              <a:ln>
                <a:solidFill>
                  <a:srgbClr val="0070C0"/>
                </a:solidFill>
              </a:ln>
              <a:solidFill>
                <a:srgbClr val="002060">
                  <a:alpha val="49000"/>
                </a:srgbClr>
              </a:solidFill>
            </a:endParaRPr>
          </a:p>
        </p:txBody>
      </p:sp>
      <p:sp>
        <p:nvSpPr>
          <p:cNvPr id="23" name="Rectangle 22"/>
          <p:cNvSpPr/>
          <p:nvPr/>
        </p:nvSpPr>
        <p:spPr>
          <a:xfrm>
            <a:off x="379920" y="2304659"/>
            <a:ext cx="2232984" cy="646331"/>
          </a:xfrm>
          <a:prstGeom prst="rect">
            <a:avLst/>
          </a:prstGeom>
          <a:noFill/>
          <a:scene3d>
            <a:camera prst="isometricRightUp"/>
            <a:lightRig rig="threePt" dir="t"/>
          </a:scene3d>
        </p:spPr>
        <p:txBody>
          <a:bodyPr wrap="none" lIns="91440" tIns="45720" rIns="91440" bIns="45720">
            <a:spAutoFit/>
          </a:bodyPr>
          <a:lstStyle/>
          <a:p>
            <a:pPr algn="ct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Directions</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9" name="TextBox 18"/>
          <p:cNvSpPr txBox="1"/>
          <p:nvPr/>
        </p:nvSpPr>
        <p:spPr>
          <a:xfrm>
            <a:off x="6523004" y="4417730"/>
            <a:ext cx="2809543" cy="954107"/>
          </a:xfrm>
          <a:prstGeom prst="rect">
            <a:avLst/>
          </a:prstGeom>
          <a:noFill/>
          <a:scene3d>
            <a:camera prst="isometricBottomDown"/>
            <a:lightRig rig="threePt" dir="t"/>
          </a:scene3d>
        </p:spPr>
        <p:txBody>
          <a:bodyPr wrap="square" rtlCol="0">
            <a:spAutoFit/>
          </a:bodyPr>
          <a:lstStyle/>
          <a:p>
            <a:r>
              <a:rPr lang="en-US" sz="2800" b="1" dirty="0" smtClean="0">
                <a:solidFill>
                  <a:schemeClr val="accent6">
                    <a:lumMod val="50000"/>
                  </a:schemeClr>
                </a:solidFill>
              </a:rPr>
              <a:t>Time Management</a:t>
            </a:r>
            <a:endParaRPr lang="en-US" sz="2800" b="1" dirty="0">
              <a:solidFill>
                <a:schemeClr val="accent6">
                  <a:lumMod val="50000"/>
                </a:schemeClr>
              </a:solidFill>
            </a:endParaRPr>
          </a:p>
        </p:txBody>
      </p:sp>
      <p:sp>
        <p:nvSpPr>
          <p:cNvPr id="22" name="TextBox 21"/>
          <p:cNvSpPr txBox="1"/>
          <p:nvPr/>
        </p:nvSpPr>
        <p:spPr>
          <a:xfrm>
            <a:off x="6285663" y="3393882"/>
            <a:ext cx="391582" cy="2235822"/>
          </a:xfrm>
          <a:prstGeom prst="rect">
            <a:avLst/>
          </a:prstGeom>
          <a:noFill/>
        </p:spPr>
        <p:txBody>
          <a:bodyPr vert="wordArtVert" wrap="square" rtlCol="0">
            <a:spAutoFit/>
          </a:bodyPr>
          <a:lstStyle/>
          <a:p>
            <a:r>
              <a:rPr lang="en-US" sz="1400" b="1" dirty="0" smtClean="0">
                <a:solidFill>
                  <a:srgbClr val="FF6600"/>
                </a:solidFill>
                <a:latin typeface="Aharoni" panose="02010803020104030203" pitchFamily="2" charset="-79"/>
                <a:cs typeface="Aharoni" panose="02010803020104030203" pitchFamily="2" charset="-79"/>
              </a:rPr>
              <a:t>DUTY HOURS</a:t>
            </a:r>
            <a:endParaRPr lang="en-US" sz="1400" b="1" dirty="0">
              <a:solidFill>
                <a:srgbClr val="FF6600"/>
              </a:solidFill>
              <a:latin typeface="Aharoni" panose="02010803020104030203" pitchFamily="2" charset="-79"/>
              <a:cs typeface="Aharoni" panose="02010803020104030203" pitchFamily="2" charset="-79"/>
            </a:endParaRPr>
          </a:p>
        </p:txBody>
      </p:sp>
      <p:sp>
        <p:nvSpPr>
          <p:cNvPr id="24" name="TextBox 23"/>
          <p:cNvSpPr txBox="1"/>
          <p:nvPr/>
        </p:nvSpPr>
        <p:spPr>
          <a:xfrm>
            <a:off x="5882295" y="2205638"/>
            <a:ext cx="2045480" cy="523220"/>
          </a:xfrm>
          <a:prstGeom prst="rect">
            <a:avLst/>
          </a:prstGeom>
          <a:noFill/>
        </p:spPr>
        <p:txBody>
          <a:bodyPr wrap="square" rtlCol="0">
            <a:spAutoFit/>
          </a:bodyPr>
          <a:lstStyle/>
          <a:p>
            <a:r>
              <a:rPr lang="en-US" sz="2800" b="1" dirty="0" smtClean="0">
                <a:solidFill>
                  <a:srgbClr val="0070C0"/>
                </a:solidFill>
                <a:latin typeface="Freestyle Script" panose="030804020302050B0404" pitchFamily="66" charset="0"/>
              </a:rPr>
              <a:t>Conflict Resolution</a:t>
            </a:r>
            <a:endParaRPr lang="en-US" sz="2800" b="1" dirty="0">
              <a:solidFill>
                <a:srgbClr val="0070C0"/>
              </a:solidFill>
              <a:latin typeface="Freestyle Script" panose="030804020302050B0404" pitchFamily="66" charset="0"/>
            </a:endParaRPr>
          </a:p>
        </p:txBody>
      </p:sp>
      <p:sp>
        <p:nvSpPr>
          <p:cNvPr id="6" name="TextBox 5"/>
          <p:cNvSpPr txBox="1"/>
          <p:nvPr/>
        </p:nvSpPr>
        <p:spPr>
          <a:xfrm>
            <a:off x="856382" y="3240649"/>
            <a:ext cx="1277217" cy="369332"/>
          </a:xfrm>
          <a:prstGeom prst="rect">
            <a:avLst/>
          </a:prstGeom>
          <a:noFill/>
        </p:spPr>
        <p:txBody>
          <a:bodyPr wrap="square" rtlCol="0">
            <a:spAutoFit/>
          </a:bodyPr>
          <a:lstStyle/>
          <a:p>
            <a:r>
              <a:rPr lang="en-US" b="1" dirty="0" smtClean="0">
                <a:solidFill>
                  <a:srgbClr val="663300"/>
                </a:solidFill>
                <a:latin typeface="Aharoni" panose="02010803020104030203" pitchFamily="2" charset="-79"/>
                <a:cs typeface="Aharoni" panose="02010803020104030203" pitchFamily="2" charset="-79"/>
              </a:rPr>
              <a:t>BUDGET</a:t>
            </a:r>
            <a:endParaRPr lang="en-US" b="1" dirty="0">
              <a:solidFill>
                <a:srgbClr val="663300"/>
              </a:solidFill>
              <a:latin typeface="Aharoni" panose="02010803020104030203" pitchFamily="2" charset="-79"/>
              <a:cs typeface="Aharoni" panose="02010803020104030203" pitchFamily="2" charset="-79"/>
            </a:endParaRPr>
          </a:p>
        </p:txBody>
      </p:sp>
      <p:sp>
        <p:nvSpPr>
          <p:cNvPr id="10" name="TextBox 9"/>
          <p:cNvSpPr txBox="1"/>
          <p:nvPr/>
        </p:nvSpPr>
        <p:spPr>
          <a:xfrm>
            <a:off x="2575481" y="3945699"/>
            <a:ext cx="615553" cy="1200329"/>
          </a:xfrm>
          <a:prstGeom prst="rect">
            <a:avLst/>
          </a:prstGeom>
          <a:noFill/>
          <a:effectLst>
            <a:outerShdw blurRad="50800" dist="50800" dir="5400000" algn="ctr" rotWithShape="0">
              <a:schemeClr val="accent1">
                <a:lumMod val="40000"/>
                <a:lumOff val="60000"/>
              </a:schemeClr>
            </a:outerShdw>
          </a:effectLst>
        </p:spPr>
        <p:txBody>
          <a:bodyPr vert="vert" wrap="square" rtlCol="0">
            <a:spAutoFit/>
          </a:bodyPr>
          <a:lstStyle/>
          <a:p>
            <a:r>
              <a:rPr lang="en-US" sz="2800" b="1" dirty="0" smtClean="0">
                <a:solidFill>
                  <a:srgbClr val="006600"/>
                </a:solidFill>
                <a:latin typeface="Berlin Sans FB Demi" panose="020E0802020502020306" pitchFamily="34" charset="0"/>
                <a:cs typeface="Aharoni" panose="02010803020104030203" pitchFamily="2" charset="-79"/>
              </a:rPr>
              <a:t>LCME</a:t>
            </a:r>
            <a:endParaRPr lang="en-US" sz="2800" b="1" dirty="0">
              <a:solidFill>
                <a:srgbClr val="006600"/>
              </a:solidFill>
              <a:latin typeface="Berlin Sans FB Demi" panose="020E0802020502020306" pitchFamily="34" charset="0"/>
              <a:cs typeface="Aharoni" panose="02010803020104030203" pitchFamily="2" charset="-79"/>
            </a:endParaRPr>
          </a:p>
        </p:txBody>
      </p:sp>
      <p:sp>
        <p:nvSpPr>
          <p:cNvPr id="13" name="TextBox 12"/>
          <p:cNvSpPr txBox="1"/>
          <p:nvPr/>
        </p:nvSpPr>
        <p:spPr>
          <a:xfrm>
            <a:off x="5361152" y="5218443"/>
            <a:ext cx="1054537" cy="369332"/>
          </a:xfrm>
          <a:prstGeom prst="rect">
            <a:avLst/>
          </a:prstGeom>
          <a:noFill/>
          <a:scene3d>
            <a:camera prst="isometricOffAxis2Left">
              <a:rot lat="1080000" lon="2400000" rev="0"/>
            </a:camera>
            <a:lightRig rig="threePt" dir="t"/>
          </a:scene3d>
        </p:spPr>
        <p:txBody>
          <a:bodyPr wrap="square" rtlCol="0">
            <a:spAutoFit/>
          </a:bodyPr>
          <a:lstStyle/>
          <a:p>
            <a:r>
              <a:rPr lang="en-US" b="1" i="1" dirty="0" smtClean="0">
                <a:solidFill>
                  <a:srgbClr val="00B050"/>
                </a:solidFill>
                <a:latin typeface="Broadway" panose="04040905080B02020502" pitchFamily="82" charset="0"/>
              </a:rPr>
              <a:t>EXAMS</a:t>
            </a:r>
            <a:endParaRPr lang="en-US" b="1" i="1" dirty="0">
              <a:solidFill>
                <a:srgbClr val="00B050"/>
              </a:solidFill>
              <a:latin typeface="Broadway" panose="04040905080B02020502" pitchFamily="82" charset="0"/>
            </a:endParaRPr>
          </a:p>
        </p:txBody>
      </p:sp>
      <p:sp>
        <p:nvSpPr>
          <p:cNvPr id="25" name="TextBox 24"/>
          <p:cNvSpPr txBox="1"/>
          <p:nvPr/>
        </p:nvSpPr>
        <p:spPr>
          <a:xfrm>
            <a:off x="6046937" y="5943600"/>
            <a:ext cx="2106464" cy="369332"/>
          </a:xfrm>
          <a:prstGeom prst="rect">
            <a:avLst/>
          </a:prstGeom>
          <a:noFill/>
        </p:spPr>
        <p:txBody>
          <a:bodyPr wrap="square" rtlCol="0">
            <a:spAutoFit/>
          </a:bodyPr>
          <a:lstStyle/>
          <a:p>
            <a:r>
              <a:rPr lang="en-US" b="1" dirty="0" smtClean="0"/>
              <a:t>Room Reservations</a:t>
            </a:r>
          </a:p>
        </p:txBody>
      </p:sp>
      <p:sp>
        <p:nvSpPr>
          <p:cNvPr id="27" name="Rectangle 26"/>
          <p:cNvSpPr/>
          <p:nvPr/>
        </p:nvSpPr>
        <p:spPr>
          <a:xfrm>
            <a:off x="2575481" y="1447800"/>
            <a:ext cx="3947523" cy="1046440"/>
          </a:xfrm>
          <a:prstGeom prst="rect">
            <a:avLst/>
          </a:prstGeom>
        </p:spPr>
        <p:txBody>
          <a:bodyPr wrap="square">
            <a:spAutoFit/>
          </a:bodyPr>
          <a:lstStyle/>
          <a:p>
            <a:r>
              <a:rPr lang="en-US" sz="4400" b="1" dirty="0" smtClean="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ea typeface="+mj-ea"/>
                <a:cs typeface="+mj-cs"/>
              </a:rPr>
              <a:t> </a:t>
            </a:r>
            <a:r>
              <a:rPr lang="en-US" sz="4000" b="1" dirty="0" smtClean="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ea typeface="+mj-ea"/>
                <a:cs typeface="+mj-cs"/>
              </a:rPr>
              <a:t>“Point person”</a:t>
            </a:r>
            <a:r>
              <a:rPr lang="en-US" sz="4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ea typeface="+mj-ea"/>
                <a:cs typeface="+mj-cs"/>
              </a:rPr>
              <a:t/>
            </a:r>
            <a:br>
              <a:rPr lang="en-US" sz="4400" b="1" dirty="0">
                <a:ln w="24500" cmpd="dbl">
                  <a:solidFill>
                    <a:srgbClr val="C0504D">
                      <a:shade val="85000"/>
                      <a:satMod val="155000"/>
                    </a:srgbClr>
                  </a:solidFill>
                  <a:prstDash val="solid"/>
                  <a:miter lim="800000"/>
                </a:ln>
                <a:gradFill>
                  <a:gsLst>
                    <a:gs pos="10000">
                      <a:srgbClr val="C0504D">
                        <a:tint val="10000"/>
                        <a:satMod val="155000"/>
                      </a:srgbClr>
                    </a:gs>
                    <a:gs pos="60000">
                      <a:srgbClr val="C0504D">
                        <a:tint val="30000"/>
                        <a:satMod val="155000"/>
                      </a:srgbClr>
                    </a:gs>
                    <a:gs pos="100000">
                      <a:srgbClr val="C0504D">
                        <a:tint val="73000"/>
                        <a:satMod val="155000"/>
                      </a:srgbClr>
                    </a:gs>
                  </a:gsLst>
                  <a:lin ang="5400000"/>
                </a:gradFill>
                <a:effectLst>
                  <a:outerShdw blurRad="38100" dist="38100" dir="7020000" algn="tl">
                    <a:srgbClr val="000000">
                      <a:alpha val="35000"/>
                    </a:srgbClr>
                  </a:outerShdw>
                </a:effectLst>
                <a:ea typeface="+mj-ea"/>
                <a:cs typeface="+mj-cs"/>
              </a:rPr>
            </a:br>
            <a:endParaRPr lang="en-US" dirty="0"/>
          </a:p>
        </p:txBody>
      </p:sp>
      <p:sp>
        <p:nvSpPr>
          <p:cNvPr id="29" name="Rectangle 28"/>
          <p:cNvSpPr/>
          <p:nvPr/>
        </p:nvSpPr>
        <p:spPr>
          <a:xfrm>
            <a:off x="346457" y="5680108"/>
            <a:ext cx="3078163" cy="400110"/>
          </a:xfrm>
          <a:prstGeom prst="rect">
            <a:avLst/>
          </a:prstGeom>
        </p:spPr>
        <p:txBody>
          <a:bodyPr wrap="square">
            <a:spAutoFit/>
          </a:bodyPr>
          <a:lstStyle/>
          <a:p>
            <a:pPr lvl="0" algn="ctr"/>
            <a:r>
              <a:rPr lang="en-US" sz="2000" b="1" dirty="0" smtClean="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rPr>
              <a:t>Special events</a:t>
            </a:r>
            <a:endParaRPr lang="en-US" sz="2000" b="1" dirty="0">
              <a:ln w="11430"/>
              <a:gradFill>
                <a:gsLst>
                  <a:gs pos="0">
                    <a:srgbClr val="F79646">
                      <a:tint val="90000"/>
                      <a:satMod val="120000"/>
                    </a:srgbClr>
                  </a:gs>
                  <a:gs pos="25000">
                    <a:srgbClr val="F79646">
                      <a:tint val="93000"/>
                      <a:satMod val="120000"/>
                    </a:srgbClr>
                  </a:gs>
                  <a:gs pos="50000">
                    <a:srgbClr val="F79646">
                      <a:shade val="89000"/>
                      <a:satMod val="110000"/>
                    </a:srgbClr>
                  </a:gs>
                  <a:gs pos="75000">
                    <a:srgbClr val="F79646">
                      <a:tint val="93000"/>
                      <a:satMod val="120000"/>
                    </a:srgbClr>
                  </a:gs>
                  <a:gs pos="100000">
                    <a:srgbClr val="F79646">
                      <a:tint val="90000"/>
                      <a:satMod val="120000"/>
                    </a:srgbClr>
                  </a:gs>
                </a:gsLst>
                <a:lin ang="5400000"/>
              </a:gradFill>
              <a:effectLst>
                <a:outerShdw blurRad="80000" dist="40000" dir="5040000" algn="tl">
                  <a:srgbClr val="000000">
                    <a:alpha val="30000"/>
                  </a:srgbClr>
                </a:outerShdw>
              </a:effectLst>
            </a:endParaRPr>
          </a:p>
        </p:txBody>
      </p:sp>
      <p:sp>
        <p:nvSpPr>
          <p:cNvPr id="30" name="Rectangle 29"/>
          <p:cNvSpPr/>
          <p:nvPr/>
        </p:nvSpPr>
        <p:spPr>
          <a:xfrm>
            <a:off x="609600" y="1295400"/>
            <a:ext cx="2346569" cy="461665"/>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2400" b="1"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Reminders</a:t>
            </a:r>
            <a:endParaRPr lang="en-US" sz="24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
        <p:nvSpPr>
          <p:cNvPr id="31" name="Rectangle 30"/>
          <p:cNvSpPr/>
          <p:nvPr/>
        </p:nvSpPr>
        <p:spPr>
          <a:xfrm>
            <a:off x="3763174" y="5644989"/>
            <a:ext cx="2119121" cy="338554"/>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16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Reminders</a:t>
            </a:r>
            <a:endParaRPr lang="en-US" sz="16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32" name="Rectangle 31"/>
          <p:cNvSpPr/>
          <p:nvPr/>
        </p:nvSpPr>
        <p:spPr>
          <a:xfrm>
            <a:off x="6214280" y="1216020"/>
            <a:ext cx="2681440" cy="76944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4400" b="1" cap="none" spc="0" dirty="0" smtClean="0">
                <a:ln/>
                <a:solidFill>
                  <a:schemeClr val="accent3"/>
                </a:solidFill>
                <a:effectLst/>
              </a:rPr>
              <a:t>Reminders</a:t>
            </a:r>
            <a:endParaRPr lang="en-US" sz="4400" b="1" cap="none" spc="0" dirty="0">
              <a:ln/>
              <a:solidFill>
                <a:schemeClr val="accent3"/>
              </a:solidFill>
              <a:effectLst/>
            </a:endParaRPr>
          </a:p>
        </p:txBody>
      </p:sp>
      <p:sp>
        <p:nvSpPr>
          <p:cNvPr id="33" name="Rectangle 32"/>
          <p:cNvSpPr/>
          <p:nvPr/>
        </p:nvSpPr>
        <p:spPr>
          <a:xfrm>
            <a:off x="2956169" y="3735211"/>
            <a:ext cx="2202741" cy="523220"/>
          </a:xfrm>
          <a:prstGeom prst="rect">
            <a:avLst/>
          </a:prstGeom>
          <a:noFill/>
        </p:spPr>
        <p:txBody>
          <a:bodyPr wrap="square" lIns="91440" tIns="45720" rIns="91440" bIns="45720">
            <a:spAutoFit/>
          </a:bodyPr>
          <a:lstStyle/>
          <a:p>
            <a:pPr algn="ctr"/>
            <a:r>
              <a:rPr lang="en-US" sz="2800" b="1" i="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Reminders</a:t>
            </a:r>
            <a:endParaRPr lang="en-US" sz="2800" b="1" i="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3" name="Rectangle 2"/>
          <p:cNvSpPr/>
          <p:nvPr/>
        </p:nvSpPr>
        <p:spPr>
          <a:xfrm>
            <a:off x="2423502" y="5934670"/>
            <a:ext cx="2228109"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Passports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63325593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Text-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9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a:off x="457200" y="1914525"/>
            <a:ext cx="8229600" cy="1635125"/>
          </a:xfrm>
        </p:spPr>
        <p:txBody>
          <a:bodyPr rtlCol="0">
            <a:normAutofit fontScale="90000"/>
          </a:bodyPr>
          <a:lstStyle/>
          <a:p>
            <a:pPr fontAlgn="auto">
              <a:spcAft>
                <a:spcPts val="0"/>
              </a:spcAft>
              <a:defRPr/>
            </a:pPr>
            <a:r>
              <a:rPr lang="en-US" sz="6000" b="1" dirty="0" smtClean="0">
                <a:solidFill>
                  <a:srgbClr val="F2AB13"/>
                </a:solidFill>
                <a:latin typeface="Calibri (Headings)"/>
              </a:rPr>
              <a:t> </a:t>
            </a:r>
            <a:br>
              <a:rPr lang="en-US" sz="6000" b="1" dirty="0" smtClean="0">
                <a:solidFill>
                  <a:srgbClr val="F2AB13"/>
                </a:solidFill>
                <a:latin typeface="Calibri (Headings)"/>
              </a:rPr>
            </a:br>
            <a:r>
              <a:rPr lang="en-US" sz="5300" b="1" dirty="0" smtClean="0">
                <a:solidFill>
                  <a:srgbClr val="F2AB13"/>
                </a:solidFill>
                <a:latin typeface="Calibri (Headings)"/>
              </a:rPr>
              <a:t>The Role of a Coordinator </a:t>
            </a:r>
            <a:br>
              <a:rPr lang="en-US" sz="5300" b="1" dirty="0" smtClean="0">
                <a:solidFill>
                  <a:srgbClr val="F2AB13"/>
                </a:solidFill>
                <a:latin typeface="Calibri (Headings)"/>
              </a:rPr>
            </a:br>
            <a:r>
              <a:rPr lang="en-US" b="1" dirty="0" smtClean="0">
                <a:solidFill>
                  <a:srgbClr val="F2AB13"/>
                </a:solidFill>
                <a:latin typeface="Calibri (Headings)"/>
              </a:rPr>
              <a:t> </a:t>
            </a:r>
            <a:endParaRPr lang="en-US" dirty="0"/>
          </a:p>
        </p:txBody>
      </p:sp>
      <p:sp>
        <p:nvSpPr>
          <p:cNvPr id="3076" name="Content Placeholder 2"/>
          <p:cNvSpPr>
            <a:spLocks noGrp="1"/>
          </p:cNvSpPr>
          <p:nvPr>
            <p:ph idx="1"/>
          </p:nvPr>
        </p:nvSpPr>
        <p:spPr>
          <a:xfrm>
            <a:off x="457200" y="3672841"/>
            <a:ext cx="8229600" cy="2242184"/>
          </a:xfrm>
        </p:spPr>
        <p:txBody>
          <a:bodyPr/>
          <a:lstStyle/>
          <a:p>
            <a:pPr marL="0" indent="0">
              <a:buFont typeface="Arial" pitchFamily="34" charset="0"/>
              <a:buNone/>
            </a:pPr>
            <a:r>
              <a:rPr lang="en-US" altLang="en-US" sz="3600" dirty="0" smtClean="0">
                <a:solidFill>
                  <a:schemeClr val="bg1"/>
                </a:solidFill>
              </a:rPr>
              <a:t>                   Sylvie Moore, MA  </a:t>
            </a:r>
          </a:p>
          <a:p>
            <a:pPr marL="0" indent="0">
              <a:buFont typeface="Arial" pitchFamily="34" charset="0"/>
              <a:buNone/>
            </a:pPr>
            <a:r>
              <a:rPr lang="en-US" altLang="en-US" sz="3600" dirty="0">
                <a:solidFill>
                  <a:schemeClr val="bg1"/>
                </a:solidFill>
              </a:rPr>
              <a:t> </a:t>
            </a:r>
            <a:r>
              <a:rPr lang="en-US" altLang="en-US" sz="3600" dirty="0" smtClean="0">
                <a:solidFill>
                  <a:schemeClr val="bg1"/>
                </a:solidFill>
              </a:rPr>
              <a:t>   Student Surgical Education Coordinator       </a:t>
            </a:r>
          </a:p>
          <a:p>
            <a:pPr marL="0" indent="0">
              <a:buFont typeface="Arial" pitchFamily="34" charset="0"/>
              <a:buNone/>
            </a:pPr>
            <a:r>
              <a:rPr lang="en-US" altLang="en-US" sz="3600" dirty="0" smtClean="0">
                <a:solidFill>
                  <a:schemeClr val="bg1"/>
                </a:solidFill>
              </a:rPr>
              <a:t>   University of Virginia School of Medicine</a:t>
            </a:r>
          </a:p>
          <a:p>
            <a:pPr marL="0" indent="0">
              <a:buFont typeface="Arial" pitchFamily="34" charset="0"/>
              <a:buNone/>
            </a:pPr>
            <a:endParaRPr lang="en-US" altLang="en-US" sz="3600" dirty="0" smtClean="0">
              <a:solidFill>
                <a:schemeClr val="bg1"/>
              </a:solidFill>
            </a:endParaRPr>
          </a:p>
          <a:p>
            <a:pPr marL="0" indent="0">
              <a:buFont typeface="Arial" pitchFamily="34" charset="0"/>
              <a:buNone/>
            </a:pPr>
            <a:endParaRPr lang="en-US" altLang="en-US" sz="3600" dirty="0" smtClean="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257" y="0"/>
            <a:ext cx="10230729" cy="754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Diagram 1"/>
          <p:cNvGraphicFramePr/>
          <p:nvPr>
            <p:extLst>
              <p:ext uri="{D42A27DB-BD31-4B8C-83A1-F6EECF244321}">
                <p14:modId xmlns:p14="http://schemas.microsoft.com/office/powerpoint/2010/main" val="2045359883"/>
              </p:ext>
            </p:extLst>
          </p:nvPr>
        </p:nvGraphicFramePr>
        <p:xfrm>
          <a:off x="1447800" y="1683895"/>
          <a:ext cx="5943600" cy="5461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TextBox 2"/>
          <p:cNvSpPr txBox="1"/>
          <p:nvPr/>
        </p:nvSpPr>
        <p:spPr>
          <a:xfrm>
            <a:off x="2628900" y="1676400"/>
            <a:ext cx="3886200" cy="769441"/>
          </a:xfrm>
          <a:prstGeom prst="rect">
            <a:avLst/>
          </a:prstGeom>
          <a:noFill/>
        </p:spPr>
        <p:txBody>
          <a:bodyPr wrap="square" rtlCol="0">
            <a:spAutoFit/>
          </a:bodyPr>
          <a:lstStyle/>
          <a:p>
            <a:r>
              <a:rPr lang="en-US" sz="4400" dirty="0" smtClean="0">
                <a:solidFill>
                  <a:schemeClr val="bg1"/>
                </a:solidFill>
              </a:rPr>
              <a:t>   A Partnership</a:t>
            </a:r>
            <a:endParaRPr lang="en-US" sz="4400" dirty="0">
              <a:solidFill>
                <a:schemeClr val="bg1"/>
              </a:solidFill>
            </a:endParaRPr>
          </a:p>
        </p:txBody>
      </p:sp>
    </p:spTree>
    <p:extLst>
      <p:ext uri="{BB962C8B-B14F-4D97-AF65-F5344CB8AC3E}">
        <p14:creationId xmlns:p14="http://schemas.microsoft.com/office/powerpoint/2010/main" val="415747187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TotalTime>
  <Words>1110</Words>
  <Application>Microsoft Macintosh PowerPoint</Application>
  <PresentationFormat>On-screen Show (4:3)</PresentationFormat>
  <Paragraphs>50</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  The Role of a Coordinator   </vt:lpstr>
      <vt:lpstr>PowerPoint Presentation</vt:lpstr>
      <vt:lpstr>Clerkship Coordinator</vt:lpstr>
      <vt:lpstr>  The Role of a Coordinator   </vt:lpstr>
    </vt:vector>
  </TitlesOfParts>
  <Company>UVA Health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a Coordinator</dc:title>
  <dc:creator>Moore, Sylvie *HS</dc:creator>
  <cp:lastModifiedBy>Nancy Gantt</cp:lastModifiedBy>
  <cp:revision>5</cp:revision>
  <dcterms:created xsi:type="dcterms:W3CDTF">2015-04-23T00:04:50Z</dcterms:created>
  <dcterms:modified xsi:type="dcterms:W3CDTF">2015-05-18T10:08:20Z</dcterms:modified>
</cp:coreProperties>
</file>