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9" r:id="rId3"/>
    <p:sldId id="257" r:id="rId4"/>
    <p:sldId id="258" r:id="rId5"/>
    <p:sldId id="262" r:id="rId6"/>
    <p:sldId id="263"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AB13"/>
    <a:srgbClr val="FFCB2E"/>
    <a:srgbClr val="D4AE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94645" autoAdjust="0"/>
  </p:normalViewPr>
  <p:slideViewPr>
    <p:cSldViewPr snapToGrid="0" snapToObjects="1">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38EDCB-6E38-BD41-BF7B-FCF9107C281D}" type="datetimeFigureOut">
              <a:rPr lang="en-US" smtClean="0"/>
              <a:t>4/6/2015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EF0B37-C784-504A-96B6-FF44F6F003F9}" type="slidenum">
              <a:rPr lang="en-US" smtClean="0"/>
              <a:t>‹#›</a:t>
            </a:fld>
            <a:endParaRPr lang="en-US"/>
          </a:p>
        </p:txBody>
      </p:sp>
    </p:spTree>
    <p:extLst>
      <p:ext uri="{BB962C8B-B14F-4D97-AF65-F5344CB8AC3E}">
        <p14:creationId xmlns:p14="http://schemas.microsoft.com/office/powerpoint/2010/main" val="230653097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When a</a:t>
            </a:r>
            <a:r>
              <a:rPr lang="en-US" baseline="0" dirty="0" smtClean="0"/>
              <a:t> medical student demonstrates the ability to competently perform a clinical skill, we struggled with finding a reliable way to help them share that information. Paper checklists were often lost, medical students would be required to perform the skill again, or they would just miss out on being allowed to which was a waste of time. Because our students visit multiple sites during their training, and some of the sites have variation in their training, we wanted to provide a more durable but mobile method for students to be able to show anyone, anywhere, that they had been taught, and demonstrated competency in their clinical skills.</a:t>
            </a:r>
            <a:endParaRPr lang="en-US" dirty="0" smtClean="0"/>
          </a:p>
          <a:p>
            <a:endParaRPr lang="en-US" dirty="0"/>
          </a:p>
        </p:txBody>
      </p:sp>
      <p:sp>
        <p:nvSpPr>
          <p:cNvPr id="4" name="Slide Number Placeholder 3"/>
          <p:cNvSpPr>
            <a:spLocks noGrp="1"/>
          </p:cNvSpPr>
          <p:nvPr>
            <p:ph type="sldNum" sz="quarter" idx="10"/>
          </p:nvPr>
        </p:nvSpPr>
        <p:spPr/>
        <p:txBody>
          <a:bodyPr/>
          <a:lstStyle/>
          <a:p>
            <a:fld id="{9EEF0B37-C784-504A-96B6-FF44F6F003F9}" type="slidenum">
              <a:rPr lang="en-US" smtClean="0"/>
              <a:t>3</a:t>
            </a:fld>
            <a:endParaRPr lang="en-US"/>
          </a:p>
        </p:txBody>
      </p:sp>
    </p:spTree>
    <p:extLst>
      <p:ext uri="{BB962C8B-B14F-4D97-AF65-F5344CB8AC3E}">
        <p14:creationId xmlns:p14="http://schemas.microsoft.com/office/powerpoint/2010/main" val="770265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Based on the ACS/ASE Medical Student Simulation Based Surgical</a:t>
            </a:r>
            <a:r>
              <a:rPr lang="en-US" baseline="0" dirty="0" smtClean="0"/>
              <a:t> Skills Curriculum, we have created digital badges for the 8 clinical skills shown here. After researching various vendors, we selected a company that offered a free account, the ease of designing and uploading our own badges, and did not require students to have an account in order to receive a badge. When competency is demonstrated, students are issued a digital badge via email. These can be retrieved on any device where they can access their email, shared on social media, and do not have an expiration date. When the badges are clicked on, a full description of the competency and what was required appears. </a:t>
            </a:r>
            <a:endParaRPr lang="en-US" dirty="0" smtClean="0"/>
          </a:p>
          <a:p>
            <a:endParaRPr lang="en-US" dirty="0"/>
          </a:p>
        </p:txBody>
      </p:sp>
      <p:sp>
        <p:nvSpPr>
          <p:cNvPr id="4" name="Slide Number Placeholder 3"/>
          <p:cNvSpPr>
            <a:spLocks noGrp="1"/>
          </p:cNvSpPr>
          <p:nvPr>
            <p:ph type="sldNum" sz="quarter" idx="10"/>
          </p:nvPr>
        </p:nvSpPr>
        <p:spPr/>
        <p:txBody>
          <a:bodyPr/>
          <a:lstStyle/>
          <a:p>
            <a:fld id="{9EEF0B37-C784-504A-96B6-FF44F6F003F9}" type="slidenum">
              <a:rPr lang="en-US" smtClean="0"/>
              <a:t>4</a:t>
            </a:fld>
            <a:endParaRPr lang="en-US"/>
          </a:p>
        </p:txBody>
      </p:sp>
    </p:spTree>
    <p:extLst>
      <p:ext uri="{BB962C8B-B14F-4D97-AF65-F5344CB8AC3E}">
        <p14:creationId xmlns:p14="http://schemas.microsoft.com/office/powerpoint/2010/main" val="2690331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Digital badging for our surgical clerkship began</a:t>
            </a:r>
            <a:r>
              <a:rPr lang="en-US" baseline="0" dirty="0" smtClean="0"/>
              <a:t> in July 2014. Although the concept of the ability to pull up a badge on their smart phone and show it to staff or residents at any facility has been well received by medical students, we are aware that there will be a period of getting used to this new format. The availability of digital badging and its effectiveness recently contributed to convincing hospital administration to allow medical students to participate in </a:t>
            </a:r>
            <a:r>
              <a:rPr lang="en-US" baseline="0" dirty="0" err="1" smtClean="0"/>
              <a:t>foley</a:t>
            </a:r>
            <a:r>
              <a:rPr lang="en-US" baseline="0" dirty="0" smtClean="0"/>
              <a:t> catheter placement because of the concrete evidence that they had proven clinical competence. </a:t>
            </a:r>
            <a:endParaRPr lang="en-US" dirty="0" smtClean="0"/>
          </a:p>
          <a:p>
            <a:endParaRPr lang="en-US" dirty="0"/>
          </a:p>
        </p:txBody>
      </p:sp>
      <p:sp>
        <p:nvSpPr>
          <p:cNvPr id="4" name="Slide Number Placeholder 3"/>
          <p:cNvSpPr>
            <a:spLocks noGrp="1"/>
          </p:cNvSpPr>
          <p:nvPr>
            <p:ph type="sldNum" sz="quarter" idx="10"/>
          </p:nvPr>
        </p:nvSpPr>
        <p:spPr/>
        <p:txBody>
          <a:bodyPr/>
          <a:lstStyle/>
          <a:p>
            <a:fld id="{9EEF0B37-C784-504A-96B6-FF44F6F003F9}" type="slidenum">
              <a:rPr lang="en-US" smtClean="0"/>
              <a:t>5</a:t>
            </a:fld>
            <a:endParaRPr lang="en-US"/>
          </a:p>
        </p:txBody>
      </p:sp>
    </p:spTree>
    <p:extLst>
      <p:ext uri="{BB962C8B-B14F-4D97-AF65-F5344CB8AC3E}">
        <p14:creationId xmlns:p14="http://schemas.microsoft.com/office/powerpoint/2010/main" val="1685594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For</a:t>
            </a:r>
            <a:r>
              <a:rPr lang="en-US" baseline="0" dirty="0" smtClean="0"/>
              <a:t> the 2015-16 academic year, our plan is to increase the skills offerings for our students, and begin training other clerkship coordinators on implementing badging on their clerkships. Other colleges at the University of Utah such as the College of Engineering are looking to implement, so we will be sharing our findings with them. Our students who have received badges at this point will be followed up with to determine if they are utilizing the badges</a:t>
            </a:r>
            <a:r>
              <a:rPr lang="en-US" baseline="0" smtClean="0"/>
              <a:t>.  </a:t>
            </a:r>
            <a:r>
              <a:rPr lang="en-US" baseline="0" dirty="0" smtClean="0"/>
              <a:t>For questions or assistance, please feel free to contact us. </a:t>
            </a:r>
            <a:endParaRPr lang="en-US" dirty="0" smtClean="0"/>
          </a:p>
        </p:txBody>
      </p:sp>
      <p:sp>
        <p:nvSpPr>
          <p:cNvPr id="4" name="Slide Number Placeholder 3"/>
          <p:cNvSpPr>
            <a:spLocks noGrp="1"/>
          </p:cNvSpPr>
          <p:nvPr>
            <p:ph type="sldNum" sz="quarter" idx="10"/>
          </p:nvPr>
        </p:nvSpPr>
        <p:spPr/>
        <p:txBody>
          <a:bodyPr/>
          <a:lstStyle/>
          <a:p>
            <a:fld id="{9EEF0B37-C784-504A-96B6-FF44F6F003F9}" type="slidenum">
              <a:rPr lang="en-US" smtClean="0"/>
              <a:t>6</a:t>
            </a:fld>
            <a:endParaRPr lang="en-US"/>
          </a:p>
        </p:txBody>
      </p:sp>
    </p:spTree>
    <p:extLst>
      <p:ext uri="{BB962C8B-B14F-4D97-AF65-F5344CB8AC3E}">
        <p14:creationId xmlns:p14="http://schemas.microsoft.com/office/powerpoint/2010/main" val="1685594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03863D-BBE7-A54D-A6C6-6B96CBBB6375}" type="datetimeFigureOut">
              <a:rPr lang="en-US" smtClean="0"/>
              <a:pPr/>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03863D-BBE7-A54D-A6C6-6B96CBBB6375}" type="datetimeFigureOut">
              <a:rPr lang="en-US" smtClean="0"/>
              <a:pPr/>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03863D-BBE7-A54D-A6C6-6B96CBBB6375}" type="datetimeFigureOut">
              <a:rPr lang="en-US" smtClean="0"/>
              <a:pPr/>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03863D-BBE7-A54D-A6C6-6B96CBBB6375}" type="datetimeFigureOut">
              <a:rPr lang="en-US" smtClean="0"/>
              <a:pPr/>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03863D-BBE7-A54D-A6C6-6B96CBBB6375}" type="datetimeFigureOut">
              <a:rPr lang="en-US" smtClean="0"/>
              <a:pPr/>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03863D-BBE7-A54D-A6C6-6B96CBBB6375}" type="datetimeFigureOut">
              <a:rPr lang="en-US" smtClean="0"/>
              <a:pPr/>
              <a:t>4/6/2015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03863D-BBE7-A54D-A6C6-6B96CBBB6375}" type="datetimeFigureOut">
              <a:rPr lang="en-US" smtClean="0"/>
              <a:pPr/>
              <a:t>4/6/2015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03863D-BBE7-A54D-A6C6-6B96CBBB6375}" type="datetimeFigureOut">
              <a:rPr lang="en-US" smtClean="0"/>
              <a:pPr/>
              <a:t>4/6/2015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03863D-BBE7-A54D-A6C6-6B96CBBB6375}" type="datetimeFigureOut">
              <a:rPr lang="en-US" smtClean="0"/>
              <a:pPr/>
              <a:t>4/6/2015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03863D-BBE7-A54D-A6C6-6B96CBBB6375}" type="datetimeFigureOut">
              <a:rPr lang="en-US" smtClean="0"/>
              <a:pPr/>
              <a:t>4/6/2015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03863D-BBE7-A54D-A6C6-6B96CBBB6375}" type="datetimeFigureOut">
              <a:rPr lang="en-US" smtClean="0"/>
              <a:pPr/>
              <a:t>4/6/2015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03863D-BBE7-A54D-A6C6-6B96CBBB6375}" type="datetimeFigureOut">
              <a:rPr lang="en-US" smtClean="0"/>
              <a:pPr/>
              <a:t>4/6/2015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E3F043-5814-4D4E-BEA5-557A6818196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Logo.jpg"/>
          <p:cNvPicPr>
            <a:picLocks noChangeAspect="1"/>
          </p:cNvPicPr>
          <p:nvPr/>
        </p:nvPicPr>
        <p:blipFill>
          <a:blip r:embed="rId2"/>
          <a:stretch>
            <a:fillRect/>
          </a:stretch>
        </p:blipFill>
        <p:spPr>
          <a:xfrm>
            <a:off x="0" y="0"/>
            <a:ext cx="9144000" cy="685800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itle.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457200" y="2004786"/>
            <a:ext cx="8229600" cy="4109357"/>
          </a:xfrm>
        </p:spPr>
        <p:txBody>
          <a:bodyPr>
            <a:normAutofit/>
          </a:bodyPr>
          <a:lstStyle/>
          <a:p>
            <a:r>
              <a:rPr lang="en-US" sz="4800" b="1" dirty="0" smtClean="0">
                <a:solidFill>
                  <a:srgbClr val="F2AB13"/>
                </a:solidFill>
              </a:rPr>
              <a:t>‘Where’s </a:t>
            </a:r>
            <a:r>
              <a:rPr lang="en-US" sz="4800" b="1" dirty="0">
                <a:solidFill>
                  <a:srgbClr val="F2AB13"/>
                </a:solidFill>
              </a:rPr>
              <a:t>Your Badge?’</a:t>
            </a:r>
            <a:br>
              <a:rPr lang="en-US" sz="4800" b="1" dirty="0">
                <a:solidFill>
                  <a:srgbClr val="F2AB13"/>
                </a:solidFill>
              </a:rPr>
            </a:br>
            <a:r>
              <a:rPr lang="en-US" sz="3200" b="1" dirty="0">
                <a:solidFill>
                  <a:srgbClr val="F2AB13"/>
                </a:solidFill>
              </a:rPr>
              <a:t>Using Digital Badges to Demonstrate Clinical Competency On Surgical </a:t>
            </a:r>
            <a:r>
              <a:rPr lang="en-US" sz="3200" b="1" dirty="0" smtClean="0">
                <a:solidFill>
                  <a:srgbClr val="F2AB13"/>
                </a:solidFill>
              </a:rPr>
              <a:t>Clerkship</a:t>
            </a:r>
            <a:br>
              <a:rPr lang="en-US" sz="3200" b="1" dirty="0" smtClean="0">
                <a:solidFill>
                  <a:srgbClr val="F2AB13"/>
                </a:solidFill>
              </a:rPr>
            </a:br>
            <a:r>
              <a:rPr lang="en-US" sz="3200" b="1" dirty="0">
                <a:solidFill>
                  <a:srgbClr val="F2AB13"/>
                </a:solidFill>
              </a:rPr>
              <a:t/>
            </a:r>
            <a:br>
              <a:rPr lang="en-US" sz="3200" b="1" dirty="0">
                <a:solidFill>
                  <a:srgbClr val="F2AB13"/>
                </a:solidFill>
              </a:rPr>
            </a:br>
            <a:r>
              <a:rPr lang="en-US" sz="3200" b="1" dirty="0" smtClean="0">
                <a:solidFill>
                  <a:srgbClr val="F2AB13"/>
                </a:solidFill>
              </a:rPr>
              <a:t>Amalia Cochran MD, FACS</a:t>
            </a:r>
            <a:br>
              <a:rPr lang="en-US" sz="3200" b="1" dirty="0" smtClean="0">
                <a:solidFill>
                  <a:srgbClr val="F2AB13"/>
                </a:solidFill>
              </a:rPr>
            </a:br>
            <a:r>
              <a:rPr lang="en-US" sz="3200" b="1" dirty="0" smtClean="0">
                <a:solidFill>
                  <a:srgbClr val="F2AB13"/>
                </a:solidFill>
              </a:rPr>
              <a:t>Ruth Braga MSN, RN</a:t>
            </a:r>
            <a:br>
              <a:rPr lang="en-US" sz="3200" b="1" dirty="0" smtClean="0">
                <a:solidFill>
                  <a:srgbClr val="F2AB13"/>
                </a:solidFill>
              </a:rPr>
            </a:br>
            <a:r>
              <a:rPr lang="en-US" sz="3200" b="1" dirty="0" smtClean="0">
                <a:solidFill>
                  <a:srgbClr val="F2AB13"/>
                </a:solidFill>
              </a:rPr>
              <a:t>University of Utah</a:t>
            </a:r>
            <a:endParaRPr lang="en-US" sz="3200" b="1" dirty="0">
              <a:solidFill>
                <a:srgbClr val="F2AB13"/>
              </a:solidFill>
              <a:latin typeface="Calibri (Headings)"/>
              <a:cs typeface="Calibri (Heading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logo.jpg"/>
          <p:cNvPicPr>
            <a:picLocks noChangeAspect="1"/>
          </p:cNvPicPr>
          <p:nvPr/>
        </p:nvPicPr>
        <p:blipFill>
          <a:blip r:embed="rId3"/>
          <a:stretch>
            <a:fillRect/>
          </a:stretch>
        </p:blipFill>
        <p:spPr>
          <a:xfrm>
            <a:off x="0" y="-371930"/>
            <a:ext cx="9144000" cy="6858001"/>
          </a:xfrm>
          <a:prstGeom prst="rect">
            <a:avLst/>
          </a:prstGeom>
        </p:spPr>
      </p:pic>
      <p:sp>
        <p:nvSpPr>
          <p:cNvPr id="5" name="Title 1"/>
          <p:cNvSpPr>
            <a:spLocks noGrp="1"/>
          </p:cNvSpPr>
          <p:nvPr>
            <p:ph type="title"/>
          </p:nvPr>
        </p:nvSpPr>
        <p:spPr>
          <a:xfrm>
            <a:off x="457200" y="1342571"/>
            <a:ext cx="8229600" cy="1143000"/>
          </a:xfrm>
        </p:spPr>
        <p:txBody>
          <a:bodyPr>
            <a:normAutofit/>
          </a:bodyPr>
          <a:lstStyle/>
          <a:p>
            <a:r>
              <a:rPr lang="en-US" sz="4000" b="1" dirty="0" smtClean="0">
                <a:solidFill>
                  <a:srgbClr val="F2AB13"/>
                </a:solidFill>
              </a:rPr>
              <a:t>Proving Clinical Skills</a:t>
            </a:r>
            <a:endParaRPr lang="en-US" sz="4000" b="1" dirty="0">
              <a:solidFill>
                <a:srgbClr val="F2AB13"/>
              </a:solidFill>
            </a:endParaRPr>
          </a:p>
        </p:txBody>
      </p:sp>
      <p:sp>
        <p:nvSpPr>
          <p:cNvPr id="6" name="Content Placeholder 2"/>
          <p:cNvSpPr>
            <a:spLocks noGrp="1"/>
          </p:cNvSpPr>
          <p:nvPr>
            <p:ph idx="1"/>
          </p:nvPr>
        </p:nvSpPr>
        <p:spPr>
          <a:xfrm>
            <a:off x="457200" y="2503715"/>
            <a:ext cx="8229600" cy="2685142"/>
          </a:xfrm>
        </p:spPr>
        <p:txBody>
          <a:bodyPr>
            <a:normAutofit lnSpcReduction="10000"/>
          </a:bodyPr>
          <a:lstStyle/>
          <a:p>
            <a:r>
              <a:rPr lang="en-US" dirty="0" smtClean="0">
                <a:solidFill>
                  <a:schemeClr val="bg1"/>
                </a:solidFill>
              </a:rPr>
              <a:t>Methods for Sharing Competencies</a:t>
            </a:r>
          </a:p>
          <a:p>
            <a:r>
              <a:rPr lang="en-US" dirty="0" smtClean="0">
                <a:solidFill>
                  <a:schemeClr val="bg1"/>
                </a:solidFill>
              </a:rPr>
              <a:t>Paper Checklists</a:t>
            </a:r>
          </a:p>
          <a:p>
            <a:r>
              <a:rPr lang="en-US" dirty="0" smtClean="0">
                <a:solidFill>
                  <a:schemeClr val="bg1"/>
                </a:solidFill>
              </a:rPr>
              <a:t>Multiple Institutions</a:t>
            </a:r>
          </a:p>
          <a:p>
            <a:r>
              <a:rPr lang="en-US" dirty="0" smtClean="0">
                <a:solidFill>
                  <a:schemeClr val="bg1"/>
                </a:solidFill>
              </a:rPr>
              <a:t>Methods for Demonstration/Pass Off Undefined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3"/>
          <a:stretch>
            <a:fillRect/>
          </a:stretch>
        </p:blipFill>
        <p:spPr>
          <a:xfrm>
            <a:off x="0" y="0"/>
            <a:ext cx="9144000" cy="6858001"/>
          </a:xfrm>
          <a:prstGeom prst="rect">
            <a:avLst/>
          </a:prstGeom>
        </p:spPr>
      </p:pic>
      <p:sp>
        <p:nvSpPr>
          <p:cNvPr id="2" name="Title 1"/>
          <p:cNvSpPr>
            <a:spLocks noGrp="1"/>
          </p:cNvSpPr>
          <p:nvPr>
            <p:ph type="title"/>
          </p:nvPr>
        </p:nvSpPr>
        <p:spPr>
          <a:xfrm>
            <a:off x="457200" y="780142"/>
            <a:ext cx="8229600" cy="1215571"/>
          </a:xfrm>
        </p:spPr>
        <p:txBody>
          <a:bodyPr>
            <a:normAutofit fontScale="90000"/>
          </a:bodyPr>
          <a:lstStyle/>
          <a:p>
            <a:r>
              <a:rPr lang="en-US" b="1" dirty="0" smtClean="0">
                <a:solidFill>
                  <a:srgbClr val="F2AB13"/>
                </a:solidFill>
                <a:latin typeface="Calibri (Headings)"/>
                <a:cs typeface="Calibri (Headings)"/>
              </a:rPr>
              <a:t>Solution:</a:t>
            </a:r>
            <a:br>
              <a:rPr lang="en-US" b="1" dirty="0" smtClean="0">
                <a:solidFill>
                  <a:srgbClr val="F2AB13"/>
                </a:solidFill>
                <a:latin typeface="Calibri (Headings)"/>
                <a:cs typeface="Calibri (Headings)"/>
              </a:rPr>
            </a:br>
            <a:r>
              <a:rPr lang="en-US" b="1" dirty="0" smtClean="0">
                <a:solidFill>
                  <a:srgbClr val="F2AB13"/>
                </a:solidFill>
                <a:latin typeface="Calibri (Headings)"/>
                <a:cs typeface="Calibri (Headings)"/>
              </a:rPr>
              <a:t>Digital Badging</a:t>
            </a:r>
            <a:endParaRPr lang="en-US" dirty="0"/>
          </a:p>
        </p:txBody>
      </p:sp>
      <p:pic>
        <p:nvPicPr>
          <p:cNvPr id="11" name="Picture 10" descr="badges together.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41713" y="2266920"/>
            <a:ext cx="5669643" cy="423281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3"/>
          <a:stretch>
            <a:fillRect/>
          </a:stretch>
        </p:blipFill>
        <p:spPr>
          <a:xfrm>
            <a:off x="0" y="-36286"/>
            <a:ext cx="9144000" cy="6858001"/>
          </a:xfrm>
          <a:prstGeom prst="rect">
            <a:avLst/>
          </a:prstGeom>
        </p:spPr>
      </p:pic>
      <p:sp>
        <p:nvSpPr>
          <p:cNvPr id="3" name="Content Placeholder 2"/>
          <p:cNvSpPr>
            <a:spLocks noGrp="1"/>
          </p:cNvSpPr>
          <p:nvPr>
            <p:ph idx="1"/>
          </p:nvPr>
        </p:nvSpPr>
        <p:spPr>
          <a:xfrm>
            <a:off x="457200" y="1723572"/>
            <a:ext cx="8229600" cy="3692071"/>
          </a:xfrm>
        </p:spPr>
        <p:txBody>
          <a:bodyPr/>
          <a:lstStyle/>
          <a:p>
            <a:pPr>
              <a:spcAft>
                <a:spcPts val="1200"/>
              </a:spcAft>
            </a:pPr>
            <a:r>
              <a:rPr lang="en-US" dirty="0" smtClean="0">
                <a:solidFill>
                  <a:schemeClr val="bg1"/>
                </a:solidFill>
              </a:rPr>
              <a:t>Transition from paper to digital</a:t>
            </a:r>
          </a:p>
          <a:p>
            <a:pPr>
              <a:spcAft>
                <a:spcPts val="1200"/>
              </a:spcAft>
            </a:pPr>
            <a:r>
              <a:rPr lang="en-US" dirty="0" smtClean="0">
                <a:solidFill>
                  <a:schemeClr val="bg1"/>
                </a:solidFill>
              </a:rPr>
              <a:t>Availability and no-expiration is appealing </a:t>
            </a:r>
          </a:p>
          <a:p>
            <a:pPr>
              <a:spcAft>
                <a:spcPts val="1200"/>
              </a:spcAft>
            </a:pPr>
            <a:r>
              <a:rPr lang="en-US" dirty="0" smtClean="0">
                <a:solidFill>
                  <a:schemeClr val="bg1"/>
                </a:solidFill>
              </a:rPr>
              <a:t>Increased confidence in medical student skills from staff and administration</a:t>
            </a:r>
          </a:p>
          <a:p>
            <a:pPr>
              <a:spcAft>
                <a:spcPts val="1200"/>
              </a:spcAft>
            </a:pPr>
            <a:r>
              <a:rPr lang="en-US" dirty="0" smtClean="0">
                <a:solidFill>
                  <a:schemeClr val="bg1"/>
                </a:solidFill>
              </a:rPr>
              <a:t>Medical Students are able to do hands-on </a:t>
            </a:r>
          </a:p>
        </p:txBody>
      </p:sp>
      <p:sp>
        <p:nvSpPr>
          <p:cNvPr id="2" name="Rectangle 1"/>
          <p:cNvSpPr/>
          <p:nvPr/>
        </p:nvSpPr>
        <p:spPr>
          <a:xfrm>
            <a:off x="2286000" y="819835"/>
            <a:ext cx="4572000" cy="707886"/>
          </a:xfrm>
          <a:prstGeom prst="rect">
            <a:avLst/>
          </a:prstGeom>
        </p:spPr>
        <p:txBody>
          <a:bodyPr>
            <a:spAutoFit/>
          </a:bodyPr>
          <a:lstStyle/>
          <a:p>
            <a:pPr algn="ctr"/>
            <a:r>
              <a:rPr lang="en-US" sz="4000" b="1" dirty="0" smtClean="0">
                <a:solidFill>
                  <a:srgbClr val="F2AB13"/>
                </a:solidFill>
                <a:latin typeface="Calibri (Headings)"/>
                <a:cs typeface="Calibri (Headings)"/>
              </a:rPr>
              <a:t>Outcomes</a:t>
            </a:r>
            <a:endParaRPr lang="en-US" sz="4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3"/>
          <a:stretch>
            <a:fillRect/>
          </a:stretch>
        </p:blipFill>
        <p:spPr>
          <a:xfrm>
            <a:off x="0" y="-60903"/>
            <a:ext cx="9144000" cy="6858001"/>
          </a:xfrm>
          <a:prstGeom prst="rect">
            <a:avLst/>
          </a:prstGeom>
        </p:spPr>
      </p:pic>
      <p:sp>
        <p:nvSpPr>
          <p:cNvPr id="3" name="Content Placeholder 2"/>
          <p:cNvSpPr>
            <a:spLocks noGrp="1"/>
          </p:cNvSpPr>
          <p:nvPr>
            <p:ph idx="1"/>
          </p:nvPr>
        </p:nvSpPr>
        <p:spPr>
          <a:xfrm>
            <a:off x="457200" y="1723572"/>
            <a:ext cx="8229600" cy="3692071"/>
          </a:xfrm>
        </p:spPr>
        <p:txBody>
          <a:bodyPr/>
          <a:lstStyle/>
          <a:p>
            <a:pPr>
              <a:spcAft>
                <a:spcPts val="1200"/>
              </a:spcAft>
            </a:pPr>
            <a:r>
              <a:rPr lang="en-US" dirty="0" smtClean="0">
                <a:solidFill>
                  <a:schemeClr val="bg1"/>
                </a:solidFill>
              </a:rPr>
              <a:t>Increase skills offerings </a:t>
            </a:r>
          </a:p>
          <a:p>
            <a:pPr>
              <a:spcAft>
                <a:spcPts val="1200"/>
              </a:spcAft>
            </a:pPr>
            <a:r>
              <a:rPr lang="en-US" dirty="0" smtClean="0">
                <a:solidFill>
                  <a:schemeClr val="bg1"/>
                </a:solidFill>
              </a:rPr>
              <a:t>Implement badging on other clerkships</a:t>
            </a:r>
          </a:p>
          <a:p>
            <a:pPr>
              <a:spcAft>
                <a:spcPts val="1200"/>
              </a:spcAft>
            </a:pPr>
            <a:r>
              <a:rPr lang="en-US" dirty="0" smtClean="0">
                <a:solidFill>
                  <a:schemeClr val="bg1"/>
                </a:solidFill>
              </a:rPr>
              <a:t>Report outcomes to other colleges on campus</a:t>
            </a:r>
          </a:p>
          <a:p>
            <a:pPr>
              <a:spcAft>
                <a:spcPts val="1200"/>
              </a:spcAft>
            </a:pPr>
            <a:r>
              <a:rPr lang="en-US" dirty="0" smtClean="0">
                <a:solidFill>
                  <a:schemeClr val="bg1"/>
                </a:solidFill>
              </a:rPr>
              <a:t>Follow up with students and monitor use</a:t>
            </a:r>
          </a:p>
        </p:txBody>
      </p:sp>
      <p:sp>
        <p:nvSpPr>
          <p:cNvPr id="5" name="Rectangle 4"/>
          <p:cNvSpPr/>
          <p:nvPr/>
        </p:nvSpPr>
        <p:spPr>
          <a:xfrm>
            <a:off x="2782863" y="882212"/>
            <a:ext cx="3578273" cy="707886"/>
          </a:xfrm>
          <a:prstGeom prst="rect">
            <a:avLst/>
          </a:prstGeom>
        </p:spPr>
        <p:txBody>
          <a:bodyPr wrap="none">
            <a:spAutoFit/>
          </a:bodyPr>
          <a:lstStyle/>
          <a:p>
            <a:pPr algn="ctr"/>
            <a:r>
              <a:rPr lang="en-US" sz="4000" b="1" dirty="0" smtClean="0">
                <a:solidFill>
                  <a:srgbClr val="F2AB13"/>
                </a:solidFill>
                <a:latin typeface="Calibri (Headings)"/>
                <a:cs typeface="Calibri (Headings)"/>
              </a:rPr>
              <a:t>2015-16 Plans</a:t>
            </a:r>
            <a:endParaRPr lang="en-US" sz="4000" dirty="0"/>
          </a:p>
        </p:txBody>
      </p:sp>
    </p:spTree>
    <p:extLst>
      <p:ext uri="{BB962C8B-B14F-4D97-AF65-F5344CB8AC3E}">
        <p14:creationId xmlns:p14="http://schemas.microsoft.com/office/powerpoint/2010/main" val="4157787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107</TotalTime>
  <Words>514</Words>
  <Application>Microsoft Office PowerPoint</Application>
  <PresentationFormat>On-screen Show (4:3)</PresentationFormat>
  <Paragraphs>25</Paragraphs>
  <Slides>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(Headings)</vt:lpstr>
      <vt:lpstr>Office Theme</vt:lpstr>
      <vt:lpstr>PowerPoint Presentation</vt:lpstr>
      <vt:lpstr>‘Where’s Your Badge?’ Using Digital Badges to Demonstrate Clinical Competency On Surgical Clerkship  Amalia Cochran MD, FACS Ruth Braga MSN, RN University of Utah</vt:lpstr>
      <vt:lpstr>Proving Clinical Skills</vt:lpstr>
      <vt:lpstr>Solution: Digital Badging</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Scott Richardson</dc:creator>
  <cp:lastModifiedBy>SURWIN7x64</cp:lastModifiedBy>
  <cp:revision>13</cp:revision>
  <dcterms:created xsi:type="dcterms:W3CDTF">2012-08-13T04:08:41Z</dcterms:created>
  <dcterms:modified xsi:type="dcterms:W3CDTF">2015-04-06T15:06:39Z</dcterms:modified>
</cp:coreProperties>
</file>