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E"/>
    <a:srgbClr val="F2AB13"/>
    <a:srgbClr val="D4AE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45" autoAdjust="0"/>
  </p:normalViewPr>
  <p:slideViewPr>
    <p:cSldViewPr snapToGrid="0" snapToObjects="1"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3863D-BBE7-A54D-A6C6-6B96CBBB6375}" type="datetimeFigureOut">
              <a:rPr lang="en-US" smtClean="0"/>
              <a:pPr/>
              <a:t>3/22/2015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F043-5814-4D4E-BEA5-557A681819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it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150" y="2649345"/>
            <a:ext cx="8229600" cy="3138714"/>
          </a:xfrm>
        </p:spPr>
        <p:txBody>
          <a:bodyPr>
            <a:normAutofit fontScale="90000"/>
          </a:bodyPr>
          <a:lstStyle/>
          <a:p>
            <a:pPr>
              <a:spcAft>
                <a:spcPts val="1200"/>
              </a:spcAft>
            </a:pPr>
            <a:r>
              <a:rPr lang="en-US" sz="48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“Body Double”:</a:t>
            </a: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/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sz="32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The Concurrent Use of Anatomy Lab Cadavers for Resident Trauma Training</a:t>
            </a:r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/>
            </a:r>
            <a:b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b="1" dirty="0">
                <a:solidFill>
                  <a:srgbClr val="F2AB13"/>
                </a:solidFill>
                <a:latin typeface="Calibri (Headings)"/>
                <a:cs typeface="Calibri (Headings)"/>
              </a:rPr>
              <a:t/>
            </a:r>
            <a:br>
              <a:rPr lang="en-US" b="1" dirty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Derek B. Wall, MD, FACS</a:t>
            </a:r>
            <a:b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Michelle M. Olson, MD, MACM, FACS, FACRS</a:t>
            </a:r>
            <a:b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Carle Foundation Hospital</a:t>
            </a:r>
            <a:b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</a:br>
            <a:r>
              <a:rPr lang="en-US" sz="2700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Urbana, IL</a:t>
            </a:r>
            <a:endParaRPr lang="en-US" sz="2700" dirty="0" smtClean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47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9140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B2E"/>
                </a:solidFill>
              </a:rPr>
              <a:t>Impediments to Trauma Training</a:t>
            </a:r>
            <a:endParaRPr lang="en-US" dirty="0">
              <a:solidFill>
                <a:srgbClr val="FFCB2E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3057071"/>
            <a:ext cx="8229600" cy="268514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Prevalence of </a:t>
            </a:r>
            <a:r>
              <a:rPr lang="en-US" dirty="0" err="1" smtClean="0">
                <a:solidFill>
                  <a:schemeClr val="bg1"/>
                </a:solidFill>
              </a:rPr>
              <a:t>nonoperative</a:t>
            </a:r>
            <a:r>
              <a:rPr lang="en-US" dirty="0" smtClean="0">
                <a:solidFill>
                  <a:schemeClr val="bg1"/>
                </a:solidFill>
              </a:rPr>
              <a:t> management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Advanced imaging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Minimally-invasive techniques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Work hour restrictions</a:t>
            </a:r>
          </a:p>
        </p:txBody>
      </p:sp>
      <p:pic>
        <p:nvPicPr>
          <p:cNvPr id="1026" name="Picture 2" descr="C:\Users\dewall\Desktop\img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055" y="3847110"/>
            <a:ext cx="2797381" cy="267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6618"/>
            <a:ext cx="8229600" cy="1094344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Simulation with Cadavers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615"/>
            <a:ext cx="8229600" cy="36195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Multiple open training models described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UCLA study*: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Effective for learning anatomy, steps of an operation, increasing confidence in performance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58% would spend free time in cadaver lab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Advanced Surgical Skills for Exposure in Trauma (ASSET)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6778" y="5419337"/>
            <a:ext cx="75858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*Lewis CE, et al. A novel cadaver-based educational program in general surgery</a:t>
            </a:r>
          </a:p>
          <a:p>
            <a:r>
              <a:rPr lang="en-US" dirty="0">
                <a:solidFill>
                  <a:schemeClr val="bg1"/>
                </a:solidFill>
              </a:rPr>
              <a:t>t</a:t>
            </a:r>
            <a:r>
              <a:rPr lang="en-US" dirty="0" smtClean="0">
                <a:solidFill>
                  <a:schemeClr val="bg1"/>
                </a:solidFill>
              </a:rPr>
              <a:t>raining. </a:t>
            </a:r>
            <a:r>
              <a:rPr lang="en-US" i="1" dirty="0" smtClean="0">
                <a:solidFill>
                  <a:schemeClr val="bg1"/>
                </a:solidFill>
              </a:rPr>
              <a:t>J </a:t>
            </a:r>
            <a:r>
              <a:rPr lang="en-US" i="1" dirty="0" err="1" smtClean="0">
                <a:solidFill>
                  <a:schemeClr val="bg1"/>
                </a:solidFill>
              </a:rPr>
              <a:t>Surg</a:t>
            </a:r>
            <a:r>
              <a:rPr lang="en-US" i="1" dirty="0" smtClean="0">
                <a:solidFill>
                  <a:schemeClr val="bg1"/>
                </a:solidFill>
              </a:rPr>
              <a:t> Educ. </a:t>
            </a:r>
            <a:r>
              <a:rPr lang="en-US" dirty="0" smtClean="0">
                <a:solidFill>
                  <a:schemeClr val="bg1"/>
                </a:solidFill>
              </a:rPr>
              <a:t>2012;69:693-698.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1600" y="-73449"/>
            <a:ext cx="9144000" cy="6858001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14400" y="890815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CB2E"/>
                </a:solidFill>
              </a:rPr>
              <a:t>A potential solution…</a:t>
            </a:r>
            <a:endParaRPr lang="en-US" dirty="0">
              <a:solidFill>
                <a:srgbClr val="FFCB2E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23143"/>
            <a:ext cx="6640286" cy="2685142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Affiliation with University of Illinois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Cadaveric anatomy lab for M1 students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Resident program seamlessly integrated so that the student   program remains unchanged</a:t>
            </a:r>
          </a:p>
        </p:txBody>
      </p:sp>
      <p:pic>
        <p:nvPicPr>
          <p:cNvPr id="2050" name="Picture 2" descr="C:\Users\dewall\Desktop\medical-cadaver-medical_school-med_school-patient-junior_doctor-cwln3887_lo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601" y="3131862"/>
            <a:ext cx="2895054" cy="3227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95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7589"/>
            <a:ext cx="8229600" cy="121557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Procedural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4003"/>
            <a:ext cx="8229600" cy="36195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Chest tubes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Medial visceral rotation</a:t>
            </a:r>
          </a:p>
        </p:txBody>
      </p:sp>
      <p:pic>
        <p:nvPicPr>
          <p:cNvPr id="3074" name="Picture 2" descr="C:\Users\dewall\Desktop\IMG_052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654" y="1543503"/>
            <a:ext cx="3403146" cy="448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822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-pl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74700"/>
            <a:ext cx="8229600" cy="121557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2AB13"/>
                </a:solidFill>
                <a:latin typeface="Calibri (Headings)"/>
                <a:cs typeface="Calibri (Headings)"/>
              </a:rPr>
              <a:t>Initial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4158"/>
            <a:ext cx="8229600" cy="36195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Advantages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Rated more effective than other methods for teaching chest tubes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High ratings for visceral rotation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Disadvantages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Need to leave hospital for training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Pliability of tissue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Smell</a:t>
            </a:r>
          </a:p>
        </p:txBody>
      </p:sp>
      <p:pic>
        <p:nvPicPr>
          <p:cNvPr id="4098" name="Picture 2" descr="C:\Users\dewall\Desktop\imgr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9738" y="2828155"/>
            <a:ext cx="2427062" cy="371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2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148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“Body Double”: The Concurrent Use of Anatomy Lab Cadavers for Resident Trauma Training  Derek B. Wall, MD, FACS Michelle M. Olson, MD, MACM, FACS, FACRS Carle Foundation Hospital Urbana, IL</vt:lpstr>
      <vt:lpstr>Impediments to Trauma Training</vt:lpstr>
      <vt:lpstr>Simulation with Cadavers</vt:lpstr>
      <vt:lpstr>A potential solution…</vt:lpstr>
      <vt:lpstr>Procedural Training</vt:lpstr>
      <vt:lpstr>Initial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Richardson</dc:creator>
  <cp:lastModifiedBy>carle</cp:lastModifiedBy>
  <cp:revision>15</cp:revision>
  <dcterms:created xsi:type="dcterms:W3CDTF">2012-08-13T04:08:41Z</dcterms:created>
  <dcterms:modified xsi:type="dcterms:W3CDTF">2015-03-22T22:45:28Z</dcterms:modified>
</cp:coreProperties>
</file>