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64" r:id="rId5"/>
    <p:sldId id="262" r:id="rId6"/>
    <p:sldId id="265" r:id="rId7"/>
    <p:sldId id="266" r:id="rId8"/>
    <p:sldId id="267" r:id="rId9"/>
    <p:sldId id="269" r:id="rId10"/>
    <p:sldId id="260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2AB13"/>
    <a:srgbClr val="FFCB2E"/>
    <a:srgbClr val="D4AE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45" autoAdjust="0"/>
  </p:normalViewPr>
  <p:slideViewPr>
    <p:cSldViewPr snapToGrid="0" snapToObjects="1">
      <p:cViewPr varScale="1">
        <p:scale>
          <a:sx n="82" d="100"/>
          <a:sy n="82" d="100"/>
        </p:scale>
        <p:origin x="-2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23580-545B-4631-B6EB-9AA2BA364A3E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BF615-FADD-45FF-8D49-85DF7329F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3F4E9-2162-40C1-83D8-E491B819B355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BA430-8200-4946-8A25-22B246D6B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F0F6B-30FF-48E1-8AB4-F546F8D489D5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200E6-D427-4B35-96AD-BB0243D23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F80ED-C3EF-431D-96BF-B1A7D5CAE071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A4E41-A2E5-4982-9EF7-E8F734B70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2EF04-CA92-4FDC-8C08-B5CDDFB38F2D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048EB-20E5-47BC-8B22-50CE35823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8F1C-7D4F-457B-B731-9B4CDB33D2C7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E97B7-0BA7-495F-B365-73C439856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E4FD0-183E-4892-8977-70507383A9AF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71E06-1287-4960-AFA8-63E877921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3D11F-F856-43E6-A20F-AA688ACA4756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98936-9002-42AC-A755-26D7A0F93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02CF1-4B49-494A-99D4-F8CECBC1334D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92D73-4920-4904-84DC-D402AF65C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E43E1-9A6F-4AAE-9062-BA2422BDF07F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19653-24CE-440F-BD9C-3E6F4C8B5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BFEEA-43BC-4A1C-91F2-8D92C2B7F0C8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CE9C4-6896-4578-B324-8F723A94F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C06975-C332-4F2D-A492-0FA14FEEE56D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626877-AD54-469A-B6D6-3110DCE3F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oty-dotyj@health.Missouri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Ruth.Braga@hsc.Utah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/>
          </a:p>
        </p:txBody>
      </p:sp>
      <p:pic>
        <p:nvPicPr>
          <p:cNvPr id="13315" name="Picture 3" descr="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5225"/>
            <a:ext cx="8229600" cy="6540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43263"/>
            <a:ext cx="8229600" cy="2322512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If anyone is interested in obtaining more information about advocating for a nurse educator, please email me, or Ruth Braga, Vice Chair of NISE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Jennifer Doty		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dotyj@health.Missouri.edu</a:t>
            </a:r>
            <a:endParaRPr lang="en-US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Ruth Braga 		</a:t>
            </a:r>
            <a:r>
              <a:rPr lang="en-US" dirty="0" smtClean="0">
                <a:solidFill>
                  <a:schemeClr val="bg1"/>
                </a:solidFill>
                <a:hlinkClick r:id="rId4"/>
              </a:rPr>
              <a:t>Ruth.Braga@hsc.Utah.edu</a:t>
            </a:r>
            <a:endParaRPr lang="en-US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2532" name="Picture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58200" y="6180138"/>
            <a:ext cx="685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67013"/>
            <a:ext cx="8229600" cy="313848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b="1" smtClean="0">
                <a:solidFill>
                  <a:srgbClr val="F2AB13"/>
                </a:solidFill>
                <a:latin typeface="Calibri (Headings)"/>
              </a:rPr>
              <a:t>Nurses in Surgical Education </a:t>
            </a:r>
            <a:r>
              <a:rPr lang="en-US" sz="2700" b="1" smtClean="0">
                <a:solidFill>
                  <a:srgbClr val="F2AB13"/>
                </a:solidFill>
                <a:latin typeface="Calibri (Headings)"/>
              </a:rPr>
              <a:t>Jennifer Doty, BSN RN Clinical Coordinator Surgery Clerkship University of Missouri Columbia</a:t>
            </a:r>
            <a:r>
              <a:rPr lang="en-US" b="1" smtClean="0">
                <a:solidFill>
                  <a:srgbClr val="F2AB13"/>
                </a:solidFill>
                <a:latin typeface="Calibri (Headings)"/>
              </a:rPr>
              <a:t/>
            </a:r>
            <a:br>
              <a:rPr lang="en-US" b="1" smtClean="0">
                <a:solidFill>
                  <a:srgbClr val="F2AB13"/>
                </a:solidFill>
                <a:latin typeface="Calibri (Headings)"/>
              </a:rPr>
            </a:br>
            <a:endParaRPr lang="en-US" sz="3000" smtClean="0">
              <a:solidFill>
                <a:schemeClr val="bg1"/>
              </a:solidFill>
            </a:endParaRPr>
          </a:p>
        </p:txBody>
      </p:sp>
      <p:pic>
        <p:nvPicPr>
          <p:cNvPr id="14339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6180138"/>
            <a:ext cx="685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Text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91452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2AB13"/>
                </a:solidFill>
                <a:latin typeface="Calibri (Headings)"/>
                <a:cs typeface="Calibri (Headings)"/>
              </a:rPr>
              <a:t>Role of Nurse Educator in Surgical Education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3228975"/>
            <a:ext cx="8229600" cy="2686050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Clinical orientation</a:t>
            </a:r>
          </a:p>
          <a:p>
            <a:r>
              <a:rPr lang="en-US" smtClean="0">
                <a:solidFill>
                  <a:schemeClr val="bg1"/>
                </a:solidFill>
              </a:rPr>
              <a:t>Program management</a:t>
            </a:r>
          </a:p>
          <a:p>
            <a:r>
              <a:rPr lang="en-US" smtClean="0">
                <a:solidFill>
                  <a:schemeClr val="bg1"/>
                </a:solidFill>
              </a:rPr>
              <a:t>Teaching</a:t>
            </a:r>
          </a:p>
          <a:p>
            <a:r>
              <a:rPr lang="en-US" smtClean="0">
                <a:solidFill>
                  <a:schemeClr val="bg1"/>
                </a:solidFill>
              </a:rPr>
              <a:t>Research</a:t>
            </a:r>
          </a:p>
        </p:txBody>
      </p:sp>
      <p:pic>
        <p:nvPicPr>
          <p:cNvPr id="15364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6180138"/>
            <a:ext cx="685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679575"/>
            <a:ext cx="8229600" cy="1143000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Clinical Orientation</a:t>
            </a:r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2822575"/>
            <a:ext cx="8229600" cy="2684463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Sterile technique, scrubbing/gowning/gloving</a:t>
            </a:r>
          </a:p>
          <a:p>
            <a:r>
              <a:rPr lang="en-US" smtClean="0">
                <a:solidFill>
                  <a:schemeClr val="bg1"/>
                </a:solidFill>
              </a:rPr>
              <a:t>OR etiquette</a:t>
            </a:r>
          </a:p>
          <a:p>
            <a:r>
              <a:rPr lang="en-US" smtClean="0">
                <a:solidFill>
                  <a:schemeClr val="bg1"/>
                </a:solidFill>
              </a:rPr>
              <a:t>Staff roles</a:t>
            </a:r>
          </a:p>
          <a:p>
            <a:r>
              <a:rPr lang="en-US" smtClean="0">
                <a:solidFill>
                  <a:schemeClr val="bg1"/>
                </a:solidFill>
              </a:rPr>
              <a:t>Duties and responsibilities</a:t>
            </a:r>
          </a:p>
        </p:txBody>
      </p:sp>
      <p:pic>
        <p:nvPicPr>
          <p:cNvPr id="16388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6180138"/>
            <a:ext cx="685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4754562"/>
          </a:xfrm>
        </p:spPr>
        <p:txBody>
          <a:bodyPr/>
          <a:lstStyle/>
          <a:p>
            <a:pPr>
              <a:spcAft>
                <a:spcPts val="1200"/>
              </a:spcAft>
            </a:pPr>
            <a:endParaRPr lang="en-US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Simulation </a:t>
            </a:r>
          </a:p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Surgical Crash Course</a:t>
            </a:r>
          </a:p>
          <a:p>
            <a:pPr>
              <a:spcAft>
                <a:spcPts val="1200"/>
              </a:spcAft>
            </a:pPr>
            <a:r>
              <a:rPr lang="en-US" smtClean="0">
                <a:solidFill>
                  <a:schemeClr val="bg1"/>
                </a:solidFill>
              </a:rPr>
              <a:t>Prep to internship course- 4 week course outlining knowledge/skills needed to be a successful intern</a:t>
            </a:r>
          </a:p>
        </p:txBody>
      </p:sp>
      <p:pic>
        <p:nvPicPr>
          <p:cNvPr id="17411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6180138"/>
            <a:ext cx="685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Text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690688"/>
            <a:ext cx="8229600" cy="1143000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Program Management</a:t>
            </a:r>
            <a:endParaRPr lang="en-US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33688"/>
            <a:ext cx="8229600" cy="26844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Oversee third year clerkship.  Providing grades/comments/feedback continuously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cts as advisor and assistant clerkship director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Many are available via pager 24/7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Assist with hospital and departmental policy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18436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6180138"/>
            <a:ext cx="685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Text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690688"/>
            <a:ext cx="8229600" cy="1143000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Teaching</a:t>
            </a:r>
            <a:endParaRPr 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2833688"/>
            <a:ext cx="8229600" cy="2684462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Basic skills</a:t>
            </a:r>
          </a:p>
          <a:p>
            <a:r>
              <a:rPr lang="en-US" smtClean="0">
                <a:solidFill>
                  <a:schemeClr val="bg1"/>
                </a:solidFill>
              </a:rPr>
              <a:t>Formal and informal teaching: labs/lectures/physical exam review</a:t>
            </a:r>
          </a:p>
          <a:p>
            <a:r>
              <a:rPr lang="en-US" smtClean="0">
                <a:solidFill>
                  <a:schemeClr val="bg1"/>
                </a:solidFill>
              </a:rPr>
              <a:t>May also help with resident lab</a:t>
            </a:r>
          </a:p>
        </p:txBody>
      </p:sp>
      <p:pic>
        <p:nvPicPr>
          <p:cNvPr id="19460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6180138"/>
            <a:ext cx="685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Text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1562100"/>
            <a:ext cx="8229600" cy="1143000"/>
          </a:xfrm>
        </p:spPr>
        <p:txBody>
          <a:bodyPr/>
          <a:lstStyle/>
          <a:p>
            <a:r>
              <a:rPr lang="en-US" b="1" smtClean="0">
                <a:solidFill>
                  <a:srgbClr val="F2AB13"/>
                </a:solidFill>
                <a:latin typeface="Calibri (Headings)"/>
                <a:ea typeface="Calibri (Headings)"/>
                <a:cs typeface="Calibri (Headings)"/>
              </a:rPr>
              <a:t>Research</a:t>
            </a:r>
            <a:endParaRPr lang="en-US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711450"/>
            <a:ext cx="8229600" cy="26844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Most nurse educators are involved with research projects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Help find projects for medical students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Most are published or have had poster presentations</a:t>
            </a:r>
          </a:p>
        </p:txBody>
      </p:sp>
      <p:pic>
        <p:nvPicPr>
          <p:cNvPr id="20484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6180138"/>
            <a:ext cx="685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Text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60496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Why you need a nurse educator!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833688"/>
            <a:ext cx="8229600" cy="26844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“First line of defense”-nurse educator saves the clerkship director/department time and money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Department liaison with Office of Medical Education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Many of us participate in M4 advising-CV’s, personal statements, mock interviews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</a:rPr>
              <a:t>Great resource for all aspects of medical education-are impartial resources and can handle remediation</a:t>
            </a:r>
          </a:p>
        </p:txBody>
      </p:sp>
      <p:pic>
        <p:nvPicPr>
          <p:cNvPr id="21508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6180138"/>
            <a:ext cx="685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210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Arial</vt:lpstr>
      <vt:lpstr>Calibri (Headings)</vt:lpstr>
      <vt:lpstr>Office Theme</vt:lpstr>
      <vt:lpstr>Slide 1</vt:lpstr>
      <vt:lpstr>Nurses in Surgical Education Jennifer Doty, BSN RN Clinical Coordinator Surgery Clerkship University of Missouri Columbia </vt:lpstr>
      <vt:lpstr>Role of Nurse Educator in Surgical Education</vt:lpstr>
      <vt:lpstr>Clinical Orientation</vt:lpstr>
      <vt:lpstr>Slide 5</vt:lpstr>
      <vt:lpstr>Program Management</vt:lpstr>
      <vt:lpstr>Teaching</vt:lpstr>
      <vt:lpstr>Research</vt:lpstr>
      <vt:lpstr>Why you need a nurse educator!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Richardson</dc:creator>
  <cp:lastModifiedBy>Brenda Brown</cp:lastModifiedBy>
  <cp:revision>17</cp:revision>
  <dcterms:created xsi:type="dcterms:W3CDTF">2012-08-13T04:08:41Z</dcterms:created>
  <dcterms:modified xsi:type="dcterms:W3CDTF">2016-02-05T18:25:39Z</dcterms:modified>
</cp:coreProperties>
</file>