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2" r:id="rId4"/>
    <p:sldId id="295" r:id="rId5"/>
    <p:sldId id="279" r:id="rId6"/>
    <p:sldId id="260" r:id="rId7"/>
    <p:sldId id="280" r:id="rId8"/>
    <p:sldId id="281" r:id="rId9"/>
    <p:sldId id="282" r:id="rId10"/>
    <p:sldId id="302" r:id="rId11"/>
    <p:sldId id="283" r:id="rId12"/>
    <p:sldId id="284" r:id="rId13"/>
    <p:sldId id="285" r:id="rId14"/>
    <p:sldId id="286" r:id="rId15"/>
    <p:sldId id="287" r:id="rId16"/>
    <p:sldId id="289" r:id="rId17"/>
    <p:sldId id="299" r:id="rId18"/>
    <p:sldId id="301" r:id="rId19"/>
    <p:sldId id="288" r:id="rId20"/>
    <p:sldId id="291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AB13"/>
    <a:srgbClr val="FFCB2E"/>
    <a:srgbClr val="D4AE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 snapToGrid="0" snapToObjects="1">
      <p:cViewPr varScale="1">
        <p:scale>
          <a:sx n="82" d="100"/>
          <a:sy n="82" d="100"/>
        </p:scale>
        <p:origin x="-2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D40C9C4-B26A-426B-A0A1-59A3487EE1A4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85AB6D-5B11-48A0-A0C1-3B6E1B10F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Initial Provisional Accreditation incurs a fee to school, subsequent accreditations paid for by LCME through funds from AAMC and AMA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245A34-42A9-43E7-97C9-8F8792BAAD6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“VOLUNTARY” PROCESS. 132 standards organized into 12 in 2012.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4D2F90-1B20-41DD-A04B-BFC6F1E57A7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ea typeface="MS PGothic" pitchFamily="34" charset="-128"/>
              </a:rPr>
              <a:t>GQ asks questions about behavior that is experienced or witnessed</a:t>
            </a:r>
          </a:p>
          <a:p>
            <a:pPr>
              <a:spcBef>
                <a:spcPct val="0"/>
              </a:spcBef>
            </a:pPr>
            <a:r>
              <a:rPr lang="en-US" smtClean="0">
                <a:ea typeface="MS PGothic" pitchFamily="34" charset="-128"/>
              </a:rPr>
              <a:t>2012 GQ 34% of students reported public humiliation that was not intentionally perpetrated and not considered to fall under mistreatment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15C6FF-731C-4535-A026-5076FE609E68}" type="slidenum">
              <a:rPr lang="en-US"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What do the students see? How is it tracked? How is it linked to clinical objectives?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0B18E7-DDE8-4BB7-9419-3DE5FB6ED04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Well-rounded education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C7389D-BB85-4AE0-BD20-A14CF9F7930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6A4C7-2B5B-47A9-8F79-0146D37F9F3F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F9845-51BF-485E-8803-CCD81C4A4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B9677-7623-4C0F-B8EE-9B149F5146E1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3919-2BEA-440E-975B-43BFAD01B8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6975-1195-47F4-84EA-82DBC1E82069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B1F4-F7DF-4C60-9775-CF0E2D70D5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55750-829C-43B5-821F-D56F2B79EFF2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E75AA-4276-4D2A-8C22-00205F685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2B23-C2C3-4BDC-B1EC-4684FCD81910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BC558-405D-47A3-A502-176E3B998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9C0CF-674F-443B-A114-13CDDA5AC8DC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099E5-68E0-4685-B810-B4D2961C5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5538-3F36-495B-BDCE-FD902B17D1FC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14659-B85D-4315-8454-8F807079D0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9CA8-4F2D-4FA2-A515-FA605DCEB036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C9553-7B0B-4F08-BFEC-A7EE96492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8C6D-B1E7-4836-B048-EFE09DA39422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F3A0-5E4F-44B7-B547-BE3646E81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61CDB-E47C-46E4-A766-9B9EBF2DBED0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2D53-9B53-4F56-BC9C-2A8ECE811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7D51A-5FE9-46A8-8D36-497435BC9841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6ADB0-9ECE-40E0-A1F3-1AFD09CAD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47DB2C-32F4-4D04-914C-B955DD83C8AB}" type="datetimeFigureOut">
              <a:rPr lang="en-US"/>
              <a:pPr>
                <a:defRPr/>
              </a:pPr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9C158F-DF80-421C-8BE8-F118B1AB0A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pic>
        <p:nvPicPr>
          <p:cNvPr id="14339" name="Picture 3" descr="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Text-pla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MS PGothic" pitchFamily="34" charset="-128"/>
              </a:rPr>
              <a:t>Mistreatment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2012 GQ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49% of students reported mistreatment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34% Public humiliation → word change on GQ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>
              <a:solidFill>
                <a:schemeClr val="bg1"/>
              </a:solidFill>
              <a:ea typeface="MS PGothic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2013 GQ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46% public embarrassment (not included in mistreatment)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23% public humiliation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>
                <a:solidFill>
                  <a:schemeClr val="bg1"/>
                </a:solidFill>
                <a:ea typeface="MS PGothic" charset="0"/>
              </a:rPr>
              <a:t>42% still report some form of mistreatment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4.1 Sufficiency of Faculty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4.2 Faculty Scholarly Productivity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4.6 Faculty Professional Development: 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urricular design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rogram evaluation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Student assessment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Instructional methodology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smtClean="0">
                <a:solidFill>
                  <a:schemeClr val="bg1"/>
                </a:solidFill>
              </a:rPr>
              <a:t>Standard 5-Educational Resources/Infrastructure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Clinical facilities/Information resources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Security, Safety and Disaster Preparedness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Library Resources/Staff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Study, Lounge, Storage Space  and Call Rooms</a:t>
            </a:r>
          </a:p>
          <a:p>
            <a:pPr lvl="1">
              <a:spcAft>
                <a:spcPts val="1200"/>
              </a:spcAft>
            </a:pPr>
            <a:endParaRPr lang="en-U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 descr="Text-pla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smtClean="0">
                <a:solidFill>
                  <a:schemeClr val="bg1"/>
                </a:solidFill>
              </a:rPr>
              <a:t>Standard 6-Competencies, Curricular Objectives &amp; Design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Medical program objectives defined in outcome-based terms</a:t>
            </a:r>
            <a:endParaRPr lang="en-US" smtClean="0">
              <a:solidFill>
                <a:schemeClr val="bg1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Required Clinical Experiences, monitoring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Self-Directed  &amp; Life-long Learning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Inpatient &amp; Outpatient Experiences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Service-Learning and Community Service</a:t>
            </a:r>
          </a:p>
          <a:p>
            <a:pPr lvl="1">
              <a:spcAft>
                <a:spcPts val="1200"/>
              </a:spcAft>
            </a:pPr>
            <a:endParaRPr lang="en-U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3" descr="Text-pla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Standard 7-Curricular Content  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Scientific Method/Clinical/Translational Research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Critical Judgement/Problem-Solving Skills   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Cultural Competency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Medical Ethics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Communication Skills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Interprofessional Collaborative Skills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smtClean="0">
                <a:solidFill>
                  <a:schemeClr val="bg1"/>
                </a:solidFill>
              </a:rPr>
              <a:t>Standard 8-Curricular Management, Evaluation, Enhancement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Curricular Design, Review, Revision/Content Monitoring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Program Evaluation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Use of Student Evaluation Data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Comparability of Education/Assessment at all sites</a:t>
            </a:r>
          </a:p>
          <a:p>
            <a:pPr lvl="1">
              <a:spcAft>
                <a:spcPts val="1200"/>
              </a:spcAft>
            </a:pPr>
            <a:r>
              <a:rPr lang="en-US" sz="2400" smtClean="0">
                <a:solidFill>
                  <a:schemeClr val="bg1"/>
                </a:solidFill>
              </a:rPr>
              <a:t>Monitoring Student Workload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Headline Here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No More Than 2 Lines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2576513"/>
            <a:ext cx="8229600" cy="333851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Body text here.  Never center bulleted text.</a:t>
            </a:r>
          </a:p>
          <a:p>
            <a:r>
              <a:rPr lang="en-US" smtClean="0">
                <a:solidFill>
                  <a:schemeClr val="bg1"/>
                </a:solidFill>
              </a:rPr>
              <a:t>Line 2</a:t>
            </a:r>
          </a:p>
          <a:p>
            <a:r>
              <a:rPr lang="en-US" smtClean="0">
                <a:solidFill>
                  <a:schemeClr val="bg1"/>
                </a:solidFill>
              </a:rPr>
              <a:t>Line 3</a:t>
            </a:r>
          </a:p>
          <a:p>
            <a:r>
              <a:rPr lang="en-US" smtClean="0">
                <a:solidFill>
                  <a:schemeClr val="bg1"/>
                </a:solidFill>
              </a:rPr>
              <a:t>Line 4 – no more!</a:t>
            </a: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0" y="79375"/>
            <a:ext cx="8758238" cy="679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1314450" y="76200"/>
            <a:ext cx="6440488" cy="1066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Verdana" charset="0"/>
              </a:rPr>
              <a:t/>
            </a:r>
            <a:br>
              <a:rPr lang="en-US" sz="3200" dirty="0" smtClean="0">
                <a:latin typeface="Verdana" charset="0"/>
              </a:rPr>
            </a:br>
            <a:r>
              <a:rPr lang="en-US" sz="3200" dirty="0" smtClean="0">
                <a:latin typeface="Verdana" charset="0"/>
              </a:rPr>
              <a:t>8.7 </a:t>
            </a:r>
            <a:r>
              <a:rPr lang="en-US" sz="3200" dirty="0">
                <a:latin typeface="Verdana" charset="0"/>
              </a:rPr>
              <a:t>(ED-8</a:t>
            </a:r>
            <a:r>
              <a:rPr lang="en-US" sz="3200" dirty="0" smtClean="0">
                <a:latin typeface="Verdana" charset="0"/>
              </a:rPr>
              <a:t>) RFS</a:t>
            </a:r>
            <a:endParaRPr lang="en-US" sz="3200" dirty="0">
              <a:latin typeface="Verdana" charset="0"/>
            </a:endParaRP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1371600" y="1066800"/>
            <a:ext cx="6308725" cy="5486400"/>
          </a:xfrm>
        </p:spPr>
        <p:txBody>
          <a:bodyPr rtlCol="0">
            <a:normAutofit fontScale="92500" lnSpcReduction="20000"/>
          </a:bodyPr>
          <a:lstStyle/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sz="2000" dirty="0">
              <a:latin typeface="Verdana" charset="0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sz="2000" dirty="0" smtClean="0">
              <a:latin typeface="Verdana" charset="0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smtClean="0">
                <a:latin typeface="Verdana" charset="0"/>
              </a:rPr>
              <a:t>Does </a:t>
            </a:r>
            <a:r>
              <a:rPr lang="en-US" sz="2000" dirty="0">
                <a:latin typeface="Verdana" charset="0"/>
              </a:rPr>
              <a:t>each clerkship at all sites address same objectives?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Provision of clerkship didactics: Central location by one faculty member or at various sites by site-specific faculty?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Clerkship grade components same across sites: Preceptor ratings, NBME subject exam, OSCE, oral exam, etc.?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How is faculty development provided to all faculty?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Who determines final clerkship grade for all students in a given clerkship rotation?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How/how often does clerkship director communicate with site personnel about clerkship planning/implementation?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>
                <a:latin typeface="Verdana" charset="0"/>
              </a:rPr>
              <a:t>Who sees students’ evaluations of clerkship?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382000" cy="5486400"/>
        </p:xfrm>
        <a:graphic>
          <a:graphicData uri="http://schemas.openxmlformats.org/drawingml/2006/table">
            <a:tbl>
              <a:tblPr/>
              <a:tblGrid>
                <a:gridCol w="757238"/>
                <a:gridCol w="617537"/>
                <a:gridCol w="1322388"/>
                <a:gridCol w="1585912"/>
                <a:gridCol w="1498600"/>
                <a:gridCol w="968375"/>
                <a:gridCol w="163195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Core Educational Topics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Clinical exposure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Teaching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Reading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(on COMET)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Online modules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(on COMET)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 Method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Documentation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6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ICU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Trauma/Shock lecture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Burns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 (Schwarz</a:t>
                      </a:r>
                      <a:r>
                        <a:rPr kumimoji="0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’</a:t>
                      </a:r>
                      <a:r>
                        <a:rPr kumimoji="0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 Chapter 7)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Trauma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Burn 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 (Burns)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Bag and mask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Penetrating Chest Trauma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Tension Pneumothorax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Burns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basics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to the abdomen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in pregnancy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Damage control surgery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Wound healing/wound care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Wound lecture ( 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Suturing simulation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Stoma lecture (CW)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Acute wound care (ACS Chapter 7)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Surgical bleeding and hemostasis (Learning Surgery Ch 8)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laceration repair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Wound healing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Wound 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Abdominal pain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Abd. Pain lecture 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Abdominal CT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Bowel obstruction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Hernia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Case discussions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Acute Abdomen (Sabiston Ch  45)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Hernia (Sabiston Ch 46)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SIMPLE Case 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SIMPLE Case 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Hernia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Incarcerated inguinal hernia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Mesenteric ischemia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GI disorders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Bowel obs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GI bleed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Diarrhea/Cons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Diff Swallowing &amp; Esoph disorders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Perianal Problems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Case discussions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Need to upload reading material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Appendicitis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Bowel Obstruction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Diverticulitis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Anorectal Disease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Bariatric Surgery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Acute Appendicitis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Anorectal Pain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Diverticulitis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Rectal bleeding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GI bleeding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Crohn</a:t>
                      </a:r>
                      <a:r>
                        <a:rPr kumimoji="0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’</a:t>
                      </a:r>
                      <a:r>
                        <a:rPr kumimoji="0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 disease 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GERD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Nasogastic tube insertion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PGothic" charset="0"/>
                        <a:cs typeface="MS PGothic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0"/>
            <a:ext cx="4572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C000"/>
                </a:solidFill>
                <a:latin typeface="+mj-lt"/>
                <a:cs typeface="+mn-cs"/>
              </a:rPr>
              <a:t>Core experiences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Standard 9-Teaching, Supervision, Assessment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Resident &amp; Faculty Orientation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Clinical Faculty Appointments 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Direct Student Clinical Observation</a:t>
            </a:r>
          </a:p>
          <a:p>
            <a:pPr lvl="2"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ith </a:t>
            </a:r>
            <a:r>
              <a:rPr lang="en-US" i="1" dirty="0" smtClean="0">
                <a:solidFill>
                  <a:schemeClr val="bg1"/>
                </a:solidFill>
              </a:rPr>
              <a:t>meaningful</a:t>
            </a:r>
            <a:r>
              <a:rPr lang="en-US" dirty="0" smtClean="0">
                <a:solidFill>
                  <a:schemeClr val="bg1"/>
                </a:solidFill>
              </a:rPr>
              <a:t> feedback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Mid-Clerkship Formative Assessment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bg1"/>
                </a:solidFill>
              </a:rPr>
              <a:t>Narrative </a:t>
            </a:r>
            <a:r>
              <a:rPr lang="en-US" dirty="0" smtClean="0">
                <a:solidFill>
                  <a:schemeClr val="bg1"/>
                </a:solidFill>
              </a:rPr>
              <a:t>Assessment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Timely Summative Assessment: within 6 weeks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52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</a:rPr>
              <a:t>The Clerkship Director and the LCME 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3228975"/>
            <a:ext cx="8229600" cy="2686050"/>
          </a:xfrm>
        </p:spPr>
        <p:txBody>
          <a:bodyPr/>
          <a:lstStyle/>
          <a:p>
            <a:pPr marL="0" indent="0" algn="r">
              <a:buFont typeface="Arial" charset="0"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marL="0" indent="0" algn="r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Nancy L. Gantt, MD FACS</a:t>
            </a:r>
          </a:p>
          <a:p>
            <a:pPr marL="0" indent="0" algn="r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Northeast Ohio Medical University</a:t>
            </a:r>
          </a:p>
          <a:p>
            <a:pPr marL="0" indent="0" algn="r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ASE New Clerkship Director Workshop 4/24/15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11.5 Confidentiality of Educational Records</a:t>
            </a:r>
          </a:p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Standard 12-Student Health Services, Counseling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Personal Counseling/Well-being Programs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Student Exposure Policies: Financials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Immunization Policies: **May differ between COM and Hospital!</a:t>
            </a:r>
          </a:p>
          <a:p>
            <a:pPr>
              <a:spcAft>
                <a:spcPts val="1200"/>
              </a:spcAft>
            </a:pP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 marL="0" indent="0">
              <a:spcAft>
                <a:spcPts val="1200"/>
              </a:spcAft>
              <a:buFont typeface="Arial" charset="0"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marL="0" indent="0" algn="ctr">
              <a:spcAft>
                <a:spcPts val="1200"/>
              </a:spcAft>
              <a:buFont typeface="Arial" charset="0"/>
              <a:buNone/>
            </a:pPr>
            <a:r>
              <a:rPr lang="en-US" sz="4000" smtClean="0">
                <a:solidFill>
                  <a:schemeClr val="bg1"/>
                </a:solidFill>
              </a:rPr>
              <a:t>Disclaimer:</a:t>
            </a:r>
          </a:p>
          <a:p>
            <a:pPr marL="0" indent="0" algn="ctr">
              <a:spcAft>
                <a:spcPts val="1200"/>
              </a:spcAft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I know how painful and boring this topic can be!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Text-pla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 rtlCol="0">
            <a:normAutofit/>
          </a:bodyPr>
          <a:lstStyle/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Accreditation is a</a:t>
            </a:r>
            <a:r>
              <a:rPr lang="en-US" i="1" dirty="0" smtClean="0">
                <a:solidFill>
                  <a:schemeClr val="bg1"/>
                </a:solidFill>
              </a:rPr>
              <a:t> voluntary </a:t>
            </a:r>
            <a:r>
              <a:rPr lang="en-US" dirty="0" smtClean="0">
                <a:solidFill>
                  <a:schemeClr val="bg1"/>
                </a:solidFill>
              </a:rPr>
              <a:t>peer-review process-however required for USLME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Seeking assurance that graduates exhibit general professional competencies that: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appropriate for entry to next stage of training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400" dirty="0" smtClean="0">
                <a:solidFill>
                  <a:schemeClr val="bg1"/>
                </a:solidFill>
              </a:rPr>
              <a:t>erve as foundation for lifelong learning &amp; proficient medical care</a:t>
            </a: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1" indent="0" fontAlgn="auto">
              <a:spcAft>
                <a:spcPts val="1200"/>
              </a:spcAft>
              <a:buFont typeface="Arial"/>
              <a:buNone/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lvl="1" fontAlgn="auto">
              <a:spcAft>
                <a:spcPts val="1200"/>
              </a:spcAft>
              <a:buFont typeface="Arial"/>
              <a:buChar char="–"/>
              <a:defRPr/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Text-pla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Purpose of LCME Accreditation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Has program clearly established its mission and institutional learning objectives?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Are curriculum and resources aligned with mission and objectives?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What is evidence mission/objectives are currently being achieved and will be in the future?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</a:rPr>
              <a:t>LCME Self-Study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232251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Pre-survey materials arrive about 18 months prior to next full accreditation survey</a:t>
            </a:r>
          </a:p>
          <a:p>
            <a:r>
              <a:rPr lang="en-US" smtClean="0">
                <a:solidFill>
                  <a:schemeClr val="bg1"/>
                </a:solidFill>
              </a:rPr>
              <a:t>Anticipate being invited to participate!</a:t>
            </a:r>
          </a:p>
          <a:p>
            <a:r>
              <a:rPr lang="en-US" smtClean="0">
                <a:solidFill>
                  <a:schemeClr val="bg1"/>
                </a:solidFill>
              </a:rPr>
              <a:t>Review report of previous LCME site visit</a:t>
            </a:r>
          </a:p>
          <a:p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Self-Study Process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Collect/review data about medical school and its educational programs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Identify both strengths and challenges that require attention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Define strategies to ensure that the strengths are maintained &amp; any problems effectively addressed</a:t>
            </a:r>
          </a:p>
          <a:p>
            <a:pPr lvl="2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Opportunity to request resources-the Dean is listening!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1.1  Strategic Planning-ongoing, with continuous quality improvement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Goals developed, outcomes assessed</a:t>
            </a:r>
          </a:p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2.6 Functional Integration of Faculty: between geographically separate campuses via meetings, group communications, visits, shared data/governance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Standard 3-Academic &amp;Learning Environments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Resident participation: required!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Community of Scholars/Research Opportunities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Professional Environment</a:t>
            </a:r>
          </a:p>
          <a:p>
            <a:pPr lvl="1"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Student Mistreatment: well-known policies for reporting and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886</Words>
  <Application>Microsoft Macintosh PowerPoint</Application>
  <PresentationFormat>On-screen Show (4:3)</PresentationFormat>
  <Paragraphs>231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Calibri</vt:lpstr>
      <vt:lpstr>Arial</vt:lpstr>
      <vt:lpstr>Calibri (Headings)</vt:lpstr>
      <vt:lpstr>MS PGothic</vt:lpstr>
      <vt:lpstr>Verdana</vt:lpstr>
      <vt:lpstr>Cambria</vt:lpstr>
      <vt:lpstr>MS Mincho</vt:lpstr>
      <vt:lpstr>Office Theme</vt:lpstr>
      <vt:lpstr>Slide 1</vt:lpstr>
      <vt:lpstr>The Clerkship Director and the LCME </vt:lpstr>
      <vt:lpstr>Slide 3</vt:lpstr>
      <vt:lpstr>Slide 4</vt:lpstr>
      <vt:lpstr>Slide 5</vt:lpstr>
      <vt:lpstr>LCME Self-Study</vt:lpstr>
      <vt:lpstr>Slide 7</vt:lpstr>
      <vt:lpstr>Slide 8</vt:lpstr>
      <vt:lpstr>Slide 9</vt:lpstr>
      <vt:lpstr>Mistreatment</vt:lpstr>
      <vt:lpstr>Slide 11</vt:lpstr>
      <vt:lpstr>Slide 12</vt:lpstr>
      <vt:lpstr>Slide 13</vt:lpstr>
      <vt:lpstr>Slide 14</vt:lpstr>
      <vt:lpstr>Slide 15</vt:lpstr>
      <vt:lpstr>Headline Here No More Than 2 Lines</vt:lpstr>
      <vt:lpstr> 8.7 (ED-8) RFS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Brenda Brown</cp:lastModifiedBy>
  <cp:revision>26</cp:revision>
  <dcterms:created xsi:type="dcterms:W3CDTF">2012-08-13T04:08:41Z</dcterms:created>
  <dcterms:modified xsi:type="dcterms:W3CDTF">2016-02-05T18:27:33Z</dcterms:modified>
</cp:coreProperties>
</file>