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9" r:id="rId4"/>
    <p:sldId id="260" r:id="rId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246" y="-84"/>
      </p:cViewPr>
      <p:guideLst>
        <p:guide orient="horz" pos="2160"/>
        <p:guide pos="2880"/>
      </p:guideLst>
    </p:cSldViewPr>
  </p:slideViewPr>
  <p:notesTextViewPr>
    <p:cViewPr>
      <p:scale>
        <a:sx n="1" d="1"/>
        <a:sy n="1" d="1"/>
      </p:scale>
      <p:origin x="0" y="104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EFA1F-325A-4613-9AF8-F9A08715E1FB}" type="doc">
      <dgm:prSet loTypeId="urn:microsoft.com/office/officeart/2005/8/layout/arrow5" loCatId="relationship" qsTypeId="urn:microsoft.com/office/officeart/2005/8/quickstyle/simple1#2" qsCatId="simple" csTypeId="urn:microsoft.com/office/officeart/2005/8/colors/accent1_2#2" csCatId="accent1" phldr="1"/>
      <dgm:spPr/>
      <dgm:t>
        <a:bodyPr/>
        <a:lstStyle/>
        <a:p>
          <a:endParaRPr lang="en-US"/>
        </a:p>
      </dgm:t>
    </dgm:pt>
    <dgm:pt modelId="{6C0A2D43-4DEE-4150-B647-F62BE0A0BD26}">
      <dgm:prSet phldrT="[Text]"/>
      <dgm:spPr/>
      <dgm:t>
        <a:bodyPr/>
        <a:lstStyle/>
        <a:p>
          <a:r>
            <a:rPr lang="en-US" dirty="0" smtClean="0"/>
            <a:t>Clerkship</a:t>
          </a:r>
        </a:p>
        <a:p>
          <a:r>
            <a:rPr lang="en-US" dirty="0" smtClean="0"/>
            <a:t>Coordinator</a:t>
          </a:r>
          <a:endParaRPr lang="en-US" dirty="0"/>
        </a:p>
      </dgm:t>
    </dgm:pt>
    <dgm:pt modelId="{9E02A247-75E5-43C6-8C93-A333C1E2C94C}" type="parTrans" cxnId="{5A095BE8-072D-4AB5-A373-1DF88BBD850F}">
      <dgm:prSet/>
      <dgm:spPr/>
      <dgm:t>
        <a:bodyPr/>
        <a:lstStyle/>
        <a:p>
          <a:endParaRPr lang="en-US"/>
        </a:p>
      </dgm:t>
    </dgm:pt>
    <dgm:pt modelId="{B3BC5859-1403-45CD-BF84-C91B88362CBF}" type="sibTrans" cxnId="{5A095BE8-072D-4AB5-A373-1DF88BBD850F}">
      <dgm:prSet/>
      <dgm:spPr/>
      <dgm:t>
        <a:bodyPr/>
        <a:lstStyle/>
        <a:p>
          <a:endParaRPr lang="en-US"/>
        </a:p>
      </dgm:t>
    </dgm:pt>
    <dgm:pt modelId="{796273B8-E123-4ECF-A196-046427EA7328}">
      <dgm:prSet phldrT="[Text]"/>
      <dgm:spPr/>
      <dgm:t>
        <a:bodyPr/>
        <a:lstStyle/>
        <a:p>
          <a:r>
            <a:rPr lang="en-US" dirty="0" smtClean="0"/>
            <a:t>Clerkship</a:t>
          </a:r>
        </a:p>
        <a:p>
          <a:r>
            <a:rPr lang="en-US" dirty="0" smtClean="0"/>
            <a:t>Director</a:t>
          </a:r>
          <a:endParaRPr lang="en-US" dirty="0"/>
        </a:p>
      </dgm:t>
    </dgm:pt>
    <dgm:pt modelId="{193D738C-466D-49CB-B3F4-B914EECF24DA}" type="parTrans" cxnId="{72A63ADD-41B7-4A59-863E-018C0FECB4A1}">
      <dgm:prSet/>
      <dgm:spPr/>
      <dgm:t>
        <a:bodyPr/>
        <a:lstStyle/>
        <a:p>
          <a:endParaRPr lang="en-US"/>
        </a:p>
      </dgm:t>
    </dgm:pt>
    <dgm:pt modelId="{B7566425-0120-48B4-96B5-58E73E302ACD}" type="sibTrans" cxnId="{72A63ADD-41B7-4A59-863E-018C0FECB4A1}">
      <dgm:prSet/>
      <dgm:spPr/>
      <dgm:t>
        <a:bodyPr/>
        <a:lstStyle/>
        <a:p>
          <a:endParaRPr lang="en-US"/>
        </a:p>
      </dgm:t>
    </dgm:pt>
    <dgm:pt modelId="{F617A071-D117-42C7-ADCC-4E3214E02D06}" type="pres">
      <dgm:prSet presAssocID="{FECEFA1F-325A-4613-9AF8-F9A08715E1FB}" presName="diagram" presStyleCnt="0">
        <dgm:presLayoutVars>
          <dgm:dir/>
          <dgm:resizeHandles val="exact"/>
        </dgm:presLayoutVars>
      </dgm:prSet>
      <dgm:spPr/>
      <dgm:t>
        <a:bodyPr/>
        <a:lstStyle/>
        <a:p>
          <a:endParaRPr lang="en-US"/>
        </a:p>
      </dgm:t>
    </dgm:pt>
    <dgm:pt modelId="{617F7EB9-1513-4E57-974F-71034F626522}" type="pres">
      <dgm:prSet presAssocID="{6C0A2D43-4DEE-4150-B647-F62BE0A0BD26}" presName="arrow" presStyleLbl="node1" presStyleIdx="0" presStyleCnt="2">
        <dgm:presLayoutVars>
          <dgm:bulletEnabled val="1"/>
        </dgm:presLayoutVars>
      </dgm:prSet>
      <dgm:spPr/>
      <dgm:t>
        <a:bodyPr/>
        <a:lstStyle/>
        <a:p>
          <a:endParaRPr lang="en-US"/>
        </a:p>
      </dgm:t>
    </dgm:pt>
    <dgm:pt modelId="{2CB8E8BF-0304-4FC0-ADCF-C37BD12EFD5C}" type="pres">
      <dgm:prSet presAssocID="{796273B8-E123-4ECF-A196-046427EA7328}" presName="arrow" presStyleLbl="node1" presStyleIdx="1" presStyleCnt="2">
        <dgm:presLayoutVars>
          <dgm:bulletEnabled val="1"/>
        </dgm:presLayoutVars>
      </dgm:prSet>
      <dgm:spPr/>
      <dgm:t>
        <a:bodyPr/>
        <a:lstStyle/>
        <a:p>
          <a:endParaRPr lang="en-US"/>
        </a:p>
      </dgm:t>
    </dgm:pt>
  </dgm:ptLst>
  <dgm:cxnLst>
    <dgm:cxn modelId="{261B2B6C-DE7F-4793-98E3-3FF69493BF25}" type="presOf" srcId="{6C0A2D43-4DEE-4150-B647-F62BE0A0BD26}" destId="{617F7EB9-1513-4E57-974F-71034F626522}" srcOrd="0" destOrd="0" presId="urn:microsoft.com/office/officeart/2005/8/layout/arrow5"/>
    <dgm:cxn modelId="{72A63ADD-41B7-4A59-863E-018C0FECB4A1}" srcId="{FECEFA1F-325A-4613-9AF8-F9A08715E1FB}" destId="{796273B8-E123-4ECF-A196-046427EA7328}" srcOrd="1" destOrd="0" parTransId="{193D738C-466D-49CB-B3F4-B914EECF24DA}" sibTransId="{B7566425-0120-48B4-96B5-58E73E302ACD}"/>
    <dgm:cxn modelId="{BFF1F58E-A224-4238-B683-A904B8E48CE6}" type="presOf" srcId="{FECEFA1F-325A-4613-9AF8-F9A08715E1FB}" destId="{F617A071-D117-42C7-ADCC-4E3214E02D06}" srcOrd="0" destOrd="0" presId="urn:microsoft.com/office/officeart/2005/8/layout/arrow5"/>
    <dgm:cxn modelId="{95DF9A03-C427-424D-8A2F-E414A9630373}" type="presOf" srcId="{796273B8-E123-4ECF-A196-046427EA7328}" destId="{2CB8E8BF-0304-4FC0-ADCF-C37BD12EFD5C}" srcOrd="0" destOrd="0" presId="urn:microsoft.com/office/officeart/2005/8/layout/arrow5"/>
    <dgm:cxn modelId="{5A095BE8-072D-4AB5-A373-1DF88BBD850F}" srcId="{FECEFA1F-325A-4613-9AF8-F9A08715E1FB}" destId="{6C0A2D43-4DEE-4150-B647-F62BE0A0BD26}" srcOrd="0" destOrd="0" parTransId="{9E02A247-75E5-43C6-8C93-A333C1E2C94C}" sibTransId="{B3BC5859-1403-45CD-BF84-C91B88362CBF}"/>
    <dgm:cxn modelId="{15D37DEF-6912-472F-A843-275BA6C96CAC}" type="presParOf" srcId="{F617A071-D117-42C7-ADCC-4E3214E02D06}" destId="{617F7EB9-1513-4E57-974F-71034F626522}" srcOrd="0" destOrd="0" presId="urn:microsoft.com/office/officeart/2005/8/layout/arrow5"/>
    <dgm:cxn modelId="{15BFC8E5-8C25-4360-AB4B-1A0047596F4D}" type="presParOf" srcId="{F617A071-D117-42C7-ADCC-4E3214E02D06}" destId="{2CB8E8BF-0304-4FC0-ADCF-C37BD12EFD5C}" srcOrd="1" destOrd="0" presId="urn:microsoft.com/office/officeart/2005/8/layout/arrow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7910598-5E05-438A-939F-C88BAD2ED18D}" type="datetimeFigureOut">
              <a:rPr lang="en-US"/>
              <a:pPr>
                <a:defRPr/>
              </a:pPr>
              <a:t>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8410F93-2924-4924-801F-D8ECAB0BF83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slide reflects the 66 schools that are currently members of the ASE Committee on Coordinators of Surgical Education.  Our Membership Committee has been hard at work updating our contacts so that only coordinators who are active members of ASE are eligible to be part of our national working group and receive the benefits associated with ASE membership.  Benefits that include professional development and resources only available to those in our network.  This would include communication on clerkship matters of interest to all LCME schools, the ability to query other schools to see what specific programs they have in place, or what is the best way to implement a new policy – how are the other schools doing it?  If your coordinator is not a part of this network, please see me after the workshop and provide me your coordinator’s name and contact information so that we can reach out to them and encourage them to join.  Annual membership for coordinators is at a reduced fee of $150 per year.</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442133-9640-4FA3-8ADD-F70AFDF1BE76}"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Clerkship Coordinators serve as the “Point Person” for students, faculty, residents, Student Affairs Office, outside affiliate offices, Residency Office, National Board of Medical Examiners, Medical Education IT staff, catering office, outside vendors who provide medical supplies.  The duties are constantly in flux – planning and preparing for a new group of students, working with a current group of students, compiling and preparing student grades for the last group of students.  I like to describe my position as one of “juggler” – continuously juggling the various aspects of the clerkship.  Only when grades are submitted to Student Affairs do I actually breathe a sense of relief that I am finished with a specific project.  Note that “reminders” appears several times on this slide.  The Coordinator’s job is to continuously remind different “groupings” of people, of the requirements of the clerkship.  Students receive periodic reminders to complete clinical passports or take care of deficiencies, attendings and residents receive continuous reminders to complete student evaluations and turn in grades to the clerkship office, attendings and residents also receive continuous reminders asking for verification that they have observed students performing specific clinical skills or asking for mid-rotation feedback on each student.   </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4E0BB5-189F-41A8-8FDA-C67C8BC3090C}"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Most of you will never really know all the details that go into a coordinator’s job and it’s so all-encompassing that it’s almost impossible to include every aspect of the position.  What’s important for you to recognize is that this is a partnership and your clerkship coordinator is going to be the one person you will need the most to implement the clerkship on a day-to-day basis.  Give your coordinator the latitude to make decisions and problem solve.  As a rule, I do not seek the assistance of my clerkship director unless there is a matter that surfaces that is beyond my ability or expertise to solve, or that requires a higher level of decision making, such as a change in a student’s grade, or a change in the curriculum.  Let me give you an example of what’s involved when you as clerkship director make the decision to introduce a new lecture – let’s say fluids and electrolytes.  You’ve made that decision and now turned it over to the coordinator for implementaiton.  The coordinator then has to recruit an available lecturer, find a room and time that works for all,  coordinatie with IT support, and then needs to convey the information to the students about when the new lecture will take place, also with a reminder to the lecturer, and then needs to arrange to have an evaluation of the new lecture by the students (in an automated system), and then the feedback from the students needs to work its way to the lecturer (8 different activities/tasks associated with that one decision by the clerkship director).  Imagine the numerous activities that a coordinator does on a daily basis to keep the clerkship operating smoothly each and every day.  Let your coordinator know that you have the confidence in them to solve the daily issues that may crop up – so that you can then be free to tackle larger problems.  Make the time to meet with your clerkship coordinator periodically to check in and see how things are going. You are all busy surgeons and you’re in the OR, in clinic, on the wards, serving on various committees at your institutions. It can be hard to schedule one more meeting, but take the time to meet with your coordinator, even if it’s 15 minutes at the hospital coffee shop once a month. It’s important to touch base and to know how things are going in the clerkship office and how you can assist and support your coordinator.  Lastly, please recognize your coordinator as often as you can.  Different institutions have different ways of rewarding employees for a job well done.  Your coordinators work very hard to make you – and the clerkship – shine.  Take some time once a year to check with your HR office to see if there is a monetary award that can be given to your coordinator -- it can be tied to the coordinator’s annual performance review.  As we all know, a little “incentive pay” does wonders for making employees feel appreciated and rewarded.  And the bonus is really yours – you’re likely to have a coordinator who will stay longer in the job because he or she feels good about the job they’re doing and is being recognized for a job well done.</a:t>
            </a:r>
          </a:p>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EF43ED-51FF-481C-BEE1-1E37EB52008E}"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F6604D5-CC62-41DA-9008-01955346D007}" type="datetimeFigureOut">
              <a:rPr lang="en-US"/>
              <a:pPr>
                <a:defRPr/>
              </a:pPr>
              <a:t>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C920C6-C390-4D1F-ADE4-454806510B0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3FDCAA-6097-4AF7-80C4-C82A1C2E368A}" type="datetimeFigureOut">
              <a:rPr lang="en-US"/>
              <a:pPr>
                <a:defRPr/>
              </a:pPr>
              <a:t>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4A4C06-8BF6-4D2F-9E8E-3AFB683D2F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9D19A2-1EDB-4BAE-B9AB-4D302AF95A67}" type="datetimeFigureOut">
              <a:rPr lang="en-US"/>
              <a:pPr>
                <a:defRPr/>
              </a:pPr>
              <a:t>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596D44-9A6A-4082-AD15-93FCE6C0A1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56C9B8-50B5-4F9A-8D3C-625380167899}" type="datetimeFigureOut">
              <a:rPr lang="en-US"/>
              <a:pPr>
                <a:defRPr/>
              </a:pPr>
              <a:t>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36B2AC-DFF6-486A-8A7A-EC1E723C04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25847D3-6EA0-4675-BAA7-0DB3E98A62A6}" type="datetimeFigureOut">
              <a:rPr lang="en-US"/>
              <a:pPr>
                <a:defRPr/>
              </a:pPr>
              <a:t>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D8567C-AADF-4AAB-9DD6-7EA62EF79C0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879DCD-1B9B-4505-A06E-C85990AB9F7B}" type="datetimeFigureOut">
              <a:rPr lang="en-US"/>
              <a:pPr>
                <a:defRPr/>
              </a:pPr>
              <a:t>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0A37CA-63DD-4C1C-B694-D46C235A90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6F7923-807E-4E77-9B05-83E5AA0FC348}" type="datetimeFigureOut">
              <a:rPr lang="en-US"/>
              <a:pPr>
                <a:defRPr/>
              </a:pPr>
              <a:t>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681B72B-9E6B-490B-860C-EFC2C28F6A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5A7A76A-1536-42BC-B324-F96B1587E2D5}" type="datetimeFigureOut">
              <a:rPr lang="en-US"/>
              <a:pPr>
                <a:defRPr/>
              </a:pPr>
              <a:t>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059F85-C268-4C3B-AB11-910401361D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1DBCF2-07C7-4EF9-8BCF-0CCFFD7902AC}" type="datetimeFigureOut">
              <a:rPr lang="en-US"/>
              <a:pPr>
                <a:defRPr/>
              </a:pPr>
              <a:t>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CAD24B-7DF8-4355-8A21-08CCB14A08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E85E72-C828-4C51-A6A0-9379FEEBB496}" type="datetimeFigureOut">
              <a:rPr lang="en-US"/>
              <a:pPr>
                <a:defRPr/>
              </a:pPr>
              <a:t>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BC0DF0-9482-442F-900D-37DE8BDB45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76B1EB-80CA-47AF-A4A1-FEDB1947F7C9}" type="datetimeFigureOut">
              <a:rPr lang="en-US"/>
              <a:pPr>
                <a:defRPr/>
              </a:pPr>
              <a:t>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B96D94-A8D4-41E0-8941-16314C3A53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8298CCB-16FA-4D5E-A06D-A332A90C0D0B}" type="datetimeFigureOut">
              <a:rPr lang="en-US"/>
              <a:pPr>
                <a:defRPr/>
              </a:pPr>
              <a:t>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5FC467E-1EC6-4267-8EC5-6334220DC1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2.png"/><Relationship Id="rId39" Type="http://schemas.openxmlformats.org/officeDocument/2006/relationships/hyperlink" Target="http://www.kumc.edu/" TargetMode="External"/><Relationship Id="rId21" Type="http://schemas.openxmlformats.org/officeDocument/2006/relationships/image" Target="../media/image18.png"/><Relationship Id="rId34" Type="http://schemas.openxmlformats.org/officeDocument/2006/relationships/image" Target="../media/image29.png"/><Relationship Id="rId42" Type="http://schemas.openxmlformats.org/officeDocument/2006/relationships/image" Target="../media/image35.png"/><Relationship Id="rId47" Type="http://schemas.openxmlformats.org/officeDocument/2006/relationships/image" Target="../media/image39.png"/><Relationship Id="rId50" Type="http://schemas.openxmlformats.org/officeDocument/2006/relationships/image" Target="../media/image42.png"/><Relationship Id="rId55" Type="http://schemas.openxmlformats.org/officeDocument/2006/relationships/image" Target="../media/image45.png"/><Relationship Id="rId63" Type="http://schemas.openxmlformats.org/officeDocument/2006/relationships/image" Target="../media/image53.png"/><Relationship Id="rId68" Type="http://schemas.openxmlformats.org/officeDocument/2006/relationships/image" Target="../media/image58.png"/><Relationship Id="rId76" Type="http://schemas.openxmlformats.org/officeDocument/2006/relationships/image" Target="../media/image66.png"/><Relationship Id="rId7" Type="http://schemas.openxmlformats.org/officeDocument/2006/relationships/image" Target="../media/image6.png"/><Relationship Id="rId71" Type="http://schemas.openxmlformats.org/officeDocument/2006/relationships/image" Target="../media/image61.png"/><Relationship Id="rId2" Type="http://schemas.openxmlformats.org/officeDocument/2006/relationships/notesSlide" Target="../notesSlides/notesSlide1.xml"/><Relationship Id="rId16" Type="http://schemas.openxmlformats.org/officeDocument/2006/relationships/image" Target="../media/image14.png"/><Relationship Id="rId29" Type="http://schemas.openxmlformats.org/officeDocument/2006/relationships/image" Target="../media/image25.png"/><Relationship Id="rId11" Type="http://schemas.openxmlformats.org/officeDocument/2006/relationships/hyperlink" Target="http://www.ucdenver.edu/academics/colleges/medicalschool/Pages/somWelcome.aspx" TargetMode="External"/><Relationship Id="rId24" Type="http://schemas.openxmlformats.org/officeDocument/2006/relationships/hyperlink" Target="http://www.llu.edu/medicine/index.page?" TargetMode="External"/><Relationship Id="rId32" Type="http://schemas.openxmlformats.org/officeDocument/2006/relationships/image" Target="../media/image27.jpeg"/><Relationship Id="rId37" Type="http://schemas.openxmlformats.org/officeDocument/2006/relationships/image" Target="../media/image31.png"/><Relationship Id="rId40" Type="http://schemas.openxmlformats.org/officeDocument/2006/relationships/image" Target="../media/image33.png"/><Relationship Id="rId45" Type="http://schemas.openxmlformats.org/officeDocument/2006/relationships/image" Target="../media/image38.png"/><Relationship Id="rId53" Type="http://schemas.openxmlformats.org/officeDocument/2006/relationships/image" Target="../media/image44.png"/><Relationship Id="rId58" Type="http://schemas.openxmlformats.org/officeDocument/2006/relationships/image" Target="../media/image48.png"/><Relationship Id="rId66" Type="http://schemas.openxmlformats.org/officeDocument/2006/relationships/image" Target="../media/image56.png"/><Relationship Id="rId74" Type="http://schemas.openxmlformats.org/officeDocument/2006/relationships/image" Target="../media/image64.png"/><Relationship Id="rId5" Type="http://schemas.openxmlformats.org/officeDocument/2006/relationships/image" Target="../media/image4.png"/><Relationship Id="rId15" Type="http://schemas.openxmlformats.org/officeDocument/2006/relationships/image" Target="../media/image13.png"/><Relationship Id="rId23" Type="http://schemas.openxmlformats.org/officeDocument/2006/relationships/image" Target="../media/image20.png"/><Relationship Id="rId28" Type="http://schemas.openxmlformats.org/officeDocument/2006/relationships/image" Target="../media/image24.png"/><Relationship Id="rId36" Type="http://schemas.openxmlformats.org/officeDocument/2006/relationships/hyperlink" Target="http://www.siumed.edu/" TargetMode="External"/><Relationship Id="rId49" Type="http://schemas.openxmlformats.org/officeDocument/2006/relationships/image" Target="../media/image41.png"/><Relationship Id="rId57" Type="http://schemas.openxmlformats.org/officeDocument/2006/relationships/image" Target="../media/image47.png"/><Relationship Id="rId61" Type="http://schemas.openxmlformats.org/officeDocument/2006/relationships/image" Target="../media/image51.png"/><Relationship Id="rId10" Type="http://schemas.openxmlformats.org/officeDocument/2006/relationships/image" Target="../media/image9.jpeg"/><Relationship Id="rId19" Type="http://schemas.openxmlformats.org/officeDocument/2006/relationships/hyperlink" Target="http://www.wisc.edu/" TargetMode="External"/><Relationship Id="rId31" Type="http://schemas.openxmlformats.org/officeDocument/2006/relationships/hyperlink" Target="http://www.lifespan.org/" TargetMode="External"/><Relationship Id="rId44" Type="http://schemas.openxmlformats.org/officeDocument/2006/relationships/image" Target="../media/image37.png"/><Relationship Id="rId52" Type="http://schemas.openxmlformats.org/officeDocument/2006/relationships/hyperlink" Target="http://www.lhsc.on.ca/" TargetMode="External"/><Relationship Id="rId60" Type="http://schemas.openxmlformats.org/officeDocument/2006/relationships/image" Target="../media/image50.png"/><Relationship Id="rId65" Type="http://schemas.openxmlformats.org/officeDocument/2006/relationships/image" Target="../media/image55.png"/><Relationship Id="rId73" Type="http://schemas.openxmlformats.org/officeDocument/2006/relationships/image" Target="../media/image63.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 Id="rId22" Type="http://schemas.openxmlformats.org/officeDocument/2006/relationships/image" Target="../media/image19.png"/><Relationship Id="rId27" Type="http://schemas.openxmlformats.org/officeDocument/2006/relationships/image" Target="../media/image23.png"/><Relationship Id="rId30" Type="http://schemas.openxmlformats.org/officeDocument/2006/relationships/image" Target="../media/image26.png"/><Relationship Id="rId35" Type="http://schemas.openxmlformats.org/officeDocument/2006/relationships/image" Target="../media/image30.png"/><Relationship Id="rId43" Type="http://schemas.openxmlformats.org/officeDocument/2006/relationships/image" Target="../media/image36.png"/><Relationship Id="rId48" Type="http://schemas.openxmlformats.org/officeDocument/2006/relationships/image" Target="../media/image40.png"/><Relationship Id="rId56" Type="http://schemas.openxmlformats.org/officeDocument/2006/relationships/image" Target="../media/image46.png"/><Relationship Id="rId64" Type="http://schemas.openxmlformats.org/officeDocument/2006/relationships/image" Target="../media/image54.png"/><Relationship Id="rId69" Type="http://schemas.openxmlformats.org/officeDocument/2006/relationships/image" Target="../media/image59.png"/><Relationship Id="rId77" Type="http://schemas.openxmlformats.org/officeDocument/2006/relationships/image" Target="../media/image67.png"/><Relationship Id="rId8" Type="http://schemas.openxmlformats.org/officeDocument/2006/relationships/image" Target="../media/image7.png"/><Relationship Id="rId51" Type="http://schemas.openxmlformats.org/officeDocument/2006/relationships/image" Target="../media/image43.png"/><Relationship Id="rId72" Type="http://schemas.openxmlformats.org/officeDocument/2006/relationships/image" Target="../media/image62.png"/><Relationship Id="rId3" Type="http://schemas.openxmlformats.org/officeDocument/2006/relationships/image" Target="../media/image2.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1.jpeg"/><Relationship Id="rId33" Type="http://schemas.openxmlformats.org/officeDocument/2006/relationships/image" Target="../media/image28.png"/><Relationship Id="rId38" Type="http://schemas.openxmlformats.org/officeDocument/2006/relationships/image" Target="../media/image32.png"/><Relationship Id="rId46" Type="http://schemas.openxmlformats.org/officeDocument/2006/relationships/hyperlink" Target="http://www.kgh.on.ca/en/" TargetMode="External"/><Relationship Id="rId59" Type="http://schemas.openxmlformats.org/officeDocument/2006/relationships/image" Target="../media/image49.png"/><Relationship Id="rId67" Type="http://schemas.openxmlformats.org/officeDocument/2006/relationships/image" Target="../media/image57.png"/><Relationship Id="rId20" Type="http://schemas.openxmlformats.org/officeDocument/2006/relationships/image" Target="../media/image17.png"/><Relationship Id="rId41" Type="http://schemas.openxmlformats.org/officeDocument/2006/relationships/image" Target="../media/image34.png"/><Relationship Id="rId54" Type="http://schemas.openxmlformats.org/officeDocument/2006/relationships/hyperlink" Target="http://www.baylorhealth.edu/" TargetMode="External"/><Relationship Id="rId62" Type="http://schemas.openxmlformats.org/officeDocument/2006/relationships/image" Target="../media/image52.png"/><Relationship Id="rId70" Type="http://schemas.openxmlformats.org/officeDocument/2006/relationships/image" Target="../media/image60.png"/><Relationship Id="rId75"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0.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Text-logo.jpg"/>
          <p:cNvPicPr>
            <a:picLocks noChangeAspect="1"/>
          </p:cNvPicPr>
          <p:nvPr/>
        </p:nvPicPr>
        <p:blipFill>
          <a:blip r:embed="rId2"/>
          <a:srcRect/>
          <a:stretch>
            <a:fillRect/>
          </a:stretch>
        </p:blipFill>
        <p:spPr bwMode="auto">
          <a:xfrm>
            <a:off x="0" y="7938"/>
            <a:ext cx="9144000" cy="6858000"/>
          </a:xfrm>
          <a:prstGeom prst="rect">
            <a:avLst/>
          </a:prstGeom>
          <a:noFill/>
          <a:ln w="9525">
            <a:noFill/>
            <a:miter lim="800000"/>
            <a:headEnd/>
            <a:tailEnd/>
          </a:ln>
        </p:spPr>
      </p:pic>
      <p:sp>
        <p:nvSpPr>
          <p:cNvPr id="5" name="Title 1"/>
          <p:cNvSpPr>
            <a:spLocks noGrp="1"/>
          </p:cNvSpPr>
          <p:nvPr>
            <p:ph type="title"/>
          </p:nvPr>
        </p:nvSpPr>
        <p:spPr>
          <a:xfrm>
            <a:off x="457200" y="1914525"/>
            <a:ext cx="8229600" cy="1635125"/>
          </a:xfrm>
        </p:spPr>
        <p:txBody>
          <a:bodyPr rtlCol="0">
            <a:normAutofit fontScale="90000"/>
          </a:bodyPr>
          <a:lstStyle/>
          <a:p>
            <a:pPr fontAlgn="auto">
              <a:spcAft>
                <a:spcPts val="0"/>
              </a:spcAft>
              <a:defRPr/>
            </a:pPr>
            <a:r>
              <a:rPr lang="en-US" sz="6000" b="1" dirty="0" smtClean="0">
                <a:solidFill>
                  <a:srgbClr val="F2AB13"/>
                </a:solidFill>
                <a:latin typeface="Calibri (Headings)"/>
              </a:rPr>
              <a:t> </a:t>
            </a:r>
            <a:br>
              <a:rPr lang="en-US" sz="6000" b="1" dirty="0" smtClean="0">
                <a:solidFill>
                  <a:srgbClr val="F2AB13"/>
                </a:solidFill>
                <a:latin typeface="Calibri (Headings)"/>
              </a:rPr>
            </a:br>
            <a:r>
              <a:rPr lang="en-US" sz="5300" b="1" dirty="0" smtClean="0">
                <a:solidFill>
                  <a:srgbClr val="F2AB13"/>
                </a:solidFill>
                <a:latin typeface="Calibri (Headings)"/>
              </a:rPr>
              <a:t>The Role of a Coordinator </a:t>
            </a:r>
            <a:br>
              <a:rPr lang="en-US" sz="5300" b="1" dirty="0" smtClean="0">
                <a:solidFill>
                  <a:srgbClr val="F2AB13"/>
                </a:solidFill>
                <a:latin typeface="Calibri (Headings)"/>
              </a:rPr>
            </a:br>
            <a:r>
              <a:rPr lang="en-US" b="1" dirty="0" smtClean="0">
                <a:solidFill>
                  <a:srgbClr val="F2AB13"/>
                </a:solidFill>
                <a:latin typeface="Calibri (Headings)"/>
              </a:rPr>
              <a:t> </a:t>
            </a:r>
            <a:endParaRPr lang="en-US" dirty="0"/>
          </a:p>
        </p:txBody>
      </p:sp>
      <p:sp>
        <p:nvSpPr>
          <p:cNvPr id="14339" name="Content Placeholder 2"/>
          <p:cNvSpPr>
            <a:spLocks noGrp="1"/>
          </p:cNvSpPr>
          <p:nvPr>
            <p:ph idx="1"/>
          </p:nvPr>
        </p:nvSpPr>
        <p:spPr>
          <a:xfrm>
            <a:off x="457200" y="3673475"/>
            <a:ext cx="8229600" cy="2241550"/>
          </a:xfrm>
        </p:spPr>
        <p:txBody>
          <a:bodyPr/>
          <a:lstStyle/>
          <a:p>
            <a:pPr marL="0" indent="0">
              <a:buFont typeface="Arial" charset="0"/>
              <a:buNone/>
            </a:pPr>
            <a:r>
              <a:rPr lang="en-US" altLang="en-US" sz="3600" smtClean="0">
                <a:solidFill>
                  <a:schemeClr val="bg1"/>
                </a:solidFill>
              </a:rPr>
              <a:t>                   Sylvie Moore, MA  </a:t>
            </a:r>
          </a:p>
          <a:p>
            <a:pPr marL="0" indent="0">
              <a:buFont typeface="Arial" charset="0"/>
              <a:buNone/>
            </a:pPr>
            <a:r>
              <a:rPr lang="en-US" altLang="en-US" sz="3600" smtClean="0">
                <a:solidFill>
                  <a:schemeClr val="bg1"/>
                </a:solidFill>
              </a:rPr>
              <a:t>    Student Surgical Education Coordinator       </a:t>
            </a:r>
          </a:p>
          <a:p>
            <a:pPr marL="0" indent="0">
              <a:buFont typeface="Arial" charset="0"/>
              <a:buNone/>
            </a:pPr>
            <a:r>
              <a:rPr lang="en-US" altLang="en-US" sz="3600" smtClean="0">
                <a:solidFill>
                  <a:schemeClr val="bg1"/>
                </a:solidFill>
              </a:rPr>
              <a:t>   University of Virginia School of Medicine</a:t>
            </a:r>
          </a:p>
          <a:p>
            <a:pPr marL="0" indent="0">
              <a:buFont typeface="Arial" charset="0"/>
              <a:buNone/>
            </a:pPr>
            <a:endParaRPr lang="en-US" altLang="en-US" sz="3600" smtClean="0">
              <a:solidFill>
                <a:schemeClr val="bg1"/>
              </a:solidFill>
            </a:endParaRPr>
          </a:p>
          <a:p>
            <a:pPr marL="0" indent="0">
              <a:buFont typeface="Arial" charset="0"/>
              <a:buNone/>
            </a:pPr>
            <a:endParaRPr lang="en-US" altLang="en-US" sz="360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ttps://lh5.googleusercontent.com/rvFhjcagsi8dsGRe6xl1V4RIoExkoLjTCKooFce2ivalgjKak0UQrOsFWswmW9jIkDcyr_LCrQ8fEUfgwSOYRcKsV1hSEZpKNh_wGRq3oTUhb_KZU-_nBgA21Lu-Jg0hfqZITclrUA"/>
          <p:cNvPicPr>
            <a:picLocks noChangeAspect="1" noChangeArrowheads="1"/>
          </p:cNvPicPr>
          <p:nvPr/>
        </p:nvPicPr>
        <p:blipFill>
          <a:blip r:embed="rId3"/>
          <a:srcRect/>
          <a:stretch>
            <a:fillRect/>
          </a:stretch>
        </p:blipFill>
        <p:spPr bwMode="auto">
          <a:xfrm>
            <a:off x="23813" y="61913"/>
            <a:ext cx="1150937" cy="909637"/>
          </a:xfrm>
          <a:prstGeom prst="rect">
            <a:avLst/>
          </a:prstGeom>
          <a:noFill/>
          <a:ln w="9525">
            <a:noFill/>
            <a:miter lim="800000"/>
            <a:headEnd/>
            <a:tailEnd/>
          </a:ln>
        </p:spPr>
      </p:pic>
      <p:pic>
        <p:nvPicPr>
          <p:cNvPr id="15362" name="Picture 4" descr="https://lh6.googleusercontent.com/3BpNGRTp-FRxMppQMbHqMpVM7-j0V1ek7pFthYis7YC5eX1LdQhaJZ9UNLuTMPkykCqf_cMyB0t56TTu-XmRtWFvzigEXiGOgOW0yO0DMJJHbhh89zqiC31WzYjqJ6dD3Ze-oFcctQ"/>
          <p:cNvPicPr>
            <a:picLocks noChangeAspect="1" noChangeArrowheads="1"/>
          </p:cNvPicPr>
          <p:nvPr/>
        </p:nvPicPr>
        <p:blipFill>
          <a:blip r:embed="rId4"/>
          <a:srcRect/>
          <a:stretch>
            <a:fillRect/>
          </a:stretch>
        </p:blipFill>
        <p:spPr bwMode="auto">
          <a:xfrm>
            <a:off x="87313" y="1041400"/>
            <a:ext cx="758825" cy="862013"/>
          </a:xfrm>
          <a:prstGeom prst="rect">
            <a:avLst/>
          </a:prstGeom>
          <a:noFill/>
          <a:ln w="9525">
            <a:noFill/>
            <a:miter lim="800000"/>
            <a:headEnd/>
            <a:tailEnd/>
          </a:ln>
        </p:spPr>
      </p:pic>
      <p:pic>
        <p:nvPicPr>
          <p:cNvPr id="15363" name="Picture 8" descr="https://lh5.googleusercontent.com/Jillc5kvy6_yk7LQCPACxhT__hcevbtdeXGG-7zISZaUqzEgcGcWamgIHuu2rlZPXv-1tsUjYLwm5hycJwU15AbsiYbh3P4shO8An_p0Sp1qm9tNZ4YULxG6Ex3yd_YODCG4_zXIVg"/>
          <p:cNvPicPr>
            <a:picLocks noChangeAspect="1" noChangeArrowheads="1"/>
          </p:cNvPicPr>
          <p:nvPr/>
        </p:nvPicPr>
        <p:blipFill>
          <a:blip r:embed="rId5"/>
          <a:srcRect/>
          <a:stretch>
            <a:fillRect/>
          </a:stretch>
        </p:blipFill>
        <p:spPr bwMode="auto">
          <a:xfrm>
            <a:off x="12700" y="1914525"/>
            <a:ext cx="1425575" cy="423863"/>
          </a:xfrm>
          <a:prstGeom prst="rect">
            <a:avLst/>
          </a:prstGeom>
          <a:noFill/>
          <a:ln w="9525">
            <a:noFill/>
            <a:miter lim="800000"/>
            <a:headEnd/>
            <a:tailEnd/>
          </a:ln>
        </p:spPr>
      </p:pic>
      <p:pic>
        <p:nvPicPr>
          <p:cNvPr id="15364" name="Picture 10" descr="som_640.jpg"/>
          <p:cNvPicPr>
            <a:picLocks noChangeAspect="1" noChangeArrowheads="1"/>
          </p:cNvPicPr>
          <p:nvPr/>
        </p:nvPicPr>
        <p:blipFill>
          <a:blip r:embed="rId6"/>
          <a:srcRect/>
          <a:stretch>
            <a:fillRect/>
          </a:stretch>
        </p:blipFill>
        <p:spPr bwMode="auto">
          <a:xfrm>
            <a:off x="954088" y="6350"/>
            <a:ext cx="1727200" cy="665163"/>
          </a:xfrm>
          <a:prstGeom prst="rect">
            <a:avLst/>
          </a:prstGeom>
          <a:noFill/>
          <a:ln w="9525">
            <a:noFill/>
            <a:miter lim="800000"/>
            <a:headEnd/>
            <a:tailEnd/>
          </a:ln>
        </p:spPr>
      </p:pic>
      <p:pic>
        <p:nvPicPr>
          <p:cNvPr id="15365" name="Picture 12" descr="https://lh5.googleusercontent.com/tWFd6i2ymXb1-66stVRkyFusrnwoEF7vBAeZrt1C1mBWP9c6NMNV-SsiFdP3H9Tp28Q7zuzGA1H4qif9NgbCEeSAJTvTKeHjVOW_HRAsPNMgY5TnAVTHaZfVvYJ9yiXKRXclD6F2yQ"/>
          <p:cNvPicPr>
            <a:picLocks noChangeAspect="1" noChangeArrowheads="1"/>
          </p:cNvPicPr>
          <p:nvPr/>
        </p:nvPicPr>
        <p:blipFill>
          <a:blip r:embed="rId7"/>
          <a:srcRect/>
          <a:stretch>
            <a:fillRect/>
          </a:stretch>
        </p:blipFill>
        <p:spPr bwMode="auto">
          <a:xfrm>
            <a:off x="3160713" y="1984375"/>
            <a:ext cx="758825" cy="698500"/>
          </a:xfrm>
          <a:prstGeom prst="rect">
            <a:avLst/>
          </a:prstGeom>
          <a:noFill/>
          <a:ln w="9525">
            <a:noFill/>
            <a:miter lim="800000"/>
            <a:headEnd/>
            <a:tailEnd/>
          </a:ln>
        </p:spPr>
      </p:pic>
      <p:pic>
        <p:nvPicPr>
          <p:cNvPr id="15366" name="Picture 14" descr="https://lh3.googleusercontent.com/JpRm7BxBrvLr9SF3TQdC7vBYs2CC0_ojAl5mFKJ4zsCzb-puYXBVamj8xG2eTp3EIvKgw6ZN1PVlkV2MtIiL0RYGDy7Per5sxpvuZfmRCY3ZWask94lomwUWl3IY0iN3A8NmPNKgow"/>
          <p:cNvPicPr>
            <a:picLocks noChangeAspect="1" noChangeArrowheads="1"/>
          </p:cNvPicPr>
          <p:nvPr/>
        </p:nvPicPr>
        <p:blipFill>
          <a:blip r:embed="rId8"/>
          <a:srcRect/>
          <a:stretch>
            <a:fillRect/>
          </a:stretch>
        </p:blipFill>
        <p:spPr bwMode="auto">
          <a:xfrm>
            <a:off x="1331913" y="517525"/>
            <a:ext cx="1398587" cy="669925"/>
          </a:xfrm>
          <a:prstGeom prst="rect">
            <a:avLst/>
          </a:prstGeom>
          <a:noFill/>
          <a:ln w="9525">
            <a:noFill/>
            <a:miter lim="800000"/>
            <a:headEnd/>
            <a:tailEnd/>
          </a:ln>
        </p:spPr>
      </p:pic>
      <p:pic>
        <p:nvPicPr>
          <p:cNvPr id="15367" name="Picture 16" descr="Download the full UMMC Missions logo 300dpi"/>
          <p:cNvPicPr>
            <a:picLocks noChangeAspect="1" noChangeArrowheads="1"/>
          </p:cNvPicPr>
          <p:nvPr/>
        </p:nvPicPr>
        <p:blipFill>
          <a:blip r:embed="rId9"/>
          <a:srcRect/>
          <a:stretch>
            <a:fillRect/>
          </a:stretch>
        </p:blipFill>
        <p:spPr bwMode="auto">
          <a:xfrm>
            <a:off x="87313" y="3148013"/>
            <a:ext cx="1309687" cy="485775"/>
          </a:xfrm>
          <a:prstGeom prst="rect">
            <a:avLst/>
          </a:prstGeom>
          <a:noFill/>
          <a:ln w="9525">
            <a:noFill/>
            <a:miter lim="800000"/>
            <a:headEnd/>
            <a:tailEnd/>
          </a:ln>
        </p:spPr>
      </p:pic>
      <p:pic>
        <p:nvPicPr>
          <p:cNvPr id="15368" name="Picture 18" descr="https://lh4.googleusercontent.com/Jg26uCGQSzSKxDYZebQkf8Em-S3s_C6hntAUHysywcxu9h5ekdUFoikl6XEcMN7_u1S_MRAs5Yz7yandwa61FDUS3abZilLX7cECxPx-6Y3jmJEvD2Htnj6Asi05eT29nW861RiimQ"/>
          <p:cNvPicPr>
            <a:picLocks noChangeAspect="1" noChangeArrowheads="1"/>
          </p:cNvPicPr>
          <p:nvPr/>
        </p:nvPicPr>
        <p:blipFill>
          <a:blip r:embed="rId10"/>
          <a:srcRect/>
          <a:stretch>
            <a:fillRect/>
          </a:stretch>
        </p:blipFill>
        <p:spPr bwMode="auto">
          <a:xfrm>
            <a:off x="7938" y="2405063"/>
            <a:ext cx="1239837" cy="763587"/>
          </a:xfrm>
          <a:prstGeom prst="rect">
            <a:avLst/>
          </a:prstGeom>
          <a:noFill/>
          <a:ln w="9525">
            <a:noFill/>
            <a:miter lim="800000"/>
            <a:headEnd/>
            <a:tailEnd/>
          </a:ln>
        </p:spPr>
      </p:pic>
      <p:sp>
        <p:nvSpPr>
          <p:cNvPr id="15369" name="AutoShape 20" descr="Image result for ucf college of medicine"/>
          <p:cNvSpPr>
            <a:spLocks noChangeAspect="1" noChangeArrowheads="1"/>
          </p:cNvSpPr>
          <p:nvPr/>
        </p:nvSpPr>
        <p:spPr bwMode="auto">
          <a:xfrm>
            <a:off x="0" y="-136525"/>
            <a:ext cx="1524000" cy="1524000"/>
          </a:xfrm>
          <a:prstGeom prst="rect">
            <a:avLst/>
          </a:prstGeom>
          <a:noFill/>
          <a:ln w="9525">
            <a:noFill/>
            <a:miter lim="800000"/>
            <a:headEnd/>
            <a:tailEnd/>
          </a:ln>
        </p:spPr>
        <p:txBody>
          <a:bodyPr/>
          <a:lstStyle/>
          <a:p>
            <a:endParaRPr lang="en-US">
              <a:latin typeface="Calibri" pitchFamily="34" charset="0"/>
            </a:endParaRPr>
          </a:p>
        </p:txBody>
      </p:sp>
      <p:sp>
        <p:nvSpPr>
          <p:cNvPr id="15370" name="AutoShape 23" descr="Image result for jefferson medical college"/>
          <p:cNvSpPr>
            <a:spLocks noChangeAspect="1" noChangeArrowheads="1"/>
          </p:cNvSpPr>
          <p:nvPr/>
        </p:nvSpPr>
        <p:spPr bwMode="auto">
          <a:xfrm>
            <a:off x="0" y="-136525"/>
            <a:ext cx="1438275" cy="600075"/>
          </a:xfrm>
          <a:prstGeom prst="rect">
            <a:avLst/>
          </a:prstGeom>
          <a:noFill/>
          <a:ln w="9525">
            <a:noFill/>
            <a:miter lim="800000"/>
            <a:headEnd/>
            <a:tailEnd/>
          </a:ln>
        </p:spPr>
        <p:txBody>
          <a:bodyPr/>
          <a:lstStyle/>
          <a:p>
            <a:endParaRPr lang="en-US">
              <a:latin typeface="Calibri" pitchFamily="34" charset="0"/>
            </a:endParaRPr>
          </a:p>
        </p:txBody>
      </p:sp>
      <p:pic>
        <p:nvPicPr>
          <p:cNvPr id="15371" name="Picture 29" descr="University of Colorado School of Medicine">
            <a:hlinkClick r:id="rId11"/>
          </p:cNvPr>
          <p:cNvPicPr>
            <a:picLocks noChangeAspect="1" noChangeArrowheads="1"/>
          </p:cNvPicPr>
          <p:nvPr/>
        </p:nvPicPr>
        <p:blipFill>
          <a:blip r:embed="rId12"/>
          <a:srcRect/>
          <a:stretch>
            <a:fillRect/>
          </a:stretch>
        </p:blipFill>
        <p:spPr bwMode="auto">
          <a:xfrm>
            <a:off x="-7938" y="3633788"/>
            <a:ext cx="3195638" cy="571500"/>
          </a:xfrm>
          <a:prstGeom prst="rect">
            <a:avLst/>
          </a:prstGeom>
          <a:noFill/>
          <a:ln w="9525">
            <a:noFill/>
            <a:miter lim="800000"/>
            <a:headEnd/>
            <a:tailEnd/>
          </a:ln>
        </p:spPr>
      </p:pic>
      <p:pic>
        <p:nvPicPr>
          <p:cNvPr id="15372" name="Picture 32" descr="The University of Texas Health Science Center - School of Medicine"/>
          <p:cNvPicPr>
            <a:picLocks noChangeAspect="1" noChangeArrowheads="1"/>
          </p:cNvPicPr>
          <p:nvPr/>
        </p:nvPicPr>
        <p:blipFill>
          <a:blip r:embed="rId13"/>
          <a:srcRect/>
          <a:stretch>
            <a:fillRect/>
          </a:stretch>
        </p:blipFill>
        <p:spPr bwMode="auto">
          <a:xfrm>
            <a:off x="2498725" y="131763"/>
            <a:ext cx="2420938" cy="452437"/>
          </a:xfrm>
          <a:prstGeom prst="rect">
            <a:avLst/>
          </a:prstGeom>
          <a:noFill/>
          <a:ln w="9525">
            <a:noFill/>
            <a:miter lim="800000"/>
            <a:headEnd/>
            <a:tailEnd/>
          </a:ln>
        </p:spPr>
      </p:pic>
      <p:sp>
        <p:nvSpPr>
          <p:cNvPr id="15373" name="AutoShape 34" descr="Image result for uchc"/>
          <p:cNvSpPr>
            <a:spLocks noChangeAspect="1" noChangeArrowheads="1"/>
          </p:cNvSpPr>
          <p:nvPr/>
        </p:nvSpPr>
        <p:spPr bwMode="auto">
          <a:xfrm>
            <a:off x="152400" y="15875"/>
            <a:ext cx="1524000" cy="1524000"/>
          </a:xfrm>
          <a:prstGeom prst="rect">
            <a:avLst/>
          </a:prstGeom>
          <a:noFill/>
          <a:ln w="9525">
            <a:noFill/>
            <a:miter lim="800000"/>
            <a:headEnd/>
            <a:tailEnd/>
          </a:ln>
        </p:spPr>
        <p:txBody>
          <a:bodyPr/>
          <a:lstStyle/>
          <a:p>
            <a:endParaRPr lang="en-US">
              <a:latin typeface="Calibri" pitchFamily="34" charset="0"/>
            </a:endParaRPr>
          </a:p>
        </p:txBody>
      </p:sp>
      <p:pic>
        <p:nvPicPr>
          <p:cNvPr id="15374" name="Picture 35"/>
          <p:cNvPicPr>
            <a:picLocks noChangeAspect="1" noChangeArrowheads="1"/>
          </p:cNvPicPr>
          <p:nvPr/>
        </p:nvPicPr>
        <p:blipFill>
          <a:blip r:embed="rId14"/>
          <a:srcRect/>
          <a:stretch>
            <a:fillRect/>
          </a:stretch>
        </p:blipFill>
        <p:spPr bwMode="auto">
          <a:xfrm>
            <a:off x="147638" y="5010150"/>
            <a:ext cx="858837" cy="857250"/>
          </a:xfrm>
          <a:prstGeom prst="rect">
            <a:avLst/>
          </a:prstGeom>
          <a:noFill/>
          <a:ln w="9525">
            <a:noFill/>
            <a:miter lim="800000"/>
            <a:headEnd/>
            <a:tailEnd/>
          </a:ln>
        </p:spPr>
      </p:pic>
      <p:pic>
        <p:nvPicPr>
          <p:cNvPr id="15375" name="Picture 36"/>
          <p:cNvPicPr>
            <a:picLocks noChangeAspect="1" noChangeArrowheads="1"/>
          </p:cNvPicPr>
          <p:nvPr/>
        </p:nvPicPr>
        <p:blipFill>
          <a:blip r:embed="rId15"/>
          <a:srcRect/>
          <a:stretch>
            <a:fillRect/>
          </a:stretch>
        </p:blipFill>
        <p:spPr bwMode="auto">
          <a:xfrm>
            <a:off x="87313" y="4187825"/>
            <a:ext cx="919162" cy="773113"/>
          </a:xfrm>
          <a:prstGeom prst="rect">
            <a:avLst/>
          </a:prstGeom>
          <a:noFill/>
          <a:ln w="9525">
            <a:noFill/>
            <a:miter lim="800000"/>
            <a:headEnd/>
            <a:tailEnd/>
          </a:ln>
        </p:spPr>
      </p:pic>
      <p:pic>
        <p:nvPicPr>
          <p:cNvPr id="15376" name="Picture 38" descr="Home"/>
          <p:cNvPicPr>
            <a:picLocks noChangeAspect="1" noChangeArrowheads="1"/>
          </p:cNvPicPr>
          <p:nvPr/>
        </p:nvPicPr>
        <p:blipFill>
          <a:blip r:embed="rId16"/>
          <a:srcRect/>
          <a:stretch>
            <a:fillRect/>
          </a:stretch>
        </p:blipFill>
        <p:spPr bwMode="auto">
          <a:xfrm>
            <a:off x="4189413" y="730250"/>
            <a:ext cx="1477962" cy="363538"/>
          </a:xfrm>
          <a:prstGeom prst="rect">
            <a:avLst/>
          </a:prstGeom>
          <a:noFill/>
          <a:ln w="9525">
            <a:noFill/>
            <a:miter lim="800000"/>
            <a:headEnd/>
            <a:tailEnd/>
          </a:ln>
        </p:spPr>
      </p:pic>
      <p:pic>
        <p:nvPicPr>
          <p:cNvPr id="15377" name="Picture 40" descr="logo"/>
          <p:cNvPicPr>
            <a:picLocks noChangeAspect="1" noChangeArrowheads="1"/>
          </p:cNvPicPr>
          <p:nvPr/>
        </p:nvPicPr>
        <p:blipFill>
          <a:blip r:embed="rId17"/>
          <a:srcRect/>
          <a:stretch>
            <a:fillRect/>
          </a:stretch>
        </p:blipFill>
        <p:spPr bwMode="auto">
          <a:xfrm>
            <a:off x="4927600" y="23813"/>
            <a:ext cx="1770063" cy="654050"/>
          </a:xfrm>
          <a:prstGeom prst="rect">
            <a:avLst/>
          </a:prstGeom>
          <a:noFill/>
          <a:ln w="9525">
            <a:noFill/>
            <a:miter lim="800000"/>
            <a:headEnd/>
            <a:tailEnd/>
          </a:ln>
        </p:spPr>
      </p:pic>
      <p:sp>
        <p:nvSpPr>
          <p:cNvPr id="15378" name="AutoShape 42" descr="Image result for partners.org logo"/>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15379" name="Picture 43"/>
          <p:cNvPicPr>
            <a:picLocks noChangeAspect="1" noChangeArrowheads="1"/>
          </p:cNvPicPr>
          <p:nvPr/>
        </p:nvPicPr>
        <p:blipFill>
          <a:blip r:embed="rId18"/>
          <a:srcRect/>
          <a:stretch>
            <a:fillRect/>
          </a:stretch>
        </p:blipFill>
        <p:spPr bwMode="auto">
          <a:xfrm>
            <a:off x="5662613" y="728663"/>
            <a:ext cx="877887" cy="752475"/>
          </a:xfrm>
          <a:prstGeom prst="rect">
            <a:avLst/>
          </a:prstGeom>
          <a:noFill/>
          <a:ln w="9525">
            <a:noFill/>
            <a:miter lim="800000"/>
            <a:headEnd/>
            <a:tailEnd/>
          </a:ln>
        </p:spPr>
      </p:pic>
      <p:pic>
        <p:nvPicPr>
          <p:cNvPr id="15380" name="Picture 45" descr="Wisconsin: The University of Wisconsin–Madison">
            <a:hlinkClick r:id="rId19"/>
          </p:cNvPr>
          <p:cNvPicPr>
            <a:picLocks noChangeAspect="1" noChangeArrowheads="1"/>
          </p:cNvPicPr>
          <p:nvPr/>
        </p:nvPicPr>
        <p:blipFill>
          <a:blip r:embed="rId20"/>
          <a:srcRect/>
          <a:stretch>
            <a:fillRect/>
          </a:stretch>
        </p:blipFill>
        <p:spPr bwMode="auto">
          <a:xfrm>
            <a:off x="23023513" y="-26008013"/>
            <a:ext cx="2800350" cy="523875"/>
          </a:xfrm>
          <a:prstGeom prst="rect">
            <a:avLst/>
          </a:prstGeom>
          <a:noFill/>
          <a:ln w="9525">
            <a:noFill/>
            <a:miter lim="800000"/>
            <a:headEnd/>
            <a:tailEnd/>
          </a:ln>
        </p:spPr>
      </p:pic>
      <p:pic>
        <p:nvPicPr>
          <p:cNvPr id="15381" name="Picture 48" descr="Wisconsin: The University of Wisconsin–Madison">
            <a:hlinkClick r:id="rId19"/>
          </p:cNvPr>
          <p:cNvPicPr>
            <a:picLocks noChangeAspect="1" noChangeArrowheads="1"/>
          </p:cNvPicPr>
          <p:nvPr/>
        </p:nvPicPr>
        <p:blipFill>
          <a:blip r:embed="rId20"/>
          <a:srcRect/>
          <a:stretch>
            <a:fillRect/>
          </a:stretch>
        </p:blipFill>
        <p:spPr bwMode="auto">
          <a:xfrm>
            <a:off x="23175913" y="-25855613"/>
            <a:ext cx="2800350" cy="523875"/>
          </a:xfrm>
          <a:prstGeom prst="rect">
            <a:avLst/>
          </a:prstGeom>
          <a:noFill/>
          <a:ln w="9525">
            <a:noFill/>
            <a:miter lim="800000"/>
            <a:headEnd/>
            <a:tailEnd/>
          </a:ln>
        </p:spPr>
      </p:pic>
      <p:pic>
        <p:nvPicPr>
          <p:cNvPr id="15382" name="Picture 50" descr="Wisconsin: The University of Wisconsin–Madison">
            <a:hlinkClick r:id="rId19"/>
          </p:cNvPr>
          <p:cNvPicPr>
            <a:picLocks noChangeAspect="1" noChangeArrowheads="1"/>
          </p:cNvPicPr>
          <p:nvPr/>
        </p:nvPicPr>
        <p:blipFill>
          <a:blip r:embed="rId20"/>
          <a:srcRect/>
          <a:stretch>
            <a:fillRect/>
          </a:stretch>
        </p:blipFill>
        <p:spPr bwMode="auto">
          <a:xfrm>
            <a:off x="23328313" y="-25703213"/>
            <a:ext cx="2800350" cy="523875"/>
          </a:xfrm>
          <a:prstGeom prst="rect">
            <a:avLst/>
          </a:prstGeom>
          <a:noFill/>
          <a:ln w="9525">
            <a:noFill/>
            <a:miter lim="800000"/>
            <a:headEnd/>
            <a:tailEnd/>
          </a:ln>
        </p:spPr>
      </p:pic>
      <p:pic>
        <p:nvPicPr>
          <p:cNvPr id="15383" name="Picture 54"/>
          <p:cNvPicPr>
            <a:picLocks noChangeAspect="1" noChangeArrowheads="1"/>
          </p:cNvPicPr>
          <p:nvPr/>
        </p:nvPicPr>
        <p:blipFill>
          <a:blip r:embed="rId21"/>
          <a:srcRect/>
          <a:stretch>
            <a:fillRect/>
          </a:stretch>
        </p:blipFill>
        <p:spPr bwMode="auto">
          <a:xfrm>
            <a:off x="7918450" y="49213"/>
            <a:ext cx="1069975" cy="1069975"/>
          </a:xfrm>
          <a:prstGeom prst="rect">
            <a:avLst/>
          </a:prstGeom>
          <a:noFill/>
          <a:ln w="9525">
            <a:noFill/>
            <a:miter lim="800000"/>
            <a:headEnd/>
            <a:tailEnd/>
          </a:ln>
        </p:spPr>
      </p:pic>
      <p:pic>
        <p:nvPicPr>
          <p:cNvPr id="15384" name="Picture 55"/>
          <p:cNvPicPr>
            <a:picLocks noChangeAspect="1" noChangeArrowheads="1"/>
          </p:cNvPicPr>
          <p:nvPr/>
        </p:nvPicPr>
        <p:blipFill>
          <a:blip r:embed="rId22"/>
          <a:srcRect/>
          <a:stretch>
            <a:fillRect/>
          </a:stretch>
        </p:blipFill>
        <p:spPr bwMode="auto">
          <a:xfrm>
            <a:off x="2235200" y="1973263"/>
            <a:ext cx="831850" cy="550862"/>
          </a:xfrm>
          <a:prstGeom prst="rect">
            <a:avLst/>
          </a:prstGeom>
          <a:noFill/>
          <a:ln w="9525">
            <a:noFill/>
            <a:miter lim="800000"/>
            <a:headEnd/>
            <a:tailEnd/>
          </a:ln>
        </p:spPr>
      </p:pic>
      <p:pic>
        <p:nvPicPr>
          <p:cNvPr id="15385" name="Picture 57" descr="MUSOM"/>
          <p:cNvPicPr>
            <a:picLocks noChangeAspect="1" noChangeArrowheads="1"/>
          </p:cNvPicPr>
          <p:nvPr/>
        </p:nvPicPr>
        <p:blipFill>
          <a:blip r:embed="rId23"/>
          <a:srcRect/>
          <a:stretch>
            <a:fillRect/>
          </a:stretch>
        </p:blipFill>
        <p:spPr bwMode="auto">
          <a:xfrm>
            <a:off x="1798638" y="4033838"/>
            <a:ext cx="1974850" cy="482600"/>
          </a:xfrm>
          <a:prstGeom prst="rect">
            <a:avLst/>
          </a:prstGeom>
          <a:noFill/>
          <a:ln w="9525">
            <a:noFill/>
            <a:miter lim="800000"/>
            <a:headEnd/>
            <a:tailEnd/>
          </a:ln>
        </p:spPr>
      </p:pic>
      <p:pic>
        <p:nvPicPr>
          <p:cNvPr id="15386" name="Picture 61" descr="Loma Linda School of Medicine">
            <a:hlinkClick r:id="rId24"/>
          </p:cNvPr>
          <p:cNvPicPr>
            <a:picLocks noChangeAspect="1" noChangeArrowheads="1"/>
          </p:cNvPicPr>
          <p:nvPr/>
        </p:nvPicPr>
        <p:blipFill>
          <a:blip r:embed="rId25"/>
          <a:srcRect/>
          <a:stretch>
            <a:fillRect/>
          </a:stretch>
        </p:blipFill>
        <p:spPr bwMode="auto">
          <a:xfrm>
            <a:off x="996950" y="4533900"/>
            <a:ext cx="2424113" cy="363538"/>
          </a:xfrm>
          <a:prstGeom prst="rect">
            <a:avLst/>
          </a:prstGeom>
          <a:noFill/>
          <a:ln w="9525">
            <a:noFill/>
            <a:miter lim="800000"/>
            <a:headEnd/>
            <a:tailEnd/>
          </a:ln>
        </p:spPr>
      </p:pic>
      <p:pic>
        <p:nvPicPr>
          <p:cNvPr id="15387" name="Picture 62"/>
          <p:cNvPicPr>
            <a:picLocks noChangeAspect="1" noChangeArrowheads="1"/>
          </p:cNvPicPr>
          <p:nvPr/>
        </p:nvPicPr>
        <p:blipFill>
          <a:blip r:embed="rId26"/>
          <a:srcRect/>
          <a:stretch>
            <a:fillRect/>
          </a:stretch>
        </p:blipFill>
        <p:spPr bwMode="auto">
          <a:xfrm>
            <a:off x="6657975" y="58738"/>
            <a:ext cx="1319213" cy="528637"/>
          </a:xfrm>
          <a:prstGeom prst="rect">
            <a:avLst/>
          </a:prstGeom>
          <a:noFill/>
          <a:ln w="9525">
            <a:noFill/>
            <a:miter lim="800000"/>
            <a:headEnd/>
            <a:tailEnd/>
          </a:ln>
        </p:spPr>
      </p:pic>
      <p:pic>
        <p:nvPicPr>
          <p:cNvPr id="15388" name="Picture 63"/>
          <p:cNvPicPr>
            <a:picLocks noChangeAspect="1" noChangeArrowheads="1"/>
          </p:cNvPicPr>
          <p:nvPr/>
        </p:nvPicPr>
        <p:blipFill>
          <a:blip r:embed="rId27"/>
          <a:srcRect/>
          <a:stretch>
            <a:fillRect/>
          </a:stretch>
        </p:blipFill>
        <p:spPr bwMode="auto">
          <a:xfrm>
            <a:off x="2651125" y="1068388"/>
            <a:ext cx="862013" cy="862012"/>
          </a:xfrm>
          <a:prstGeom prst="rect">
            <a:avLst/>
          </a:prstGeom>
          <a:noFill/>
          <a:ln w="9525">
            <a:noFill/>
            <a:miter lim="800000"/>
            <a:headEnd/>
            <a:tailEnd/>
          </a:ln>
        </p:spPr>
      </p:pic>
      <p:pic>
        <p:nvPicPr>
          <p:cNvPr id="15389" name="Picture 67"/>
          <p:cNvPicPr>
            <a:picLocks noChangeAspect="1" noChangeArrowheads="1"/>
          </p:cNvPicPr>
          <p:nvPr/>
        </p:nvPicPr>
        <p:blipFill>
          <a:blip r:embed="rId28"/>
          <a:srcRect/>
          <a:stretch>
            <a:fillRect/>
          </a:stretch>
        </p:blipFill>
        <p:spPr bwMode="auto">
          <a:xfrm>
            <a:off x="1331913" y="2544763"/>
            <a:ext cx="846137" cy="846137"/>
          </a:xfrm>
          <a:prstGeom prst="rect">
            <a:avLst/>
          </a:prstGeom>
          <a:noFill/>
          <a:ln w="9525">
            <a:noFill/>
            <a:miter lim="800000"/>
            <a:headEnd/>
            <a:tailEnd/>
          </a:ln>
        </p:spPr>
      </p:pic>
      <p:pic>
        <p:nvPicPr>
          <p:cNvPr id="15390" name="Picture 68"/>
          <p:cNvPicPr>
            <a:picLocks noChangeAspect="1" noChangeArrowheads="1"/>
          </p:cNvPicPr>
          <p:nvPr/>
        </p:nvPicPr>
        <p:blipFill>
          <a:blip r:embed="rId29"/>
          <a:srcRect/>
          <a:stretch>
            <a:fillRect/>
          </a:stretch>
        </p:blipFill>
        <p:spPr bwMode="auto">
          <a:xfrm>
            <a:off x="7870825" y="1104900"/>
            <a:ext cx="1214438" cy="638175"/>
          </a:xfrm>
          <a:prstGeom prst="rect">
            <a:avLst/>
          </a:prstGeom>
          <a:noFill/>
          <a:ln w="9525">
            <a:noFill/>
            <a:miter lim="800000"/>
            <a:headEnd/>
            <a:tailEnd/>
          </a:ln>
        </p:spPr>
      </p:pic>
      <p:pic>
        <p:nvPicPr>
          <p:cNvPr id="15391" name="Picture 69"/>
          <p:cNvPicPr>
            <a:picLocks noChangeAspect="1" noChangeArrowheads="1"/>
          </p:cNvPicPr>
          <p:nvPr/>
        </p:nvPicPr>
        <p:blipFill>
          <a:blip r:embed="rId30"/>
          <a:srcRect/>
          <a:stretch>
            <a:fillRect/>
          </a:stretch>
        </p:blipFill>
        <p:spPr bwMode="auto">
          <a:xfrm>
            <a:off x="6651625" y="752475"/>
            <a:ext cx="1206500" cy="546100"/>
          </a:xfrm>
          <a:prstGeom prst="rect">
            <a:avLst/>
          </a:prstGeom>
          <a:noFill/>
          <a:ln w="9525">
            <a:noFill/>
            <a:miter lim="800000"/>
            <a:headEnd/>
            <a:tailEnd/>
          </a:ln>
        </p:spPr>
      </p:pic>
      <p:pic>
        <p:nvPicPr>
          <p:cNvPr id="15392" name="Picture 71" descr="Lifespan: Delivering health with care">
            <a:hlinkClick r:id="rId31"/>
          </p:cNvPr>
          <p:cNvPicPr>
            <a:picLocks noChangeAspect="1" noChangeArrowheads="1"/>
          </p:cNvPicPr>
          <p:nvPr/>
        </p:nvPicPr>
        <p:blipFill>
          <a:blip r:embed="rId32"/>
          <a:srcRect/>
          <a:stretch>
            <a:fillRect/>
          </a:stretch>
        </p:blipFill>
        <p:spPr bwMode="auto">
          <a:xfrm>
            <a:off x="3309938" y="1263650"/>
            <a:ext cx="1282700" cy="471488"/>
          </a:xfrm>
          <a:prstGeom prst="rect">
            <a:avLst/>
          </a:prstGeom>
          <a:noFill/>
          <a:ln w="9525">
            <a:noFill/>
            <a:miter lim="800000"/>
            <a:headEnd/>
            <a:tailEnd/>
          </a:ln>
        </p:spPr>
      </p:pic>
      <p:pic>
        <p:nvPicPr>
          <p:cNvPr id="15393" name="Picture 72"/>
          <p:cNvPicPr>
            <a:picLocks noChangeAspect="1" noChangeArrowheads="1"/>
          </p:cNvPicPr>
          <p:nvPr/>
        </p:nvPicPr>
        <p:blipFill>
          <a:blip r:embed="rId33"/>
          <a:srcRect/>
          <a:stretch>
            <a:fillRect/>
          </a:stretch>
        </p:blipFill>
        <p:spPr bwMode="auto">
          <a:xfrm>
            <a:off x="4452938" y="3106738"/>
            <a:ext cx="1114425" cy="1114425"/>
          </a:xfrm>
          <a:prstGeom prst="rect">
            <a:avLst/>
          </a:prstGeom>
          <a:noFill/>
          <a:ln w="9525">
            <a:noFill/>
            <a:miter lim="800000"/>
            <a:headEnd/>
            <a:tailEnd/>
          </a:ln>
        </p:spPr>
      </p:pic>
      <p:pic>
        <p:nvPicPr>
          <p:cNvPr id="15394" name="Picture 77"/>
          <p:cNvPicPr>
            <a:picLocks noChangeAspect="1" noChangeArrowheads="1"/>
          </p:cNvPicPr>
          <p:nvPr/>
        </p:nvPicPr>
        <p:blipFill>
          <a:blip r:embed="rId34"/>
          <a:srcRect/>
          <a:stretch>
            <a:fillRect/>
          </a:stretch>
        </p:blipFill>
        <p:spPr bwMode="auto">
          <a:xfrm>
            <a:off x="3997325" y="1868488"/>
            <a:ext cx="890588" cy="889000"/>
          </a:xfrm>
          <a:prstGeom prst="rect">
            <a:avLst/>
          </a:prstGeom>
          <a:noFill/>
          <a:ln w="9525">
            <a:noFill/>
            <a:miter lim="800000"/>
            <a:headEnd/>
            <a:tailEnd/>
          </a:ln>
        </p:spPr>
      </p:pic>
      <p:pic>
        <p:nvPicPr>
          <p:cNvPr id="15395" name="Picture 78"/>
          <p:cNvPicPr>
            <a:picLocks noChangeAspect="1" noChangeArrowheads="1"/>
          </p:cNvPicPr>
          <p:nvPr/>
        </p:nvPicPr>
        <p:blipFill>
          <a:blip r:embed="rId35"/>
          <a:srcRect/>
          <a:stretch>
            <a:fillRect/>
          </a:stretch>
        </p:blipFill>
        <p:spPr bwMode="auto">
          <a:xfrm>
            <a:off x="4483100" y="4094163"/>
            <a:ext cx="1808163" cy="596900"/>
          </a:xfrm>
          <a:prstGeom prst="rect">
            <a:avLst/>
          </a:prstGeom>
          <a:noFill/>
          <a:ln w="9525">
            <a:noFill/>
            <a:miter lim="800000"/>
            <a:headEnd/>
            <a:tailEnd/>
          </a:ln>
        </p:spPr>
      </p:pic>
      <p:pic>
        <p:nvPicPr>
          <p:cNvPr id="15396" name="Picture 80" descr="SIU School of Medicine">
            <a:hlinkClick r:id="rId36"/>
          </p:cNvPr>
          <p:cNvPicPr>
            <a:picLocks noChangeAspect="1" noChangeArrowheads="1"/>
          </p:cNvPicPr>
          <p:nvPr/>
        </p:nvPicPr>
        <p:blipFill>
          <a:blip r:embed="rId37"/>
          <a:srcRect/>
          <a:stretch>
            <a:fillRect/>
          </a:stretch>
        </p:blipFill>
        <p:spPr bwMode="auto">
          <a:xfrm>
            <a:off x="46038" y="6494463"/>
            <a:ext cx="2436812" cy="323850"/>
          </a:xfrm>
          <a:prstGeom prst="rect">
            <a:avLst/>
          </a:prstGeom>
          <a:noFill/>
          <a:ln w="9525">
            <a:noFill/>
            <a:miter lim="800000"/>
            <a:headEnd/>
            <a:tailEnd/>
          </a:ln>
        </p:spPr>
      </p:pic>
      <p:pic>
        <p:nvPicPr>
          <p:cNvPr id="15397" name="Picture 85" descr="http://www.oakland.edu/upload/images/SOM/full%20logo.png"/>
          <p:cNvPicPr>
            <a:picLocks noChangeAspect="1" noChangeArrowheads="1"/>
          </p:cNvPicPr>
          <p:nvPr/>
        </p:nvPicPr>
        <p:blipFill>
          <a:blip r:embed="rId38"/>
          <a:srcRect/>
          <a:stretch>
            <a:fillRect/>
          </a:stretch>
        </p:blipFill>
        <p:spPr bwMode="auto">
          <a:xfrm>
            <a:off x="2100263" y="5372100"/>
            <a:ext cx="1412875" cy="527050"/>
          </a:xfrm>
          <a:prstGeom prst="rect">
            <a:avLst/>
          </a:prstGeom>
          <a:noFill/>
          <a:ln w="9525">
            <a:noFill/>
            <a:miter lim="800000"/>
            <a:headEnd/>
            <a:tailEnd/>
          </a:ln>
        </p:spPr>
      </p:pic>
      <p:pic>
        <p:nvPicPr>
          <p:cNvPr id="15398" name="Picture 87" descr="KU Medical Center">
            <a:hlinkClick r:id="rId39"/>
          </p:cNvPr>
          <p:cNvPicPr>
            <a:picLocks noChangeAspect="1" noChangeArrowheads="1"/>
          </p:cNvPicPr>
          <p:nvPr/>
        </p:nvPicPr>
        <p:blipFill>
          <a:blip r:embed="rId40"/>
          <a:srcRect/>
          <a:stretch>
            <a:fillRect/>
          </a:stretch>
        </p:blipFill>
        <p:spPr bwMode="auto">
          <a:xfrm>
            <a:off x="7888288" y="5851525"/>
            <a:ext cx="1208087" cy="942975"/>
          </a:xfrm>
          <a:prstGeom prst="rect">
            <a:avLst/>
          </a:prstGeom>
          <a:noFill/>
          <a:ln w="9525">
            <a:noFill/>
            <a:miter lim="800000"/>
            <a:headEnd/>
            <a:tailEnd/>
          </a:ln>
        </p:spPr>
      </p:pic>
      <p:pic>
        <p:nvPicPr>
          <p:cNvPr id="15399" name="Picture 89" descr="logo"/>
          <p:cNvPicPr>
            <a:picLocks noChangeAspect="1" noChangeArrowheads="1"/>
          </p:cNvPicPr>
          <p:nvPr/>
        </p:nvPicPr>
        <p:blipFill>
          <a:blip r:embed="rId41"/>
          <a:srcRect/>
          <a:stretch>
            <a:fillRect/>
          </a:stretch>
        </p:blipFill>
        <p:spPr bwMode="auto">
          <a:xfrm>
            <a:off x="3516313" y="5359400"/>
            <a:ext cx="2378075" cy="414338"/>
          </a:xfrm>
          <a:prstGeom prst="rect">
            <a:avLst/>
          </a:prstGeom>
          <a:noFill/>
          <a:ln w="9525">
            <a:noFill/>
            <a:miter lim="800000"/>
            <a:headEnd/>
            <a:tailEnd/>
          </a:ln>
        </p:spPr>
      </p:pic>
      <p:pic>
        <p:nvPicPr>
          <p:cNvPr id="15400" name="Picture 90"/>
          <p:cNvPicPr>
            <a:picLocks noChangeAspect="1" noChangeArrowheads="1"/>
          </p:cNvPicPr>
          <p:nvPr/>
        </p:nvPicPr>
        <p:blipFill>
          <a:blip r:embed="rId42"/>
          <a:srcRect/>
          <a:stretch>
            <a:fillRect/>
          </a:stretch>
        </p:blipFill>
        <p:spPr bwMode="auto">
          <a:xfrm>
            <a:off x="539750" y="5949950"/>
            <a:ext cx="827088" cy="504825"/>
          </a:xfrm>
          <a:prstGeom prst="rect">
            <a:avLst/>
          </a:prstGeom>
          <a:noFill/>
          <a:ln w="9525">
            <a:noFill/>
            <a:miter lim="800000"/>
            <a:headEnd/>
            <a:tailEnd/>
          </a:ln>
        </p:spPr>
      </p:pic>
      <p:pic>
        <p:nvPicPr>
          <p:cNvPr id="15401" name="Picture 92"/>
          <p:cNvPicPr>
            <a:picLocks noChangeAspect="1" noChangeArrowheads="1"/>
          </p:cNvPicPr>
          <p:nvPr/>
        </p:nvPicPr>
        <p:blipFill>
          <a:blip r:embed="rId43"/>
          <a:srcRect/>
          <a:stretch>
            <a:fillRect/>
          </a:stretch>
        </p:blipFill>
        <p:spPr bwMode="auto">
          <a:xfrm>
            <a:off x="5006975" y="1658938"/>
            <a:ext cx="1414463" cy="417512"/>
          </a:xfrm>
          <a:prstGeom prst="rect">
            <a:avLst/>
          </a:prstGeom>
          <a:noFill/>
          <a:ln w="9525">
            <a:noFill/>
            <a:miter lim="800000"/>
            <a:headEnd/>
            <a:tailEnd/>
          </a:ln>
        </p:spPr>
      </p:pic>
      <p:pic>
        <p:nvPicPr>
          <p:cNvPr id="15402" name="Picture 93"/>
          <p:cNvPicPr>
            <a:picLocks noChangeAspect="1" noChangeArrowheads="1"/>
          </p:cNvPicPr>
          <p:nvPr/>
        </p:nvPicPr>
        <p:blipFill>
          <a:blip r:embed="rId44"/>
          <a:srcRect/>
          <a:stretch>
            <a:fillRect/>
          </a:stretch>
        </p:blipFill>
        <p:spPr bwMode="auto">
          <a:xfrm>
            <a:off x="5113338" y="2076450"/>
            <a:ext cx="1347787" cy="606425"/>
          </a:xfrm>
          <a:prstGeom prst="rect">
            <a:avLst/>
          </a:prstGeom>
          <a:noFill/>
          <a:ln w="9525">
            <a:noFill/>
            <a:miter lim="800000"/>
            <a:headEnd/>
            <a:tailEnd/>
          </a:ln>
        </p:spPr>
      </p:pic>
      <p:pic>
        <p:nvPicPr>
          <p:cNvPr id="15403" name="Picture 95" descr="The University of Tennessee Medical Center"/>
          <p:cNvPicPr>
            <a:picLocks noChangeAspect="1" noChangeArrowheads="1"/>
          </p:cNvPicPr>
          <p:nvPr/>
        </p:nvPicPr>
        <p:blipFill>
          <a:blip r:embed="rId45"/>
          <a:srcRect/>
          <a:stretch>
            <a:fillRect/>
          </a:stretch>
        </p:blipFill>
        <p:spPr bwMode="auto">
          <a:xfrm>
            <a:off x="1500188" y="5862638"/>
            <a:ext cx="1963737" cy="576262"/>
          </a:xfrm>
          <a:prstGeom prst="rect">
            <a:avLst/>
          </a:prstGeom>
          <a:noFill/>
          <a:ln w="9525">
            <a:noFill/>
            <a:miter lim="800000"/>
            <a:headEnd/>
            <a:tailEnd/>
          </a:ln>
        </p:spPr>
      </p:pic>
      <p:pic>
        <p:nvPicPr>
          <p:cNvPr id="15404" name="Picture 97" descr="http://www.kgh.on.ca/Style%20Library/Images/logo.gif">
            <a:hlinkClick r:id="rId46" tooltip="Back to Home"/>
          </p:cNvPr>
          <p:cNvPicPr>
            <a:picLocks noChangeAspect="1" noChangeArrowheads="1"/>
          </p:cNvPicPr>
          <p:nvPr/>
        </p:nvPicPr>
        <p:blipFill>
          <a:blip r:embed="rId47"/>
          <a:srcRect/>
          <a:stretch>
            <a:fillRect/>
          </a:stretch>
        </p:blipFill>
        <p:spPr bwMode="auto">
          <a:xfrm>
            <a:off x="5065713" y="4729163"/>
            <a:ext cx="2143125" cy="280987"/>
          </a:xfrm>
          <a:prstGeom prst="rect">
            <a:avLst/>
          </a:prstGeom>
          <a:noFill/>
          <a:ln w="9525">
            <a:noFill/>
            <a:miter lim="800000"/>
            <a:headEnd/>
            <a:tailEnd/>
          </a:ln>
        </p:spPr>
      </p:pic>
      <p:pic>
        <p:nvPicPr>
          <p:cNvPr id="15405" name="Picture 99" descr="http://www.metrohealth.org/images/design001/Metro-Health-logo.png"/>
          <p:cNvPicPr>
            <a:picLocks noChangeAspect="1" noChangeArrowheads="1"/>
          </p:cNvPicPr>
          <p:nvPr/>
        </p:nvPicPr>
        <p:blipFill>
          <a:blip r:embed="rId48"/>
          <a:srcRect/>
          <a:stretch>
            <a:fillRect/>
          </a:stretch>
        </p:blipFill>
        <p:spPr bwMode="auto">
          <a:xfrm>
            <a:off x="2751138" y="6492875"/>
            <a:ext cx="1720850" cy="363538"/>
          </a:xfrm>
          <a:prstGeom prst="rect">
            <a:avLst/>
          </a:prstGeom>
          <a:noFill/>
          <a:ln w="9525">
            <a:noFill/>
            <a:miter lim="800000"/>
            <a:headEnd/>
            <a:tailEnd/>
          </a:ln>
        </p:spPr>
      </p:pic>
      <p:pic>
        <p:nvPicPr>
          <p:cNvPr id="15406" name="Picture 102"/>
          <p:cNvPicPr>
            <a:picLocks noChangeAspect="1" noChangeArrowheads="1"/>
          </p:cNvPicPr>
          <p:nvPr/>
        </p:nvPicPr>
        <p:blipFill>
          <a:blip r:embed="rId49"/>
          <a:srcRect/>
          <a:stretch>
            <a:fillRect/>
          </a:stretch>
        </p:blipFill>
        <p:spPr bwMode="auto">
          <a:xfrm>
            <a:off x="6384925" y="6148388"/>
            <a:ext cx="1235075" cy="627062"/>
          </a:xfrm>
          <a:prstGeom prst="rect">
            <a:avLst/>
          </a:prstGeom>
          <a:noFill/>
          <a:ln w="9525">
            <a:noFill/>
            <a:miter lim="800000"/>
            <a:headEnd/>
            <a:tailEnd/>
          </a:ln>
        </p:spPr>
      </p:pic>
      <p:pic>
        <p:nvPicPr>
          <p:cNvPr id="15407" name="Picture 103"/>
          <p:cNvPicPr>
            <a:picLocks noChangeAspect="1" noChangeArrowheads="1"/>
          </p:cNvPicPr>
          <p:nvPr/>
        </p:nvPicPr>
        <p:blipFill>
          <a:blip r:embed="rId50"/>
          <a:srcRect/>
          <a:stretch>
            <a:fillRect/>
          </a:stretch>
        </p:blipFill>
        <p:spPr bwMode="auto">
          <a:xfrm>
            <a:off x="3611563" y="5805488"/>
            <a:ext cx="831850" cy="687387"/>
          </a:xfrm>
          <a:prstGeom prst="rect">
            <a:avLst/>
          </a:prstGeom>
          <a:noFill/>
          <a:ln w="9525">
            <a:noFill/>
            <a:miter lim="800000"/>
            <a:headEnd/>
            <a:tailEnd/>
          </a:ln>
        </p:spPr>
      </p:pic>
      <p:pic>
        <p:nvPicPr>
          <p:cNvPr id="15408" name="Picture 104"/>
          <p:cNvPicPr>
            <a:picLocks noChangeAspect="1" noChangeArrowheads="1"/>
          </p:cNvPicPr>
          <p:nvPr/>
        </p:nvPicPr>
        <p:blipFill>
          <a:blip r:embed="rId51"/>
          <a:srcRect/>
          <a:stretch>
            <a:fillRect/>
          </a:stretch>
        </p:blipFill>
        <p:spPr bwMode="auto">
          <a:xfrm>
            <a:off x="4125913" y="5094288"/>
            <a:ext cx="1897062" cy="269875"/>
          </a:xfrm>
          <a:prstGeom prst="rect">
            <a:avLst/>
          </a:prstGeom>
          <a:noFill/>
          <a:ln w="9525">
            <a:noFill/>
            <a:miter lim="800000"/>
            <a:headEnd/>
            <a:tailEnd/>
          </a:ln>
        </p:spPr>
      </p:pic>
      <p:pic>
        <p:nvPicPr>
          <p:cNvPr id="15409" name="Picture 106" descr="London Health Sciences Centre">
            <a:hlinkClick r:id="rId52"/>
          </p:cNvPr>
          <p:cNvPicPr>
            <a:picLocks noChangeAspect="1" noChangeArrowheads="1"/>
          </p:cNvPicPr>
          <p:nvPr/>
        </p:nvPicPr>
        <p:blipFill>
          <a:blip r:embed="rId53"/>
          <a:srcRect/>
          <a:stretch>
            <a:fillRect/>
          </a:stretch>
        </p:blipFill>
        <p:spPr bwMode="auto">
          <a:xfrm>
            <a:off x="4619625" y="6432550"/>
            <a:ext cx="1517650" cy="385763"/>
          </a:xfrm>
          <a:prstGeom prst="rect">
            <a:avLst/>
          </a:prstGeom>
          <a:noFill/>
          <a:ln w="9525">
            <a:noFill/>
            <a:miter lim="800000"/>
            <a:headEnd/>
            <a:tailEnd/>
          </a:ln>
        </p:spPr>
      </p:pic>
      <p:pic>
        <p:nvPicPr>
          <p:cNvPr id="15410" name="Picture 108" descr="http://www.baylorhealth.edu/sitecollectionimages/logo.png">
            <a:hlinkClick r:id="rId54"/>
          </p:cNvPr>
          <p:cNvPicPr>
            <a:picLocks noChangeAspect="1" noChangeArrowheads="1"/>
          </p:cNvPicPr>
          <p:nvPr/>
        </p:nvPicPr>
        <p:blipFill>
          <a:blip r:embed="rId55"/>
          <a:srcRect/>
          <a:stretch>
            <a:fillRect/>
          </a:stretch>
        </p:blipFill>
        <p:spPr bwMode="auto">
          <a:xfrm>
            <a:off x="5318125" y="2625725"/>
            <a:ext cx="1273175" cy="481013"/>
          </a:xfrm>
          <a:prstGeom prst="rect">
            <a:avLst/>
          </a:prstGeom>
          <a:noFill/>
          <a:ln w="9525">
            <a:noFill/>
            <a:miter lim="800000"/>
            <a:headEnd/>
            <a:tailEnd/>
          </a:ln>
        </p:spPr>
      </p:pic>
      <p:sp>
        <p:nvSpPr>
          <p:cNvPr id="15411" name="AutoShape 110" descr="Image result for uiowa.edu medical school logo"/>
          <p:cNvSpPr>
            <a:spLocks noChangeAspect="1" noChangeArrowheads="1"/>
          </p:cNvSpPr>
          <p:nvPr/>
        </p:nvSpPr>
        <p:spPr bwMode="auto">
          <a:xfrm>
            <a:off x="152400" y="79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15412" name="Picture 114"/>
          <p:cNvPicPr>
            <a:picLocks noChangeAspect="1" noChangeArrowheads="1"/>
          </p:cNvPicPr>
          <p:nvPr/>
        </p:nvPicPr>
        <p:blipFill>
          <a:blip r:embed="rId56"/>
          <a:srcRect/>
          <a:stretch>
            <a:fillRect/>
          </a:stretch>
        </p:blipFill>
        <p:spPr bwMode="auto">
          <a:xfrm>
            <a:off x="6497638" y="1390650"/>
            <a:ext cx="1273175" cy="688975"/>
          </a:xfrm>
          <a:prstGeom prst="rect">
            <a:avLst/>
          </a:prstGeom>
          <a:noFill/>
          <a:ln w="9525">
            <a:noFill/>
            <a:miter lim="800000"/>
            <a:headEnd/>
            <a:tailEnd/>
          </a:ln>
        </p:spPr>
      </p:pic>
      <p:pic>
        <p:nvPicPr>
          <p:cNvPr id="15413" name="Picture 115"/>
          <p:cNvPicPr>
            <a:picLocks noChangeAspect="1" noChangeArrowheads="1"/>
          </p:cNvPicPr>
          <p:nvPr/>
        </p:nvPicPr>
        <p:blipFill>
          <a:blip r:embed="rId57"/>
          <a:srcRect/>
          <a:stretch>
            <a:fillRect/>
          </a:stretch>
        </p:blipFill>
        <p:spPr bwMode="auto">
          <a:xfrm>
            <a:off x="6632575" y="1965325"/>
            <a:ext cx="1468438" cy="901700"/>
          </a:xfrm>
          <a:prstGeom prst="rect">
            <a:avLst/>
          </a:prstGeom>
          <a:noFill/>
          <a:ln w="9525">
            <a:noFill/>
            <a:miter lim="800000"/>
            <a:headEnd/>
            <a:tailEnd/>
          </a:ln>
        </p:spPr>
      </p:pic>
      <p:pic>
        <p:nvPicPr>
          <p:cNvPr id="15414" name="Picture 116"/>
          <p:cNvPicPr>
            <a:picLocks noChangeAspect="1" noChangeArrowheads="1"/>
          </p:cNvPicPr>
          <p:nvPr/>
        </p:nvPicPr>
        <p:blipFill>
          <a:blip r:embed="rId58"/>
          <a:srcRect/>
          <a:stretch>
            <a:fillRect/>
          </a:stretch>
        </p:blipFill>
        <p:spPr bwMode="auto">
          <a:xfrm>
            <a:off x="8064500" y="1747838"/>
            <a:ext cx="1055688" cy="1057275"/>
          </a:xfrm>
          <a:prstGeom prst="rect">
            <a:avLst/>
          </a:prstGeom>
          <a:noFill/>
          <a:ln w="9525">
            <a:noFill/>
            <a:miter lim="800000"/>
            <a:headEnd/>
            <a:tailEnd/>
          </a:ln>
        </p:spPr>
      </p:pic>
      <p:pic>
        <p:nvPicPr>
          <p:cNvPr id="15415" name="Picture 117"/>
          <p:cNvPicPr>
            <a:picLocks noChangeAspect="1" noChangeArrowheads="1"/>
          </p:cNvPicPr>
          <p:nvPr/>
        </p:nvPicPr>
        <p:blipFill>
          <a:blip r:embed="rId59"/>
          <a:srcRect/>
          <a:stretch>
            <a:fillRect/>
          </a:stretch>
        </p:blipFill>
        <p:spPr bwMode="auto">
          <a:xfrm>
            <a:off x="5734050" y="3170238"/>
            <a:ext cx="923925" cy="923925"/>
          </a:xfrm>
          <a:prstGeom prst="rect">
            <a:avLst/>
          </a:prstGeom>
          <a:noFill/>
          <a:ln w="9525">
            <a:noFill/>
            <a:miter lim="800000"/>
            <a:headEnd/>
            <a:tailEnd/>
          </a:ln>
        </p:spPr>
      </p:pic>
      <p:pic>
        <p:nvPicPr>
          <p:cNvPr id="15416" name="Picture 119" descr="University of Nebraska Medical Center"/>
          <p:cNvPicPr>
            <a:picLocks noChangeAspect="1" noChangeArrowheads="1"/>
          </p:cNvPicPr>
          <p:nvPr/>
        </p:nvPicPr>
        <p:blipFill>
          <a:blip r:embed="rId60"/>
          <a:srcRect/>
          <a:stretch>
            <a:fillRect/>
          </a:stretch>
        </p:blipFill>
        <p:spPr bwMode="auto">
          <a:xfrm>
            <a:off x="4705350" y="5919788"/>
            <a:ext cx="1309688" cy="430212"/>
          </a:xfrm>
          <a:prstGeom prst="rect">
            <a:avLst/>
          </a:prstGeom>
          <a:noFill/>
          <a:ln w="9525">
            <a:noFill/>
            <a:miter lim="800000"/>
            <a:headEnd/>
            <a:tailEnd/>
          </a:ln>
        </p:spPr>
      </p:pic>
      <p:pic>
        <p:nvPicPr>
          <p:cNvPr id="15417" name="Picture 121"/>
          <p:cNvPicPr>
            <a:picLocks noChangeAspect="1" noChangeArrowheads="1"/>
          </p:cNvPicPr>
          <p:nvPr/>
        </p:nvPicPr>
        <p:blipFill>
          <a:blip r:embed="rId61"/>
          <a:srcRect/>
          <a:stretch>
            <a:fillRect/>
          </a:stretch>
        </p:blipFill>
        <p:spPr bwMode="auto">
          <a:xfrm>
            <a:off x="6778625" y="2570163"/>
            <a:ext cx="800100" cy="1200150"/>
          </a:xfrm>
          <a:prstGeom prst="rect">
            <a:avLst/>
          </a:prstGeom>
          <a:noFill/>
          <a:ln w="9525">
            <a:noFill/>
            <a:miter lim="800000"/>
            <a:headEnd/>
            <a:tailEnd/>
          </a:ln>
        </p:spPr>
      </p:pic>
      <p:pic>
        <p:nvPicPr>
          <p:cNvPr id="15418" name="Picture 122"/>
          <p:cNvPicPr>
            <a:picLocks noChangeAspect="1" noChangeArrowheads="1"/>
          </p:cNvPicPr>
          <p:nvPr/>
        </p:nvPicPr>
        <p:blipFill>
          <a:blip r:embed="rId62"/>
          <a:srcRect/>
          <a:stretch>
            <a:fillRect/>
          </a:stretch>
        </p:blipFill>
        <p:spPr bwMode="auto">
          <a:xfrm>
            <a:off x="6126163" y="5168900"/>
            <a:ext cx="1252537" cy="406400"/>
          </a:xfrm>
          <a:prstGeom prst="rect">
            <a:avLst/>
          </a:prstGeom>
          <a:noFill/>
          <a:ln w="9525">
            <a:noFill/>
            <a:miter lim="800000"/>
            <a:headEnd/>
            <a:tailEnd/>
          </a:ln>
        </p:spPr>
      </p:pic>
      <p:pic>
        <p:nvPicPr>
          <p:cNvPr id="15419" name="Picture 123"/>
          <p:cNvPicPr>
            <a:picLocks noChangeAspect="1" noChangeArrowheads="1"/>
          </p:cNvPicPr>
          <p:nvPr/>
        </p:nvPicPr>
        <p:blipFill>
          <a:blip r:embed="rId63"/>
          <a:srcRect/>
          <a:stretch>
            <a:fillRect/>
          </a:stretch>
        </p:blipFill>
        <p:spPr bwMode="auto">
          <a:xfrm>
            <a:off x="2730500" y="606425"/>
            <a:ext cx="1373188" cy="550863"/>
          </a:xfrm>
          <a:prstGeom prst="rect">
            <a:avLst/>
          </a:prstGeom>
          <a:noFill/>
          <a:ln w="9525">
            <a:noFill/>
            <a:miter lim="800000"/>
            <a:headEnd/>
            <a:tailEnd/>
          </a:ln>
        </p:spPr>
      </p:pic>
      <p:pic>
        <p:nvPicPr>
          <p:cNvPr id="15420" name="Picture 124"/>
          <p:cNvPicPr>
            <a:picLocks noChangeAspect="1" noChangeArrowheads="1"/>
          </p:cNvPicPr>
          <p:nvPr/>
        </p:nvPicPr>
        <p:blipFill>
          <a:blip r:embed="rId64"/>
          <a:srcRect/>
          <a:stretch>
            <a:fillRect/>
          </a:stretch>
        </p:blipFill>
        <p:spPr bwMode="auto">
          <a:xfrm>
            <a:off x="7737475" y="2867025"/>
            <a:ext cx="1130300" cy="828675"/>
          </a:xfrm>
          <a:prstGeom prst="rect">
            <a:avLst/>
          </a:prstGeom>
          <a:noFill/>
          <a:ln w="9525">
            <a:noFill/>
            <a:miter lim="800000"/>
            <a:headEnd/>
            <a:tailEnd/>
          </a:ln>
        </p:spPr>
      </p:pic>
      <p:pic>
        <p:nvPicPr>
          <p:cNvPr id="15421" name="Picture 125"/>
          <p:cNvPicPr>
            <a:picLocks noChangeAspect="1" noChangeArrowheads="1"/>
          </p:cNvPicPr>
          <p:nvPr/>
        </p:nvPicPr>
        <p:blipFill>
          <a:blip r:embed="rId65"/>
          <a:srcRect/>
          <a:stretch>
            <a:fillRect/>
          </a:stretch>
        </p:blipFill>
        <p:spPr bwMode="auto">
          <a:xfrm>
            <a:off x="7178675" y="3800475"/>
            <a:ext cx="1874838" cy="333375"/>
          </a:xfrm>
          <a:prstGeom prst="rect">
            <a:avLst/>
          </a:prstGeom>
          <a:noFill/>
          <a:ln w="9525">
            <a:noFill/>
            <a:miter lim="800000"/>
            <a:headEnd/>
            <a:tailEnd/>
          </a:ln>
        </p:spPr>
      </p:pic>
      <p:pic>
        <p:nvPicPr>
          <p:cNvPr id="15422" name="Picture 128"/>
          <p:cNvPicPr>
            <a:picLocks noChangeAspect="1" noChangeArrowheads="1"/>
          </p:cNvPicPr>
          <p:nvPr/>
        </p:nvPicPr>
        <p:blipFill>
          <a:blip r:embed="rId66"/>
          <a:srcRect/>
          <a:stretch>
            <a:fillRect/>
          </a:stretch>
        </p:blipFill>
        <p:spPr bwMode="auto">
          <a:xfrm>
            <a:off x="6567488" y="4075113"/>
            <a:ext cx="2125662" cy="538162"/>
          </a:xfrm>
          <a:prstGeom prst="rect">
            <a:avLst/>
          </a:prstGeom>
          <a:noFill/>
          <a:ln w="9525">
            <a:noFill/>
            <a:miter lim="800000"/>
            <a:headEnd/>
            <a:tailEnd/>
          </a:ln>
        </p:spPr>
      </p:pic>
      <p:pic>
        <p:nvPicPr>
          <p:cNvPr id="15423" name="Picture 129"/>
          <p:cNvPicPr>
            <a:picLocks noChangeAspect="1" noChangeArrowheads="1"/>
          </p:cNvPicPr>
          <p:nvPr/>
        </p:nvPicPr>
        <p:blipFill>
          <a:blip r:embed="rId67"/>
          <a:srcRect/>
          <a:stretch>
            <a:fillRect/>
          </a:stretch>
        </p:blipFill>
        <p:spPr bwMode="auto">
          <a:xfrm>
            <a:off x="2214563" y="4979988"/>
            <a:ext cx="1555750" cy="296862"/>
          </a:xfrm>
          <a:prstGeom prst="rect">
            <a:avLst/>
          </a:prstGeom>
          <a:noFill/>
          <a:ln w="9525">
            <a:noFill/>
            <a:miter lim="800000"/>
            <a:headEnd/>
            <a:tailEnd/>
          </a:ln>
        </p:spPr>
      </p:pic>
      <p:pic>
        <p:nvPicPr>
          <p:cNvPr id="15424" name="Picture 130"/>
          <p:cNvPicPr>
            <a:picLocks noChangeAspect="1" noChangeArrowheads="1"/>
          </p:cNvPicPr>
          <p:nvPr/>
        </p:nvPicPr>
        <p:blipFill>
          <a:blip r:embed="rId68"/>
          <a:srcRect/>
          <a:stretch>
            <a:fillRect/>
          </a:stretch>
        </p:blipFill>
        <p:spPr bwMode="auto">
          <a:xfrm>
            <a:off x="7392988" y="4516438"/>
            <a:ext cx="1465262" cy="742950"/>
          </a:xfrm>
          <a:prstGeom prst="rect">
            <a:avLst/>
          </a:prstGeom>
          <a:noFill/>
          <a:ln w="9525">
            <a:noFill/>
            <a:miter lim="800000"/>
            <a:headEnd/>
            <a:tailEnd/>
          </a:ln>
        </p:spPr>
      </p:pic>
      <p:pic>
        <p:nvPicPr>
          <p:cNvPr id="15425" name="Picture 132"/>
          <p:cNvPicPr>
            <a:picLocks noChangeAspect="1" noChangeArrowheads="1"/>
          </p:cNvPicPr>
          <p:nvPr/>
        </p:nvPicPr>
        <p:blipFill>
          <a:blip r:embed="rId69"/>
          <a:srcRect/>
          <a:stretch>
            <a:fillRect/>
          </a:stretch>
        </p:blipFill>
        <p:spPr bwMode="auto">
          <a:xfrm>
            <a:off x="7732713" y="5119688"/>
            <a:ext cx="942975" cy="654050"/>
          </a:xfrm>
          <a:prstGeom prst="rect">
            <a:avLst/>
          </a:prstGeom>
          <a:noFill/>
          <a:ln w="9525">
            <a:noFill/>
            <a:miter lim="800000"/>
            <a:headEnd/>
            <a:tailEnd/>
          </a:ln>
        </p:spPr>
      </p:pic>
      <p:pic>
        <p:nvPicPr>
          <p:cNvPr id="15426" name="Picture 133"/>
          <p:cNvPicPr>
            <a:picLocks noChangeAspect="1" noChangeArrowheads="1"/>
          </p:cNvPicPr>
          <p:nvPr/>
        </p:nvPicPr>
        <p:blipFill>
          <a:blip r:embed="rId70"/>
          <a:srcRect/>
          <a:stretch>
            <a:fillRect/>
          </a:stretch>
        </p:blipFill>
        <p:spPr bwMode="auto">
          <a:xfrm>
            <a:off x="3762375" y="2892425"/>
            <a:ext cx="1133475" cy="392113"/>
          </a:xfrm>
          <a:prstGeom prst="rect">
            <a:avLst/>
          </a:prstGeom>
          <a:noFill/>
          <a:ln w="9525">
            <a:noFill/>
            <a:miter lim="800000"/>
            <a:headEnd/>
            <a:tailEnd/>
          </a:ln>
        </p:spPr>
      </p:pic>
      <p:pic>
        <p:nvPicPr>
          <p:cNvPr id="15427" name="Picture 3"/>
          <p:cNvPicPr>
            <a:picLocks noChangeAspect="1" noChangeArrowheads="1"/>
          </p:cNvPicPr>
          <p:nvPr/>
        </p:nvPicPr>
        <p:blipFill>
          <a:blip r:embed="rId71"/>
          <a:srcRect/>
          <a:stretch>
            <a:fillRect/>
          </a:stretch>
        </p:blipFill>
        <p:spPr bwMode="auto">
          <a:xfrm>
            <a:off x="3711575" y="4064000"/>
            <a:ext cx="928688" cy="927100"/>
          </a:xfrm>
          <a:prstGeom prst="rect">
            <a:avLst/>
          </a:prstGeom>
          <a:noFill/>
          <a:ln w="9525">
            <a:noFill/>
            <a:miter lim="800000"/>
            <a:headEnd/>
            <a:tailEnd/>
          </a:ln>
        </p:spPr>
      </p:pic>
      <p:pic>
        <p:nvPicPr>
          <p:cNvPr id="15428" name="Picture 2"/>
          <p:cNvPicPr>
            <a:picLocks noChangeAspect="1" noChangeArrowheads="1"/>
          </p:cNvPicPr>
          <p:nvPr/>
        </p:nvPicPr>
        <p:blipFill>
          <a:blip r:embed="rId72"/>
          <a:srcRect/>
          <a:stretch>
            <a:fillRect/>
          </a:stretch>
        </p:blipFill>
        <p:spPr bwMode="auto">
          <a:xfrm>
            <a:off x="954088" y="1263650"/>
            <a:ext cx="1398587" cy="512763"/>
          </a:xfrm>
          <a:prstGeom prst="rect">
            <a:avLst/>
          </a:prstGeom>
          <a:noFill/>
          <a:ln w="9525">
            <a:noFill/>
            <a:miter lim="800000"/>
            <a:headEnd/>
            <a:tailEnd/>
          </a:ln>
        </p:spPr>
      </p:pic>
      <p:pic>
        <p:nvPicPr>
          <p:cNvPr id="15429" name="Picture 2"/>
          <p:cNvPicPr>
            <a:picLocks noChangeAspect="1" noChangeArrowheads="1"/>
          </p:cNvPicPr>
          <p:nvPr/>
        </p:nvPicPr>
        <p:blipFill>
          <a:blip r:embed="rId73"/>
          <a:srcRect/>
          <a:stretch>
            <a:fillRect/>
          </a:stretch>
        </p:blipFill>
        <p:spPr bwMode="auto">
          <a:xfrm>
            <a:off x="3022600" y="3319463"/>
            <a:ext cx="1377950" cy="784225"/>
          </a:xfrm>
          <a:prstGeom prst="rect">
            <a:avLst/>
          </a:prstGeom>
          <a:noFill/>
          <a:ln w="9525">
            <a:noFill/>
            <a:miter lim="800000"/>
            <a:headEnd/>
            <a:tailEnd/>
          </a:ln>
        </p:spPr>
      </p:pic>
      <p:pic>
        <p:nvPicPr>
          <p:cNvPr id="15430" name="Picture 3"/>
          <p:cNvPicPr>
            <a:picLocks noChangeAspect="1" noChangeArrowheads="1"/>
          </p:cNvPicPr>
          <p:nvPr/>
        </p:nvPicPr>
        <p:blipFill>
          <a:blip r:embed="rId74"/>
          <a:srcRect/>
          <a:stretch>
            <a:fillRect/>
          </a:stretch>
        </p:blipFill>
        <p:spPr bwMode="auto">
          <a:xfrm>
            <a:off x="4768850" y="1146175"/>
            <a:ext cx="1798638" cy="436563"/>
          </a:xfrm>
          <a:prstGeom prst="rect">
            <a:avLst/>
          </a:prstGeom>
          <a:noFill/>
          <a:ln w="9525">
            <a:noFill/>
            <a:miter lim="800000"/>
            <a:headEnd/>
            <a:tailEnd/>
          </a:ln>
        </p:spPr>
      </p:pic>
      <p:pic>
        <p:nvPicPr>
          <p:cNvPr id="15431" name="Picture 5"/>
          <p:cNvPicPr>
            <a:picLocks noChangeAspect="1" noChangeArrowheads="1"/>
          </p:cNvPicPr>
          <p:nvPr/>
        </p:nvPicPr>
        <p:blipFill>
          <a:blip r:embed="rId75"/>
          <a:srcRect/>
          <a:stretch>
            <a:fillRect/>
          </a:stretch>
        </p:blipFill>
        <p:spPr bwMode="auto">
          <a:xfrm>
            <a:off x="1241425" y="1814513"/>
            <a:ext cx="868363" cy="868362"/>
          </a:xfrm>
          <a:prstGeom prst="rect">
            <a:avLst/>
          </a:prstGeom>
          <a:noFill/>
          <a:ln w="9525">
            <a:noFill/>
            <a:miter lim="800000"/>
            <a:headEnd/>
            <a:tailEnd/>
          </a:ln>
        </p:spPr>
      </p:pic>
      <p:pic>
        <p:nvPicPr>
          <p:cNvPr id="15432" name="Picture 6"/>
          <p:cNvPicPr>
            <a:picLocks noChangeAspect="1" noChangeArrowheads="1"/>
          </p:cNvPicPr>
          <p:nvPr/>
        </p:nvPicPr>
        <p:blipFill>
          <a:blip r:embed="rId76"/>
          <a:srcRect/>
          <a:stretch>
            <a:fillRect/>
          </a:stretch>
        </p:blipFill>
        <p:spPr bwMode="auto">
          <a:xfrm>
            <a:off x="1487488" y="3370263"/>
            <a:ext cx="1514475" cy="430212"/>
          </a:xfrm>
          <a:prstGeom prst="rect">
            <a:avLst/>
          </a:prstGeom>
          <a:noFill/>
          <a:ln w="9525">
            <a:noFill/>
            <a:miter lim="800000"/>
            <a:headEnd/>
            <a:tailEnd/>
          </a:ln>
        </p:spPr>
      </p:pic>
      <p:pic>
        <p:nvPicPr>
          <p:cNvPr id="15433" name="Picture 7"/>
          <p:cNvPicPr>
            <a:picLocks noChangeAspect="1" noChangeArrowheads="1"/>
          </p:cNvPicPr>
          <p:nvPr/>
        </p:nvPicPr>
        <p:blipFill>
          <a:blip r:embed="rId77"/>
          <a:srcRect/>
          <a:stretch>
            <a:fillRect/>
          </a:stretch>
        </p:blipFill>
        <p:spPr bwMode="auto">
          <a:xfrm>
            <a:off x="6291263" y="5651500"/>
            <a:ext cx="1287462" cy="439738"/>
          </a:xfrm>
          <a:prstGeom prst="rect">
            <a:avLst/>
          </a:prstGeom>
          <a:noFill/>
          <a:ln w="9525">
            <a:noFill/>
            <a:miter lim="800000"/>
            <a:headEnd/>
            <a:tailEnd/>
          </a:ln>
        </p:spPr>
      </p:pic>
      <p:sp>
        <p:nvSpPr>
          <p:cNvPr id="5" name="TextBox 4"/>
          <p:cNvSpPr txBox="1"/>
          <p:nvPr/>
        </p:nvSpPr>
        <p:spPr>
          <a:xfrm>
            <a:off x="2244725" y="2787650"/>
            <a:ext cx="1495425" cy="523875"/>
          </a:xfrm>
          <a:prstGeom prst="rect">
            <a:avLst/>
          </a:prstGeom>
          <a:noFill/>
        </p:spPr>
        <p:txBody>
          <a:bodyPr>
            <a:spAutoFit/>
          </a:bodyPr>
          <a:lstStyle/>
          <a:p>
            <a:pPr algn="ctr" fontAlgn="auto">
              <a:spcBef>
                <a:spcPts val="0"/>
              </a:spcBef>
              <a:spcAft>
                <a:spcPts val="0"/>
              </a:spcAft>
              <a:defRPr/>
            </a:pPr>
            <a:r>
              <a:rPr lang="en-US" sz="1400" b="1" dirty="0">
                <a:solidFill>
                  <a:schemeClr val="tx2">
                    <a:lumMod val="75000"/>
                  </a:schemeClr>
                </a:solidFill>
                <a:latin typeface="Baskerville Old Face" panose="02020602080505020303" pitchFamily="18" charset="0"/>
                <a:cs typeface="+mn-cs"/>
              </a:rPr>
              <a:t>Thomas Jefferson University</a:t>
            </a:r>
            <a:endParaRPr lang="en-US" sz="1400" b="1" dirty="0">
              <a:solidFill>
                <a:schemeClr val="tx2">
                  <a:lumMod val="75000"/>
                </a:schemeClr>
              </a:solidFill>
              <a:latin typeface="Baskerville Old Face" panose="02020602080505020303" pitchFamily="18" charset="0"/>
              <a:cs typeface="+mn-cs"/>
            </a:endParaRPr>
          </a:p>
        </p:txBody>
      </p:sp>
      <p:sp>
        <p:nvSpPr>
          <p:cNvPr id="15435" name="TextBox 9"/>
          <p:cNvSpPr txBox="1">
            <a:spLocks noChangeArrowheads="1"/>
          </p:cNvSpPr>
          <p:nvPr/>
        </p:nvSpPr>
        <p:spPr bwMode="auto">
          <a:xfrm>
            <a:off x="1060450" y="4960938"/>
            <a:ext cx="1000125" cy="1016000"/>
          </a:xfrm>
          <a:prstGeom prst="rect">
            <a:avLst/>
          </a:prstGeom>
          <a:noFill/>
          <a:ln w="9525">
            <a:noFill/>
            <a:miter lim="800000"/>
            <a:headEnd/>
            <a:tailEnd/>
          </a:ln>
        </p:spPr>
        <p:txBody>
          <a:bodyPr>
            <a:spAutoFit/>
          </a:bodyPr>
          <a:lstStyle/>
          <a:p>
            <a:pPr algn="ctr"/>
            <a:r>
              <a:rPr lang="en-US" sz="1200">
                <a:solidFill>
                  <a:srgbClr val="996600"/>
                </a:solidFill>
                <a:latin typeface="Bauhaus 93" pitchFamily="82" charset="0"/>
              </a:rPr>
              <a:t>University of Central Florida – College of Medicine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365125" y="365125"/>
            <a:ext cx="8229600" cy="1189038"/>
          </a:xfrm>
        </p:spPr>
        <p:txBody>
          <a:bodyPr/>
          <a:lstStyle/>
          <a:p>
            <a:r>
              <a:rPr lang="en-US" smtClean="0"/>
              <a:t>Clerkship Coordinator</a:t>
            </a:r>
          </a:p>
        </p:txBody>
      </p:sp>
      <p:sp>
        <p:nvSpPr>
          <p:cNvPr id="4" name="TextBox 3"/>
          <p:cNvSpPr txBox="1"/>
          <p:nvPr/>
        </p:nvSpPr>
        <p:spPr>
          <a:xfrm>
            <a:off x="1703484" y="2728858"/>
            <a:ext cx="1834073" cy="523220"/>
          </a:xfrm>
          <a:prstGeom prst="rect">
            <a:avLst/>
          </a:prstGeom>
          <a:noFill/>
          <a:effectLst>
            <a:innerShdw blurRad="63500" dist="50800" dir="21060000">
              <a:prstClr val="black">
                <a:alpha val="50000"/>
              </a:prstClr>
            </a:innerShdw>
          </a:effectLst>
          <a:scene3d>
            <a:camera prst="isometricOffAxis2Left"/>
            <a:lightRig rig="threePt" dir="t"/>
          </a:scene3d>
          <a:sp3d>
            <a:bevelT/>
          </a:sp3d>
        </p:spPr>
        <p:txBody>
          <a:bodyPr>
            <a:spAutoFit/>
          </a:bodyPr>
          <a:lstStyle/>
          <a:p>
            <a:pPr fontAlgn="auto">
              <a:spcBef>
                <a:spcPts val="0"/>
              </a:spcBef>
              <a:spcAft>
                <a:spcPts val="0"/>
              </a:spcAft>
              <a:defRPr/>
            </a:pPr>
            <a:r>
              <a:rPr lang="en-US" sz="2800" dirty="0">
                <a:ln w="3175">
                  <a:solidFill>
                    <a:srgbClr val="FF3399"/>
                  </a:solidFill>
                </a:ln>
                <a:solidFill>
                  <a:srgbClr val="FF3399"/>
                </a:solidFill>
                <a:latin typeface="+mn-lt"/>
                <a:cs typeface="+mn-cs"/>
              </a:rPr>
              <a:t>Schedules</a:t>
            </a:r>
            <a:endParaRPr lang="en-US" sz="2800" dirty="0">
              <a:ln w="3175">
                <a:solidFill>
                  <a:srgbClr val="FF3399"/>
                </a:solidFill>
              </a:ln>
              <a:solidFill>
                <a:srgbClr val="FF3399"/>
              </a:solidFill>
              <a:latin typeface="+mn-lt"/>
              <a:cs typeface="+mn-cs"/>
            </a:endParaRPr>
          </a:p>
        </p:txBody>
      </p:sp>
      <p:sp>
        <p:nvSpPr>
          <p:cNvPr id="5" name="TextBox 4"/>
          <p:cNvSpPr txBox="1"/>
          <p:nvPr/>
        </p:nvSpPr>
        <p:spPr>
          <a:xfrm>
            <a:off x="2657719" y="2328508"/>
            <a:ext cx="1914279" cy="523220"/>
          </a:xfrm>
          <a:prstGeom prst="rect">
            <a:avLst/>
          </a:prstGeom>
          <a:noFill/>
          <a:effectLst>
            <a:reflection blurRad="6350" stA="50000" endA="300" endPos="55500" dist="50800" dir="5400000" sy="-100000" algn="bl" rotWithShape="0"/>
          </a:effectLst>
        </p:spPr>
        <p:txBody>
          <a:bodyPr>
            <a:spAutoFit/>
          </a:bodyPr>
          <a:lstStyle/>
          <a:p>
            <a:pPr fontAlgn="auto">
              <a:spcBef>
                <a:spcPts val="0"/>
              </a:spcBef>
              <a:spcAft>
                <a:spcPts val="0"/>
              </a:spcAft>
              <a:defRPr/>
            </a:pPr>
            <a:r>
              <a:rPr lang="en-US" sz="2800" dirty="0">
                <a:gradFill flip="none" rotWithShape="1">
                  <a:gsLst>
                    <a:gs pos="20000">
                      <a:srgbClr val="000082"/>
                    </a:gs>
                    <a:gs pos="30000">
                      <a:srgbClr val="66008F"/>
                    </a:gs>
                    <a:gs pos="64999">
                      <a:srgbClr val="BA0066"/>
                    </a:gs>
                    <a:gs pos="89999">
                      <a:srgbClr val="FF0000"/>
                    </a:gs>
                    <a:gs pos="100000">
                      <a:srgbClr val="FF8200"/>
                    </a:gs>
                  </a:gsLst>
                  <a:lin ang="2700000" scaled="1"/>
                  <a:tileRect/>
                </a:gradFill>
                <a:latin typeface="+mn-lt"/>
                <a:cs typeface="+mn-cs"/>
              </a:rPr>
              <a:t>Orientation</a:t>
            </a:r>
            <a:endParaRPr lang="en-US" sz="2800" dirty="0">
              <a:gradFill flip="none" rotWithShape="1">
                <a:gsLst>
                  <a:gs pos="20000">
                    <a:srgbClr val="000082"/>
                  </a:gs>
                  <a:gs pos="30000">
                    <a:srgbClr val="66008F"/>
                  </a:gs>
                  <a:gs pos="64999">
                    <a:srgbClr val="BA0066"/>
                  </a:gs>
                  <a:gs pos="89999">
                    <a:srgbClr val="FF0000"/>
                  </a:gs>
                  <a:gs pos="100000">
                    <a:srgbClr val="FF8200"/>
                  </a:gs>
                </a:gsLst>
                <a:lin ang="2700000" scaled="1"/>
                <a:tileRect/>
              </a:gradFill>
              <a:latin typeface="+mn-lt"/>
              <a:cs typeface="+mn-cs"/>
            </a:endParaRPr>
          </a:p>
        </p:txBody>
      </p:sp>
      <p:sp>
        <p:nvSpPr>
          <p:cNvPr id="7" name="TextBox 6"/>
          <p:cNvSpPr txBox="1"/>
          <p:nvPr/>
        </p:nvSpPr>
        <p:spPr>
          <a:xfrm>
            <a:off x="6642723" y="3565934"/>
            <a:ext cx="1208503" cy="430887"/>
          </a:xfrm>
          <a:prstGeom prst="rect">
            <a:avLst/>
          </a:prstGeom>
          <a:noFill/>
        </p:spPr>
        <p:txBody>
          <a:bodyPr>
            <a:spAutoFit/>
          </a:bodyPr>
          <a:lstStyle/>
          <a:p>
            <a:pPr fontAlgn="auto">
              <a:spcBef>
                <a:spcPts val="0"/>
              </a:spcBef>
              <a:spcAft>
                <a:spcPts val="0"/>
              </a:spcAft>
              <a:defRPr/>
            </a:pPr>
            <a:r>
              <a:rPr lang="en-US" sz="2200" b="1" dirty="0">
                <a:ln w="18000">
                  <a:solidFill>
                    <a:srgbClr val="9933FF"/>
                  </a:solidFill>
                  <a:prstDash val="solid"/>
                  <a:miter lim="800000"/>
                </a:ln>
                <a:noFill/>
                <a:effectLst>
                  <a:outerShdw blurRad="25500" dist="23000" dir="7020000" algn="tl">
                    <a:srgbClr val="000000">
                      <a:alpha val="50000"/>
                    </a:srgbClr>
                  </a:outerShdw>
                </a:effectLst>
                <a:latin typeface="+mn-lt"/>
                <a:cs typeface="+mn-cs"/>
              </a:rPr>
              <a:t>Parking</a:t>
            </a:r>
            <a:endParaRPr lang="en-US" sz="2200" b="1" dirty="0">
              <a:ln w="18000">
                <a:solidFill>
                  <a:srgbClr val="9933FF"/>
                </a:solidFill>
                <a:prstDash val="solid"/>
                <a:miter lim="800000"/>
              </a:ln>
              <a:noFill/>
              <a:effectLst>
                <a:outerShdw blurRad="25500" dist="23000" dir="7020000" algn="tl">
                  <a:srgbClr val="000000">
                    <a:alpha val="50000"/>
                  </a:srgbClr>
                </a:outerShdw>
              </a:effectLst>
              <a:latin typeface="+mn-lt"/>
              <a:cs typeface="+mn-cs"/>
            </a:endParaRPr>
          </a:p>
        </p:txBody>
      </p:sp>
      <p:sp>
        <p:nvSpPr>
          <p:cNvPr id="8" name="TextBox 7"/>
          <p:cNvSpPr txBox="1"/>
          <p:nvPr/>
        </p:nvSpPr>
        <p:spPr>
          <a:xfrm>
            <a:off x="3990841" y="3781377"/>
            <a:ext cx="2627391" cy="1323439"/>
          </a:xfrm>
          <a:prstGeom prst="rect">
            <a:avLst/>
          </a:prstGeom>
          <a:noFill/>
          <a:scene3d>
            <a:camera prst="isometricOffAxis1Top">
              <a:rot lat="18600000" lon="19558760" rev="2510697"/>
            </a:camera>
            <a:lightRig rig="threePt" dir="t"/>
          </a:scene3d>
        </p:spPr>
        <p:txBody>
          <a:bodyPr>
            <a:spAutoFit/>
          </a:bodyPr>
          <a:lstStyle/>
          <a:p>
            <a:pPr fontAlgn="auto">
              <a:spcBef>
                <a:spcPts val="0"/>
              </a:spcBef>
              <a:spcAft>
                <a:spcPts val="0"/>
              </a:spcAft>
              <a:defRPr/>
            </a:pPr>
            <a:r>
              <a:rPr lang="en-US" sz="4000" b="1" dirty="0">
                <a:solidFill>
                  <a:srgbClr val="002060"/>
                </a:solidFill>
                <a:latin typeface="+mn-lt"/>
                <a:cs typeface="+mn-cs"/>
              </a:rPr>
              <a:t>Learning Objectives</a:t>
            </a:r>
            <a:endParaRPr lang="en-US" sz="4000" b="1" dirty="0">
              <a:solidFill>
                <a:srgbClr val="002060"/>
              </a:solidFill>
              <a:latin typeface="+mn-lt"/>
              <a:cs typeface="+mn-cs"/>
            </a:endParaRPr>
          </a:p>
        </p:txBody>
      </p:sp>
      <p:sp>
        <p:nvSpPr>
          <p:cNvPr id="9" name="Rectangle 8"/>
          <p:cNvSpPr/>
          <p:nvPr/>
        </p:nvSpPr>
        <p:spPr>
          <a:xfrm>
            <a:off x="1844909" y="3211991"/>
            <a:ext cx="4267083" cy="784830"/>
          </a:xfrm>
          <a:prstGeom prst="rect">
            <a:avLst/>
          </a:prstGeom>
          <a:noFill/>
        </p:spPr>
        <p:txBody>
          <a:bodyPr>
            <a:spAutoFit/>
          </a:bodyPr>
          <a:lstStyle/>
          <a:p>
            <a:pPr algn="ctr" fontAlgn="auto">
              <a:spcBef>
                <a:spcPts val="0"/>
              </a:spcBef>
              <a:spcAft>
                <a:spcPts val="0"/>
              </a:spcAft>
              <a:defRPr/>
            </a:pPr>
            <a:r>
              <a:rPr lang="en-US" sz="4500" b="1" dirty="0">
                <a:ln w="18000">
                  <a:solidFill>
                    <a:schemeClr val="accent2">
                      <a:satMod val="140000"/>
                    </a:schemeClr>
                  </a:solidFill>
                  <a:prstDash val="solid"/>
                  <a:miter lim="800000"/>
                </a:ln>
                <a:solidFill>
                  <a:srgbClr val="89375A"/>
                </a:solidFill>
                <a:effectLst>
                  <a:outerShdw blurRad="25500" dist="23000" dir="7020000" algn="tl">
                    <a:srgbClr val="000000">
                      <a:alpha val="50000"/>
                    </a:srgbClr>
                  </a:outerShdw>
                </a:effectLst>
                <a:latin typeface="+mn-lt"/>
                <a:cs typeface="+mn-cs"/>
              </a:rPr>
              <a:t>Communication</a:t>
            </a:r>
            <a:endParaRPr lang="en-US" sz="4500" b="1" dirty="0">
              <a:ln w="18000">
                <a:solidFill>
                  <a:schemeClr val="accent2">
                    <a:satMod val="140000"/>
                  </a:schemeClr>
                </a:solidFill>
                <a:prstDash val="solid"/>
                <a:miter lim="800000"/>
              </a:ln>
              <a:solidFill>
                <a:srgbClr val="89375A"/>
              </a:solidFill>
              <a:effectLst>
                <a:outerShdw blurRad="25500" dist="23000" dir="7020000" algn="tl">
                  <a:srgbClr val="000000">
                    <a:alpha val="50000"/>
                  </a:srgbClr>
                </a:outerShdw>
              </a:effectLst>
              <a:latin typeface="+mn-lt"/>
              <a:cs typeface="+mn-cs"/>
            </a:endParaRPr>
          </a:p>
        </p:txBody>
      </p:sp>
      <p:sp>
        <p:nvSpPr>
          <p:cNvPr id="11" name="TextBox 10"/>
          <p:cNvSpPr txBox="1"/>
          <p:nvPr/>
        </p:nvSpPr>
        <p:spPr>
          <a:xfrm>
            <a:off x="4938777" y="4694729"/>
            <a:ext cx="1312362" cy="400110"/>
          </a:xfrm>
          <a:prstGeom prst="rect">
            <a:avLst/>
          </a:prstGeom>
          <a:noFill/>
        </p:spPr>
        <p:txBody>
          <a:bodyPr>
            <a:spAutoFit/>
          </a:bodyPr>
          <a:lstStyle/>
          <a:p>
            <a:pPr fontAlgn="auto">
              <a:spcBef>
                <a:spcPts val="0"/>
              </a:spcBef>
              <a:spcAft>
                <a:spcPts val="0"/>
              </a:spcAft>
              <a:defRPr/>
            </a:pPr>
            <a:r>
              <a:rPr lang="en-US" sz="2000" b="1" dirty="0">
                <a:solidFill>
                  <a:srgbClr val="FF3399"/>
                </a:solidFill>
                <a:effectLst>
                  <a:reflection blurRad="6350" stA="55000" endA="50" endPos="85000" dist="29997" dir="5400000" sy="-100000" algn="bl" rotWithShape="0"/>
                </a:effectLst>
                <a:latin typeface="+mn-lt"/>
                <a:cs typeface="+mn-cs"/>
              </a:rPr>
              <a:t>Handouts</a:t>
            </a:r>
            <a:endParaRPr lang="en-US" sz="2000" b="1" dirty="0">
              <a:solidFill>
                <a:srgbClr val="FF3399"/>
              </a:solidFill>
              <a:effectLst>
                <a:reflection blurRad="6350" stA="55000" endA="50" endPos="85000" dist="29997" dir="5400000" sy="-100000" algn="bl" rotWithShape="0"/>
              </a:effectLst>
              <a:latin typeface="+mn-lt"/>
              <a:cs typeface="+mn-cs"/>
            </a:endParaRPr>
          </a:p>
        </p:txBody>
      </p:sp>
      <p:sp>
        <p:nvSpPr>
          <p:cNvPr id="12" name="TextBox 11"/>
          <p:cNvSpPr txBox="1"/>
          <p:nvPr/>
        </p:nvSpPr>
        <p:spPr>
          <a:xfrm>
            <a:off x="3695149" y="5164187"/>
            <a:ext cx="1568371" cy="461665"/>
          </a:xfrm>
          <a:prstGeom prst="rect">
            <a:avLst/>
          </a:prstGeom>
          <a:noFill/>
        </p:spPr>
        <p:txBody>
          <a:bodyPr>
            <a:spAutoFit/>
          </a:bodyPr>
          <a:lstStyle/>
          <a:p>
            <a:pPr fontAlgn="auto">
              <a:spcBef>
                <a:spcPts val="0"/>
              </a:spcBef>
              <a:spcAft>
                <a:spcPts val="0"/>
              </a:spcAft>
              <a:defRPr/>
            </a:pPr>
            <a:r>
              <a:rPr lang="en-US" sz="2400" b="1" dirty="0">
                <a:blipFill>
                  <a:blip r:embed="rId3"/>
                  <a:tile tx="0" ty="0" sx="100000" sy="100000" flip="none" algn="tl"/>
                </a:blipFill>
                <a:latin typeface="+mn-lt"/>
                <a:cs typeface="+mn-cs"/>
              </a:rPr>
              <a:t>Resources</a:t>
            </a:r>
            <a:endParaRPr lang="en-US" sz="2400" b="1" dirty="0">
              <a:blipFill>
                <a:blip r:embed="rId3"/>
                <a:tile tx="0" ty="0" sx="100000" sy="100000" flip="none" algn="tl"/>
              </a:blipFill>
              <a:latin typeface="+mn-lt"/>
              <a:cs typeface="+mn-cs"/>
            </a:endParaRPr>
          </a:p>
        </p:txBody>
      </p:sp>
      <p:sp>
        <p:nvSpPr>
          <p:cNvPr id="14" name="TextBox 13"/>
          <p:cNvSpPr txBox="1"/>
          <p:nvPr/>
        </p:nvSpPr>
        <p:spPr>
          <a:xfrm>
            <a:off x="6737889" y="5218443"/>
            <a:ext cx="1710324" cy="461665"/>
          </a:xfrm>
          <a:prstGeom prst="rect">
            <a:avLst/>
          </a:prstGeom>
          <a:noFill/>
          <a:scene3d>
            <a:camera prst="isometricOffAxis2Left">
              <a:rot lat="1080000" lon="2400000" rev="0"/>
            </a:camera>
            <a:lightRig rig="threePt" dir="t"/>
          </a:scene3d>
        </p:spPr>
        <p:txBody>
          <a:bodyPr>
            <a:spAutoFit/>
          </a:bodyPr>
          <a:lstStyle/>
          <a:p>
            <a:pPr fontAlgn="auto">
              <a:spcBef>
                <a:spcPts val="0"/>
              </a:spcBef>
              <a:spcAft>
                <a:spcPts val="0"/>
              </a:spcAft>
              <a:defRPr/>
            </a:pPr>
            <a:r>
              <a:rPr lang="en-US" sz="2400" dirty="0">
                <a:pattFill prst="horzBrick">
                  <a:fgClr>
                    <a:srgbClr val="FF3300"/>
                  </a:fgClr>
                  <a:bgClr>
                    <a:srgbClr val="663300"/>
                  </a:bgClr>
                </a:pattFill>
                <a:latin typeface="+mn-lt"/>
                <a:cs typeface="+mn-cs"/>
              </a:rPr>
              <a:t>Web Pages</a:t>
            </a:r>
            <a:endParaRPr lang="en-US" sz="2400" dirty="0">
              <a:pattFill prst="horzBrick">
                <a:fgClr>
                  <a:srgbClr val="FF3300"/>
                </a:fgClr>
                <a:bgClr>
                  <a:srgbClr val="663300"/>
                </a:bgClr>
              </a:pattFill>
              <a:latin typeface="+mn-lt"/>
              <a:cs typeface="+mn-cs"/>
            </a:endParaRPr>
          </a:p>
        </p:txBody>
      </p:sp>
      <p:sp>
        <p:nvSpPr>
          <p:cNvPr id="17418" name="TextBox 14"/>
          <p:cNvSpPr txBox="1">
            <a:spLocks noChangeArrowheads="1"/>
          </p:cNvSpPr>
          <p:nvPr/>
        </p:nvSpPr>
        <p:spPr bwMode="auto">
          <a:xfrm>
            <a:off x="1752600" y="4676775"/>
            <a:ext cx="1371600" cy="368300"/>
          </a:xfrm>
          <a:prstGeom prst="rect">
            <a:avLst/>
          </a:prstGeom>
          <a:noFill/>
          <a:ln w="9525">
            <a:noFill/>
            <a:miter lim="800000"/>
            <a:headEnd/>
            <a:tailEnd/>
          </a:ln>
        </p:spPr>
        <p:txBody>
          <a:bodyPr>
            <a:spAutoFit/>
          </a:bodyPr>
          <a:lstStyle/>
          <a:p>
            <a:endParaRPr lang="en-US">
              <a:latin typeface="Calibri" pitchFamily="34" charset="0"/>
            </a:endParaRPr>
          </a:p>
        </p:txBody>
      </p:sp>
      <p:sp>
        <p:nvSpPr>
          <p:cNvPr id="16" name="TextBox 15"/>
          <p:cNvSpPr txBox="1"/>
          <p:nvPr/>
        </p:nvSpPr>
        <p:spPr>
          <a:xfrm>
            <a:off x="7774869" y="2139350"/>
            <a:ext cx="615553" cy="2202597"/>
          </a:xfrm>
          <a:prstGeom prst="rect">
            <a:avLst/>
          </a:prstGeom>
          <a:noFill/>
        </p:spPr>
        <p:txBody>
          <a:bodyPr vert="vert">
            <a:spAutoFit/>
          </a:bodyPr>
          <a:lstStyle/>
          <a:p>
            <a:pPr fontAlgn="auto">
              <a:spcBef>
                <a:spcPts val="0"/>
              </a:spcBef>
              <a:spcAft>
                <a:spcPts val="0"/>
              </a:spcAft>
              <a:defRPr/>
            </a:pPr>
            <a:r>
              <a:rPr lang="en-US" sz="2800" b="1" dirty="0">
                <a:pattFill prst="lgCheck">
                  <a:fgClr>
                    <a:srgbClr val="92D050"/>
                  </a:fgClr>
                  <a:bgClr>
                    <a:srgbClr val="00B050"/>
                  </a:bgClr>
                </a:pattFill>
                <a:latin typeface="+mn-lt"/>
                <a:cs typeface="+mn-cs"/>
              </a:rPr>
              <a:t>Assessments</a:t>
            </a:r>
            <a:endParaRPr lang="en-US" sz="2800" b="1" dirty="0">
              <a:pattFill prst="lgCheck">
                <a:fgClr>
                  <a:srgbClr val="92D050"/>
                </a:fgClr>
                <a:bgClr>
                  <a:srgbClr val="00B050"/>
                </a:bgClr>
              </a:pattFill>
              <a:latin typeface="+mn-lt"/>
              <a:cs typeface="+mn-cs"/>
            </a:endParaRPr>
          </a:p>
        </p:txBody>
      </p:sp>
      <p:sp>
        <p:nvSpPr>
          <p:cNvPr id="17" name="TextBox 16"/>
          <p:cNvSpPr txBox="1"/>
          <p:nvPr/>
        </p:nvSpPr>
        <p:spPr>
          <a:xfrm>
            <a:off x="3537558" y="2809107"/>
            <a:ext cx="4114800" cy="584775"/>
          </a:xfrm>
          <a:prstGeom prst="rect">
            <a:avLst/>
          </a:prstGeom>
          <a:noFill/>
        </p:spPr>
        <p:txBody>
          <a:bodyPr>
            <a:spAutoFit/>
          </a:bodyPr>
          <a:lstStyle/>
          <a:p>
            <a:pPr fontAlgn="auto">
              <a:spcBef>
                <a:spcPts val="0"/>
              </a:spcBef>
              <a:spcAft>
                <a:spcPts val="0"/>
              </a:spcAft>
              <a:defRPr/>
            </a:pPr>
            <a:r>
              <a:rPr lang="en-US" sz="3200" dirty="0">
                <a:ln>
                  <a:solidFill>
                    <a:schemeClr val="tx2"/>
                  </a:solidFill>
                </a:ln>
                <a:gradFill flip="none" rotWithShape="1">
                  <a:gsLst>
                    <a:gs pos="27000">
                      <a:srgbClr val="FFF200"/>
                    </a:gs>
                    <a:gs pos="45000">
                      <a:srgbClr val="FF7A00"/>
                    </a:gs>
                    <a:gs pos="64000">
                      <a:srgbClr val="FF0300"/>
                    </a:gs>
                    <a:gs pos="87000">
                      <a:srgbClr val="4D0808"/>
                    </a:gs>
                  </a:gsLst>
                  <a:lin ang="18900000" scaled="1"/>
                  <a:tileRect/>
                </a:gradFill>
                <a:latin typeface="+mn-lt"/>
                <a:cs typeface="+mn-cs"/>
              </a:rPr>
              <a:t>Policies and Procedures</a:t>
            </a:r>
            <a:endParaRPr lang="en-US" sz="3200" dirty="0">
              <a:ln>
                <a:solidFill>
                  <a:schemeClr val="tx2"/>
                </a:solidFill>
              </a:ln>
              <a:gradFill flip="none" rotWithShape="1">
                <a:gsLst>
                  <a:gs pos="27000">
                    <a:srgbClr val="FFF200"/>
                  </a:gs>
                  <a:gs pos="45000">
                    <a:srgbClr val="FF7A00"/>
                  </a:gs>
                  <a:gs pos="64000">
                    <a:srgbClr val="FF0300"/>
                  </a:gs>
                  <a:gs pos="87000">
                    <a:srgbClr val="4D0808"/>
                  </a:gs>
                </a:gsLst>
                <a:lin ang="18900000" scaled="1"/>
                <a:tileRect/>
              </a:gradFill>
              <a:latin typeface="+mn-lt"/>
              <a:cs typeface="+mn-cs"/>
            </a:endParaRPr>
          </a:p>
        </p:txBody>
      </p:sp>
      <p:sp>
        <p:nvSpPr>
          <p:cNvPr id="18" name="TextBox 17"/>
          <p:cNvSpPr txBox="1"/>
          <p:nvPr/>
        </p:nvSpPr>
        <p:spPr>
          <a:xfrm>
            <a:off x="4250001" y="2304660"/>
            <a:ext cx="2109073" cy="584775"/>
          </a:xfrm>
          <a:prstGeom prst="rect">
            <a:avLst/>
          </a:prstGeom>
          <a:noFill/>
          <a:scene3d>
            <a:camera prst="isometricBottomDown">
              <a:rot lat="2123776" lon="18000000" rev="17990253"/>
            </a:camera>
            <a:lightRig rig="threePt" dir="t"/>
          </a:scene3d>
        </p:spPr>
        <p:txBody>
          <a:bodyPr>
            <a:spAutoFit/>
          </a:bodyPr>
          <a:lstStyle/>
          <a:p>
            <a:pPr fontAlgn="auto">
              <a:spcBef>
                <a:spcPts val="0"/>
              </a:spcBef>
              <a:spcAft>
                <a:spcPts val="0"/>
              </a:spcAft>
              <a:defRPr/>
            </a:pPr>
            <a:r>
              <a:rPr lang="en-US" sz="3200" b="1" dirty="0">
                <a:blipFill>
                  <a:blip r:embed="rId4"/>
                  <a:tile tx="0" ty="0" sx="100000" sy="100000" flip="none" algn="tl"/>
                </a:blipFill>
                <a:latin typeface="+mn-lt"/>
                <a:cs typeface="+mn-cs"/>
              </a:rPr>
              <a:t>Workshops</a:t>
            </a:r>
            <a:endParaRPr lang="en-US" sz="3200" b="1" dirty="0">
              <a:blipFill>
                <a:blip r:embed="rId4"/>
                <a:tile tx="0" ty="0" sx="100000" sy="100000" flip="none" algn="tl"/>
              </a:blipFill>
              <a:latin typeface="+mn-lt"/>
              <a:cs typeface="+mn-cs"/>
            </a:endParaRPr>
          </a:p>
        </p:txBody>
      </p:sp>
      <p:sp>
        <p:nvSpPr>
          <p:cNvPr id="20" name="TextBox 19"/>
          <p:cNvSpPr txBox="1"/>
          <p:nvPr/>
        </p:nvSpPr>
        <p:spPr>
          <a:xfrm>
            <a:off x="609600" y="3871328"/>
            <a:ext cx="2647083" cy="1938992"/>
          </a:xfrm>
          <a:prstGeom prst="rect">
            <a:avLst/>
          </a:prstGeom>
          <a:noFill/>
          <a:scene3d>
            <a:camera prst="isometricLeftDown">
              <a:rot lat="2100000" lon="1200000" rev="0"/>
            </a:camera>
            <a:lightRig rig="morning" dir="t">
              <a:rot lat="0" lon="0" rev="4200000"/>
            </a:lightRig>
          </a:scene3d>
        </p:spPr>
        <p:txBody>
          <a:bodyPr>
            <a:spAutoFit/>
            <a:sp3d extrusionH="57150" contourW="12700">
              <a:extrusionClr>
                <a:srgbClr val="9933FF"/>
              </a:extrusionClr>
              <a:contourClr>
                <a:srgbClr val="002060"/>
              </a:contourClr>
            </a:sp3d>
          </a:bodyPr>
          <a:lstStyle/>
          <a:p>
            <a:pPr fontAlgn="auto">
              <a:spcBef>
                <a:spcPts val="0"/>
              </a:spcBef>
              <a:spcAft>
                <a:spcPts val="0"/>
              </a:spcAft>
              <a:defRPr/>
            </a:pPr>
            <a:r>
              <a:rPr lang="en-US" sz="4000" dirty="0">
                <a:latin typeface="+mn-lt"/>
                <a:cs typeface="+mn-cs"/>
              </a:rPr>
              <a:t>Grading and Evaluations</a:t>
            </a:r>
            <a:endParaRPr lang="en-US" sz="4000" dirty="0">
              <a:latin typeface="+mn-lt"/>
              <a:cs typeface="+mn-cs"/>
            </a:endParaRPr>
          </a:p>
        </p:txBody>
      </p:sp>
      <p:sp>
        <p:nvSpPr>
          <p:cNvPr id="21" name="TextBox 20"/>
          <p:cNvSpPr txBox="1"/>
          <p:nvPr/>
        </p:nvSpPr>
        <p:spPr>
          <a:xfrm>
            <a:off x="3086066" y="4114800"/>
            <a:ext cx="677108" cy="1904999"/>
          </a:xfrm>
          <a:prstGeom prst="rect">
            <a:avLst/>
          </a:prstGeom>
          <a:noFill/>
        </p:spPr>
        <p:txBody>
          <a:bodyPr vert="vert270">
            <a:spAutoFit/>
          </a:bodyPr>
          <a:lstStyle/>
          <a:p>
            <a:pPr fontAlgn="auto">
              <a:spcBef>
                <a:spcPts val="0"/>
              </a:spcBef>
              <a:spcAft>
                <a:spcPts val="0"/>
              </a:spcAft>
              <a:defRPr/>
            </a:pPr>
            <a:r>
              <a:rPr lang="en-US" sz="3200" dirty="0">
                <a:ln>
                  <a:solidFill>
                    <a:srgbClr val="0070C0"/>
                  </a:solidFill>
                </a:ln>
                <a:solidFill>
                  <a:srgbClr val="002060">
                    <a:alpha val="49000"/>
                  </a:srgbClr>
                </a:solidFill>
                <a:latin typeface="+mn-lt"/>
                <a:cs typeface="+mn-cs"/>
              </a:rPr>
              <a:t>Meetings</a:t>
            </a:r>
            <a:endParaRPr lang="en-US" sz="3200" dirty="0">
              <a:ln>
                <a:solidFill>
                  <a:srgbClr val="0070C0"/>
                </a:solidFill>
              </a:ln>
              <a:solidFill>
                <a:srgbClr val="002060">
                  <a:alpha val="49000"/>
                </a:srgbClr>
              </a:solidFill>
              <a:latin typeface="+mn-lt"/>
              <a:cs typeface="+mn-cs"/>
            </a:endParaRPr>
          </a:p>
        </p:txBody>
      </p:sp>
      <p:sp>
        <p:nvSpPr>
          <p:cNvPr id="23" name="Rectangle 22"/>
          <p:cNvSpPr/>
          <p:nvPr/>
        </p:nvSpPr>
        <p:spPr>
          <a:xfrm>
            <a:off x="379920" y="2304659"/>
            <a:ext cx="2232984" cy="646331"/>
          </a:xfrm>
          <a:prstGeom prst="rect">
            <a:avLst/>
          </a:prstGeom>
          <a:noFill/>
          <a:scene3d>
            <a:camera prst="isometricRightUp"/>
            <a:lightRig rig="threePt" dir="t"/>
          </a:scene3d>
        </p:spPr>
        <p:txBody>
          <a:bodyPr wrap="none">
            <a:spAutoFit/>
          </a:bodyPr>
          <a:lstStyle/>
          <a:p>
            <a:pPr algn="ctr" fontAlgn="auto">
              <a:spcBef>
                <a:spcPts val="0"/>
              </a:spcBef>
              <a:spcAft>
                <a:spcPts val="0"/>
              </a:spcAft>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Directions</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
        <p:nvSpPr>
          <p:cNvPr id="19" name="TextBox 18"/>
          <p:cNvSpPr txBox="1"/>
          <p:nvPr/>
        </p:nvSpPr>
        <p:spPr>
          <a:xfrm>
            <a:off x="6523004" y="4417730"/>
            <a:ext cx="2809543" cy="954107"/>
          </a:xfrm>
          <a:prstGeom prst="rect">
            <a:avLst/>
          </a:prstGeom>
          <a:noFill/>
          <a:scene3d>
            <a:camera prst="isometricBottomDown"/>
            <a:lightRig rig="threePt" dir="t"/>
          </a:scene3d>
        </p:spPr>
        <p:txBody>
          <a:bodyPr>
            <a:spAutoFit/>
          </a:bodyPr>
          <a:lstStyle/>
          <a:p>
            <a:pPr fontAlgn="auto">
              <a:spcBef>
                <a:spcPts val="0"/>
              </a:spcBef>
              <a:spcAft>
                <a:spcPts val="0"/>
              </a:spcAft>
              <a:defRPr/>
            </a:pPr>
            <a:r>
              <a:rPr lang="en-US" sz="2800" b="1" dirty="0">
                <a:solidFill>
                  <a:schemeClr val="accent6">
                    <a:lumMod val="50000"/>
                  </a:schemeClr>
                </a:solidFill>
                <a:latin typeface="+mn-lt"/>
                <a:cs typeface="+mn-cs"/>
              </a:rPr>
              <a:t>Time Management</a:t>
            </a:r>
            <a:endParaRPr lang="en-US" sz="2800" b="1" dirty="0">
              <a:solidFill>
                <a:schemeClr val="accent6">
                  <a:lumMod val="50000"/>
                </a:schemeClr>
              </a:solidFill>
              <a:latin typeface="+mn-lt"/>
              <a:cs typeface="+mn-cs"/>
            </a:endParaRPr>
          </a:p>
        </p:txBody>
      </p:sp>
      <p:sp>
        <p:nvSpPr>
          <p:cNvPr id="22" name="TextBox 21"/>
          <p:cNvSpPr txBox="1"/>
          <p:nvPr/>
        </p:nvSpPr>
        <p:spPr>
          <a:xfrm>
            <a:off x="6285663" y="3393882"/>
            <a:ext cx="391582" cy="2235822"/>
          </a:xfrm>
          <a:prstGeom prst="rect">
            <a:avLst/>
          </a:prstGeom>
          <a:noFill/>
        </p:spPr>
        <p:txBody>
          <a:bodyPr vert="wordArtVert">
            <a:spAutoFit/>
          </a:bodyPr>
          <a:lstStyle/>
          <a:p>
            <a:pPr fontAlgn="auto">
              <a:spcBef>
                <a:spcPts val="0"/>
              </a:spcBef>
              <a:spcAft>
                <a:spcPts val="0"/>
              </a:spcAft>
              <a:defRPr/>
            </a:pPr>
            <a:r>
              <a:rPr lang="en-US" sz="1400" b="1" dirty="0">
                <a:solidFill>
                  <a:srgbClr val="FF6600"/>
                </a:solidFill>
                <a:latin typeface="Aharoni" panose="02010803020104030203" pitchFamily="2" charset="-79"/>
                <a:cs typeface="Aharoni" panose="02010803020104030203" pitchFamily="2" charset="-79"/>
              </a:rPr>
              <a:t>DUTY HOURS</a:t>
            </a:r>
            <a:endParaRPr lang="en-US" sz="1400" b="1" dirty="0">
              <a:solidFill>
                <a:srgbClr val="FF6600"/>
              </a:solidFill>
              <a:latin typeface="Aharoni" panose="02010803020104030203" pitchFamily="2" charset="-79"/>
              <a:cs typeface="Aharoni" panose="02010803020104030203" pitchFamily="2" charset="-79"/>
            </a:endParaRPr>
          </a:p>
        </p:txBody>
      </p:sp>
      <p:sp>
        <p:nvSpPr>
          <p:cNvPr id="17427" name="TextBox 23"/>
          <p:cNvSpPr txBox="1">
            <a:spLocks noChangeArrowheads="1"/>
          </p:cNvSpPr>
          <p:nvPr/>
        </p:nvSpPr>
        <p:spPr bwMode="auto">
          <a:xfrm>
            <a:off x="5881688" y="2205038"/>
            <a:ext cx="2046287" cy="523875"/>
          </a:xfrm>
          <a:prstGeom prst="rect">
            <a:avLst/>
          </a:prstGeom>
          <a:noFill/>
          <a:ln w="9525">
            <a:noFill/>
            <a:miter lim="800000"/>
            <a:headEnd/>
            <a:tailEnd/>
          </a:ln>
        </p:spPr>
        <p:txBody>
          <a:bodyPr>
            <a:spAutoFit/>
          </a:bodyPr>
          <a:lstStyle/>
          <a:p>
            <a:r>
              <a:rPr lang="en-US" sz="2800" b="1">
                <a:solidFill>
                  <a:srgbClr val="0070C0"/>
                </a:solidFill>
                <a:latin typeface="Freestyle Script" pitchFamily="66" charset="0"/>
              </a:rPr>
              <a:t>Conflict Resolution</a:t>
            </a:r>
          </a:p>
        </p:txBody>
      </p:sp>
      <p:sp>
        <p:nvSpPr>
          <p:cNvPr id="17428" name="TextBox 5"/>
          <p:cNvSpPr txBox="1">
            <a:spLocks noChangeArrowheads="1"/>
          </p:cNvSpPr>
          <p:nvPr/>
        </p:nvSpPr>
        <p:spPr bwMode="auto">
          <a:xfrm>
            <a:off x="855663" y="3240088"/>
            <a:ext cx="1277937" cy="369887"/>
          </a:xfrm>
          <a:prstGeom prst="rect">
            <a:avLst/>
          </a:prstGeom>
          <a:noFill/>
          <a:ln w="9525">
            <a:noFill/>
            <a:miter lim="800000"/>
            <a:headEnd/>
            <a:tailEnd/>
          </a:ln>
        </p:spPr>
        <p:txBody>
          <a:bodyPr>
            <a:spAutoFit/>
          </a:bodyPr>
          <a:lstStyle/>
          <a:p>
            <a:r>
              <a:rPr lang="en-US" b="1">
                <a:solidFill>
                  <a:srgbClr val="663300"/>
                </a:solidFill>
                <a:latin typeface="Aharoni" pitchFamily="2" charset="-79"/>
                <a:cs typeface="Aharoni" pitchFamily="2" charset="-79"/>
              </a:rPr>
              <a:t>BUDGET</a:t>
            </a:r>
          </a:p>
        </p:txBody>
      </p:sp>
      <p:sp>
        <p:nvSpPr>
          <p:cNvPr id="10" name="TextBox 9"/>
          <p:cNvSpPr txBox="1"/>
          <p:nvPr/>
        </p:nvSpPr>
        <p:spPr>
          <a:xfrm>
            <a:off x="2574925" y="3944938"/>
            <a:ext cx="615950" cy="1201737"/>
          </a:xfrm>
          <a:prstGeom prst="rect">
            <a:avLst/>
          </a:prstGeom>
          <a:noFill/>
          <a:effectLst>
            <a:outerShdw blurRad="50800" dist="50800" dir="5400000" algn="ctr" rotWithShape="0">
              <a:schemeClr val="accent1">
                <a:lumMod val="40000"/>
                <a:lumOff val="60000"/>
              </a:schemeClr>
            </a:outerShdw>
          </a:effectLst>
        </p:spPr>
        <p:txBody>
          <a:bodyPr vert="vert">
            <a:spAutoFit/>
          </a:bodyPr>
          <a:lstStyle/>
          <a:p>
            <a:pPr fontAlgn="auto">
              <a:spcBef>
                <a:spcPts val="0"/>
              </a:spcBef>
              <a:spcAft>
                <a:spcPts val="0"/>
              </a:spcAft>
              <a:defRPr/>
            </a:pPr>
            <a:r>
              <a:rPr lang="en-US" sz="2800" b="1" dirty="0">
                <a:solidFill>
                  <a:srgbClr val="006600"/>
                </a:solidFill>
                <a:latin typeface="Berlin Sans FB Demi" panose="020E0802020502020306" pitchFamily="34" charset="0"/>
                <a:cs typeface="Aharoni" panose="02010803020104030203" pitchFamily="2" charset="-79"/>
              </a:rPr>
              <a:t>LCME</a:t>
            </a:r>
            <a:endParaRPr lang="en-US" sz="2800" b="1" dirty="0">
              <a:solidFill>
                <a:srgbClr val="006600"/>
              </a:solidFill>
              <a:latin typeface="Berlin Sans FB Demi" panose="020E0802020502020306" pitchFamily="34" charset="0"/>
              <a:cs typeface="Aharoni" panose="02010803020104030203" pitchFamily="2" charset="-79"/>
            </a:endParaRPr>
          </a:p>
        </p:txBody>
      </p:sp>
      <p:sp>
        <p:nvSpPr>
          <p:cNvPr id="13" name="TextBox 12"/>
          <p:cNvSpPr txBox="1"/>
          <p:nvPr/>
        </p:nvSpPr>
        <p:spPr>
          <a:xfrm>
            <a:off x="5361152" y="5218443"/>
            <a:ext cx="1054537" cy="369332"/>
          </a:xfrm>
          <a:prstGeom prst="rect">
            <a:avLst/>
          </a:prstGeom>
          <a:noFill/>
          <a:scene3d>
            <a:camera prst="isometricOffAxis2Left">
              <a:rot lat="1080000" lon="2400000" rev="0"/>
            </a:camera>
            <a:lightRig rig="threePt" dir="t"/>
          </a:scene3d>
        </p:spPr>
        <p:txBody>
          <a:bodyPr>
            <a:spAutoFit/>
          </a:bodyPr>
          <a:lstStyle/>
          <a:p>
            <a:pPr fontAlgn="auto">
              <a:spcBef>
                <a:spcPts val="0"/>
              </a:spcBef>
              <a:spcAft>
                <a:spcPts val="0"/>
              </a:spcAft>
              <a:defRPr/>
            </a:pPr>
            <a:r>
              <a:rPr lang="en-US" b="1" i="1" dirty="0">
                <a:solidFill>
                  <a:srgbClr val="00B050"/>
                </a:solidFill>
                <a:latin typeface="Broadway" panose="04040905080B02020502" pitchFamily="82" charset="0"/>
                <a:cs typeface="+mn-cs"/>
              </a:rPr>
              <a:t>EXAMS</a:t>
            </a:r>
            <a:endParaRPr lang="en-US" b="1" i="1" dirty="0">
              <a:solidFill>
                <a:srgbClr val="00B050"/>
              </a:solidFill>
              <a:latin typeface="Broadway" panose="04040905080B02020502" pitchFamily="82" charset="0"/>
              <a:cs typeface="+mn-cs"/>
            </a:endParaRPr>
          </a:p>
        </p:txBody>
      </p:sp>
      <p:sp>
        <p:nvSpPr>
          <p:cNvPr id="17431" name="TextBox 24"/>
          <p:cNvSpPr txBox="1">
            <a:spLocks noChangeArrowheads="1"/>
          </p:cNvSpPr>
          <p:nvPr/>
        </p:nvSpPr>
        <p:spPr bwMode="auto">
          <a:xfrm>
            <a:off x="6046788" y="5943600"/>
            <a:ext cx="2106612" cy="369888"/>
          </a:xfrm>
          <a:prstGeom prst="rect">
            <a:avLst/>
          </a:prstGeom>
          <a:noFill/>
          <a:ln w="9525">
            <a:noFill/>
            <a:miter lim="800000"/>
            <a:headEnd/>
            <a:tailEnd/>
          </a:ln>
        </p:spPr>
        <p:txBody>
          <a:bodyPr>
            <a:spAutoFit/>
          </a:bodyPr>
          <a:lstStyle/>
          <a:p>
            <a:r>
              <a:rPr lang="en-US" b="1">
                <a:latin typeface="Calibri" pitchFamily="34" charset="0"/>
              </a:rPr>
              <a:t>Room Reservations</a:t>
            </a:r>
          </a:p>
        </p:txBody>
      </p:sp>
      <p:sp>
        <p:nvSpPr>
          <p:cNvPr id="27" name="Rectangle 26"/>
          <p:cNvSpPr/>
          <p:nvPr/>
        </p:nvSpPr>
        <p:spPr>
          <a:xfrm>
            <a:off x="2575481" y="1447800"/>
            <a:ext cx="3947523" cy="1046440"/>
          </a:xfrm>
          <a:prstGeom prst="rect">
            <a:avLst/>
          </a:prstGeom>
        </p:spPr>
        <p:txBody>
          <a:bodyPr>
            <a:spAutoFit/>
          </a:bodyPr>
          <a:lstStyle/>
          <a:p>
            <a:pPr fontAlgn="auto">
              <a:spcBef>
                <a:spcPts val="0"/>
              </a:spcBef>
              <a:spcAft>
                <a:spcPts val="0"/>
              </a:spcAft>
              <a:defRPr/>
            </a:pPr>
            <a:r>
              <a:rPr lang="en-US" sz="4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latin typeface="+mn-lt"/>
                <a:ea typeface="+mj-ea"/>
                <a:cs typeface="+mj-cs"/>
              </a:rPr>
              <a:t> </a:t>
            </a:r>
            <a:r>
              <a:rPr lang="en-US" sz="40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latin typeface="+mn-lt"/>
                <a:ea typeface="+mj-ea"/>
                <a:cs typeface="+mj-cs"/>
              </a:rPr>
              <a:t>“Point person”</a:t>
            </a:r>
            <a:r>
              <a:rPr lang="en-US" sz="4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latin typeface="+mn-lt"/>
                <a:ea typeface="+mj-ea"/>
                <a:cs typeface="+mj-cs"/>
              </a:rPr>
              <a:t/>
            </a:r>
            <a:br>
              <a:rPr lang="en-US" sz="4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latin typeface="+mn-lt"/>
                <a:ea typeface="+mj-ea"/>
                <a:cs typeface="+mj-cs"/>
              </a:rPr>
            </a:br>
            <a:endParaRPr lang="en-US" dirty="0">
              <a:latin typeface="+mn-lt"/>
              <a:cs typeface="+mn-cs"/>
            </a:endParaRPr>
          </a:p>
        </p:txBody>
      </p:sp>
      <p:sp>
        <p:nvSpPr>
          <p:cNvPr id="29" name="Rectangle 28"/>
          <p:cNvSpPr/>
          <p:nvPr/>
        </p:nvSpPr>
        <p:spPr>
          <a:xfrm>
            <a:off x="346457" y="5680108"/>
            <a:ext cx="3078163" cy="400110"/>
          </a:xfrm>
          <a:prstGeom prst="rect">
            <a:avLst/>
          </a:prstGeom>
        </p:spPr>
        <p:txBody>
          <a:bodyPr>
            <a:spAutoFit/>
          </a:bodyPr>
          <a:lstStyle/>
          <a:p>
            <a:pPr algn="ctr" fontAlgn="auto">
              <a:spcBef>
                <a:spcPts val="0"/>
              </a:spcBef>
              <a:spcAft>
                <a:spcPts val="0"/>
              </a:spcAft>
              <a:defRPr/>
            </a:pPr>
            <a:r>
              <a:rPr lang="en-US"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mn-lt"/>
                <a:cs typeface="+mn-cs"/>
              </a:rPr>
              <a:t>Special events</a:t>
            </a:r>
            <a:endParaRPr lang="en-US"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mn-lt"/>
              <a:cs typeface="+mn-cs"/>
            </a:endParaRPr>
          </a:p>
        </p:txBody>
      </p:sp>
      <p:sp>
        <p:nvSpPr>
          <p:cNvPr id="30" name="Rectangle 29"/>
          <p:cNvSpPr/>
          <p:nvPr/>
        </p:nvSpPr>
        <p:spPr>
          <a:xfrm>
            <a:off x="609600" y="1295400"/>
            <a:ext cx="2346569" cy="461665"/>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n-US" sz="2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cs typeface="+mn-cs"/>
              </a:rPr>
              <a:t>Reminders</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cs typeface="+mn-cs"/>
            </a:endParaRPr>
          </a:p>
        </p:txBody>
      </p:sp>
      <p:sp>
        <p:nvSpPr>
          <p:cNvPr id="31" name="Rectangle 30"/>
          <p:cNvSpPr/>
          <p:nvPr/>
        </p:nvSpPr>
        <p:spPr>
          <a:xfrm>
            <a:off x="3763174" y="5644989"/>
            <a:ext cx="2119121" cy="338554"/>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Reminders</a:t>
            </a:r>
            <a:endParaRPr lang="en-US"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sp>
        <p:nvSpPr>
          <p:cNvPr id="32" name="Rectangle 31"/>
          <p:cNvSpPr/>
          <p:nvPr/>
        </p:nvSpPr>
        <p:spPr>
          <a:xfrm>
            <a:off x="6214280" y="1216020"/>
            <a:ext cx="2681440"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dirty="0">
                <a:ln/>
                <a:solidFill>
                  <a:schemeClr val="accent3"/>
                </a:solidFill>
                <a:latin typeface="+mn-lt"/>
                <a:cs typeface="+mn-cs"/>
              </a:rPr>
              <a:t>Reminders</a:t>
            </a:r>
            <a:endParaRPr lang="en-US" sz="4400" b="1" dirty="0">
              <a:ln/>
              <a:solidFill>
                <a:schemeClr val="accent3"/>
              </a:solidFill>
              <a:latin typeface="+mn-lt"/>
              <a:cs typeface="+mn-cs"/>
            </a:endParaRPr>
          </a:p>
        </p:txBody>
      </p:sp>
      <p:sp>
        <p:nvSpPr>
          <p:cNvPr id="33" name="Rectangle 32"/>
          <p:cNvSpPr/>
          <p:nvPr/>
        </p:nvSpPr>
        <p:spPr>
          <a:xfrm>
            <a:off x="2956169" y="3735211"/>
            <a:ext cx="2202741" cy="523220"/>
          </a:xfrm>
          <a:prstGeom prst="rect">
            <a:avLst/>
          </a:prstGeom>
          <a:noFill/>
        </p:spPr>
        <p:txBody>
          <a:bodyPr>
            <a:spAutoFit/>
          </a:bodyPr>
          <a:lstStyle/>
          <a:p>
            <a:pPr algn="ctr" fontAlgn="auto">
              <a:spcBef>
                <a:spcPts val="0"/>
              </a:spcBef>
              <a:spcAft>
                <a:spcPts val="0"/>
              </a:spcAft>
              <a:defRPr/>
            </a:pPr>
            <a:r>
              <a:rPr lang="en-US" sz="28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rPr>
              <a:t>Reminders</a:t>
            </a:r>
            <a:endParaRPr lang="en-US" sz="2800" b="1" i="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endParaRPr>
          </a:p>
        </p:txBody>
      </p:sp>
      <p:sp>
        <p:nvSpPr>
          <p:cNvPr id="3" name="Rectangle 2"/>
          <p:cNvSpPr/>
          <p:nvPr/>
        </p:nvSpPr>
        <p:spPr>
          <a:xfrm>
            <a:off x="2423502" y="5934670"/>
            <a:ext cx="2228109"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Passports</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Text-logo.jpg"/>
          <p:cNvPicPr>
            <a:picLocks noChangeAspect="1"/>
          </p:cNvPicPr>
          <p:nvPr/>
        </p:nvPicPr>
        <p:blipFill>
          <a:blip r:embed="rId3"/>
          <a:srcRect/>
          <a:stretch>
            <a:fillRect/>
          </a:stretch>
        </p:blipFill>
        <p:spPr bwMode="auto">
          <a:xfrm>
            <a:off x="0" y="7938"/>
            <a:ext cx="9144000" cy="6858000"/>
          </a:xfrm>
          <a:prstGeom prst="rect">
            <a:avLst/>
          </a:prstGeom>
          <a:noFill/>
          <a:ln w="9525">
            <a:noFill/>
            <a:miter lim="800000"/>
            <a:headEnd/>
            <a:tailEnd/>
          </a:ln>
        </p:spPr>
      </p:pic>
      <p:sp>
        <p:nvSpPr>
          <p:cNvPr id="5" name="Title 1"/>
          <p:cNvSpPr>
            <a:spLocks noGrp="1"/>
          </p:cNvSpPr>
          <p:nvPr>
            <p:ph type="title"/>
          </p:nvPr>
        </p:nvSpPr>
        <p:spPr>
          <a:xfrm>
            <a:off x="457200" y="1914525"/>
            <a:ext cx="8229600" cy="1635125"/>
          </a:xfrm>
        </p:spPr>
        <p:txBody>
          <a:bodyPr rtlCol="0">
            <a:normAutofit fontScale="90000"/>
          </a:bodyPr>
          <a:lstStyle/>
          <a:p>
            <a:pPr fontAlgn="auto">
              <a:spcAft>
                <a:spcPts val="0"/>
              </a:spcAft>
              <a:defRPr/>
            </a:pPr>
            <a:r>
              <a:rPr lang="en-US" sz="6000" b="1" dirty="0" smtClean="0">
                <a:solidFill>
                  <a:srgbClr val="F2AB13"/>
                </a:solidFill>
                <a:latin typeface="Calibri (Headings)"/>
              </a:rPr>
              <a:t> </a:t>
            </a:r>
            <a:br>
              <a:rPr lang="en-US" sz="6000" b="1" dirty="0" smtClean="0">
                <a:solidFill>
                  <a:srgbClr val="F2AB13"/>
                </a:solidFill>
                <a:latin typeface="Calibri (Headings)"/>
              </a:rPr>
            </a:br>
            <a:r>
              <a:rPr lang="en-US" sz="5300" b="1" dirty="0" smtClean="0">
                <a:solidFill>
                  <a:srgbClr val="F2AB13"/>
                </a:solidFill>
                <a:latin typeface="Calibri (Headings)"/>
              </a:rPr>
              <a:t>The Role of a Coordinator </a:t>
            </a:r>
            <a:br>
              <a:rPr lang="en-US" sz="5300" b="1" dirty="0" smtClean="0">
                <a:solidFill>
                  <a:srgbClr val="F2AB13"/>
                </a:solidFill>
                <a:latin typeface="Calibri (Headings)"/>
              </a:rPr>
            </a:br>
            <a:r>
              <a:rPr lang="en-US" b="1" dirty="0" smtClean="0">
                <a:solidFill>
                  <a:srgbClr val="F2AB13"/>
                </a:solidFill>
                <a:latin typeface="Calibri (Headings)"/>
              </a:rPr>
              <a:t> </a:t>
            </a:r>
            <a:endParaRPr lang="en-US" dirty="0"/>
          </a:p>
        </p:txBody>
      </p:sp>
      <p:sp>
        <p:nvSpPr>
          <p:cNvPr id="19459" name="Content Placeholder 2"/>
          <p:cNvSpPr>
            <a:spLocks noGrp="1"/>
          </p:cNvSpPr>
          <p:nvPr>
            <p:ph idx="1"/>
          </p:nvPr>
        </p:nvSpPr>
        <p:spPr>
          <a:xfrm>
            <a:off x="457200" y="3673475"/>
            <a:ext cx="8229600" cy="2241550"/>
          </a:xfrm>
        </p:spPr>
        <p:txBody>
          <a:bodyPr/>
          <a:lstStyle/>
          <a:p>
            <a:pPr marL="0" indent="0">
              <a:buFont typeface="Arial" charset="0"/>
              <a:buNone/>
            </a:pPr>
            <a:r>
              <a:rPr lang="en-US" altLang="en-US" sz="3600" smtClean="0">
                <a:solidFill>
                  <a:schemeClr val="bg1"/>
                </a:solidFill>
              </a:rPr>
              <a:t>                   Sylvie Moore, MA  </a:t>
            </a:r>
          </a:p>
          <a:p>
            <a:pPr marL="0" indent="0">
              <a:buFont typeface="Arial" charset="0"/>
              <a:buNone/>
            </a:pPr>
            <a:r>
              <a:rPr lang="en-US" altLang="en-US" sz="3600" smtClean="0">
                <a:solidFill>
                  <a:schemeClr val="bg1"/>
                </a:solidFill>
              </a:rPr>
              <a:t>    Student Surgical Education Coordinator       </a:t>
            </a:r>
          </a:p>
          <a:p>
            <a:pPr marL="0" indent="0">
              <a:buFont typeface="Arial" charset="0"/>
              <a:buNone/>
            </a:pPr>
            <a:r>
              <a:rPr lang="en-US" altLang="en-US" sz="3600" smtClean="0">
                <a:solidFill>
                  <a:schemeClr val="bg1"/>
                </a:solidFill>
              </a:rPr>
              <a:t>   University of Virginia School of Medicine</a:t>
            </a:r>
          </a:p>
          <a:p>
            <a:pPr marL="0" indent="0">
              <a:buFont typeface="Arial" charset="0"/>
              <a:buNone/>
            </a:pPr>
            <a:endParaRPr lang="en-US" altLang="en-US" sz="3600" smtClean="0">
              <a:solidFill>
                <a:schemeClr val="bg1"/>
              </a:solidFill>
            </a:endParaRPr>
          </a:p>
          <a:p>
            <a:pPr marL="0" indent="0">
              <a:buFont typeface="Arial" charset="0"/>
              <a:buNone/>
            </a:pPr>
            <a:endParaRPr lang="en-US" altLang="en-US" sz="3600" smtClean="0">
              <a:solidFill>
                <a:schemeClr val="bg1"/>
              </a:solidFill>
            </a:endParaRPr>
          </a:p>
        </p:txBody>
      </p:sp>
      <p:pic>
        <p:nvPicPr>
          <p:cNvPr id="19460" name="Picture 2"/>
          <p:cNvPicPr>
            <a:picLocks noChangeAspect="1" noChangeArrowheads="1"/>
          </p:cNvPicPr>
          <p:nvPr/>
        </p:nvPicPr>
        <p:blipFill>
          <a:blip r:embed="rId4"/>
          <a:srcRect/>
          <a:stretch>
            <a:fillRect/>
          </a:stretch>
        </p:blipFill>
        <p:spPr bwMode="auto">
          <a:xfrm>
            <a:off x="-971550" y="0"/>
            <a:ext cx="10231438" cy="7543800"/>
          </a:xfrm>
          <a:prstGeom prst="rect">
            <a:avLst/>
          </a:prstGeom>
          <a:noFill/>
          <a:ln w="9525">
            <a:noFill/>
            <a:miter lim="800000"/>
            <a:headEnd/>
            <a:tailEnd/>
          </a:ln>
        </p:spPr>
      </p:pic>
      <p:graphicFrame>
        <p:nvGraphicFramePr>
          <p:cNvPr id="2" name="Diagram 1"/>
          <p:cNvGraphicFramePr/>
          <p:nvPr/>
        </p:nvGraphicFramePr>
        <p:xfrm>
          <a:off x="1447800" y="1683895"/>
          <a:ext cx="5943600" cy="5461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462" name="TextBox 2"/>
          <p:cNvSpPr txBox="1">
            <a:spLocks noChangeArrowheads="1"/>
          </p:cNvSpPr>
          <p:nvPr/>
        </p:nvSpPr>
        <p:spPr bwMode="auto">
          <a:xfrm>
            <a:off x="2628900" y="1676400"/>
            <a:ext cx="3886200" cy="769938"/>
          </a:xfrm>
          <a:prstGeom prst="rect">
            <a:avLst/>
          </a:prstGeom>
          <a:noFill/>
          <a:ln w="9525">
            <a:noFill/>
            <a:miter lim="800000"/>
            <a:headEnd/>
            <a:tailEnd/>
          </a:ln>
        </p:spPr>
        <p:txBody>
          <a:bodyPr>
            <a:spAutoFit/>
          </a:bodyPr>
          <a:lstStyle/>
          <a:p>
            <a:r>
              <a:rPr lang="en-US" sz="4400">
                <a:solidFill>
                  <a:schemeClr val="bg1"/>
                </a:solidFill>
                <a:latin typeface="Calibri" pitchFamily="34" charset="0"/>
              </a:rPr>
              <a:t>   A Partnership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966</Words>
  <Application>Microsoft Macintosh PowerPoint</Application>
  <PresentationFormat>On-screen Show (4:3)</PresentationFormat>
  <Paragraphs>22</Paragraphs>
  <Slides>4</Slides>
  <Notes>3</Notes>
  <HiddenSlides>0</HiddenSlides>
  <MMClips>0</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4</vt:i4>
      </vt:variant>
    </vt:vector>
  </HeadingPairs>
  <TitlesOfParts>
    <vt:vector size="13" baseType="lpstr">
      <vt:lpstr>Calibri</vt:lpstr>
      <vt:lpstr>Arial</vt:lpstr>
      <vt:lpstr>Calibri (Headings)</vt:lpstr>
      <vt:lpstr>Baskerville Old Face</vt:lpstr>
      <vt:lpstr>Bauhaus 93</vt:lpstr>
      <vt:lpstr>Freestyle Script</vt:lpstr>
      <vt:lpstr>Aharoni</vt:lpstr>
      <vt:lpstr>Berlin Sans FB Demi</vt:lpstr>
      <vt:lpstr>Office Theme</vt:lpstr>
      <vt:lpstr>  The Role of a Coordinator   </vt:lpstr>
      <vt:lpstr>Slide 2</vt:lpstr>
      <vt:lpstr>Clerkship Coordinator</vt:lpstr>
      <vt:lpstr>  The Role of a Coordinator   </vt:lpstr>
    </vt:vector>
  </TitlesOfParts>
  <Company>UVA Health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a Coordinator</dc:title>
  <dc:creator>Moore, Sylvie *HS</dc:creator>
  <cp:lastModifiedBy>Brenda Brown</cp:lastModifiedBy>
  <cp:revision>5</cp:revision>
  <dcterms:created xsi:type="dcterms:W3CDTF">2015-04-23T00:04:50Z</dcterms:created>
  <dcterms:modified xsi:type="dcterms:W3CDTF">2016-02-05T18:26:48Z</dcterms:modified>
</cp:coreProperties>
</file>