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1" r:id="rId3"/>
    <p:sldId id="299" r:id="rId4"/>
    <p:sldId id="300" r:id="rId5"/>
    <p:sldId id="321" r:id="rId6"/>
    <p:sldId id="322" r:id="rId7"/>
    <p:sldId id="301" r:id="rId8"/>
    <p:sldId id="302" r:id="rId9"/>
    <p:sldId id="324" r:id="rId10"/>
    <p:sldId id="325" r:id="rId11"/>
    <p:sldId id="326" r:id="rId12"/>
    <p:sldId id="327" r:id="rId13"/>
    <p:sldId id="329" r:id="rId14"/>
    <p:sldId id="328" r:id="rId15"/>
    <p:sldId id="303" r:id="rId16"/>
    <p:sldId id="308" r:id="rId17"/>
    <p:sldId id="304" r:id="rId18"/>
    <p:sldId id="305" r:id="rId19"/>
    <p:sldId id="310" r:id="rId20"/>
    <p:sldId id="306" r:id="rId21"/>
    <p:sldId id="309" r:id="rId22"/>
    <p:sldId id="311" r:id="rId23"/>
    <p:sldId id="331" r:id="rId24"/>
    <p:sldId id="297" r:id="rId25"/>
    <p:sldId id="298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2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0284D-B83D-4F7D-A9F5-F44A869E0C50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A41DF-EA53-46F8-8ED9-D90821EC7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83B7A-9E7E-440E-BB4A-4168C5CB2B27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5C513-FECA-4F1F-AFB4-51D10EB6D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7BA31-D6AB-457D-A57A-3B8B0D7098E9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8CE50-F7CD-49F1-A461-33FCDB079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08B08-8EB5-4D30-A515-BC7420F108BE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27D8D-8386-4C9A-83D8-B48299C01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BDEF5-962A-4C69-9D66-D6A0EEAC3452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0704D-37B9-4AE7-9392-81F78B7CAF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1429B-DDD4-4284-B4E2-E7C4996A0718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04F3F-6FFE-4C51-B6BA-D168D811E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0150D-FB24-4EEB-8E2D-D494FC0DC3C8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43C2A-9AE6-4280-AE3F-4EE666F33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0B9CD-7864-4AF8-9658-8E3B85957C2F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22AAB-F069-40DA-9734-29D000AE21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F90B0-29EF-4C70-AB05-5D391AF4B2D4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59D62-888E-4694-B8F6-B38A10B7C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452D4-1ED8-499E-9350-99433D46A38C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0E9AC-42A6-4E86-AE8E-CC1FB667BC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603CC-5A36-4796-8D60-9E490E0A17CB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C6048-8945-4A67-8DFE-58C1A8804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B0840F-BB3C-4CF2-A8D4-3144362A9EF9}" type="datetimeFigureOut">
              <a:rPr lang="en-US"/>
              <a:pPr>
                <a:defRPr/>
              </a:pPr>
              <a:t>2/5/2016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8172F4-D2E1-4AD0-AE42-B32367975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3" r:id="rId2"/>
    <p:sldLayoutId id="2147483805" r:id="rId3"/>
    <p:sldLayoutId id="2147483802" r:id="rId4"/>
    <p:sldLayoutId id="2147483806" r:id="rId5"/>
    <p:sldLayoutId id="2147483801" r:id="rId6"/>
    <p:sldLayoutId id="2147483800" r:id="rId7"/>
    <p:sldLayoutId id="2147483807" r:id="rId8"/>
    <p:sldLayoutId id="2147483808" r:id="rId9"/>
    <p:sldLayoutId id="2147483799" r:id="rId10"/>
    <p:sldLayoutId id="214748379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9BBB5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8064A2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123rf.com/photo_9817424_vector-illustration-of-the-roman-soldier-without-background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7876736" cy="230124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err="1" smtClean="0">
                <a:solidFill>
                  <a:srgbClr val="FFFF00"/>
                </a:solidFill>
                <a:latin typeface="+mn-lt"/>
              </a:rPr>
              <a:t>AssessmenT</a:t>
            </a:r>
            <a:r>
              <a:rPr smtClean="0">
                <a:solidFill>
                  <a:srgbClr val="FFFF00"/>
                </a:solidFill>
                <a:latin typeface="+mn-lt"/>
              </a:rPr>
              <a:t/>
            </a:r>
            <a:br>
              <a:rPr smtClean="0">
                <a:solidFill>
                  <a:srgbClr val="FFFF00"/>
                </a:solidFill>
                <a:latin typeface="+mn-lt"/>
              </a:rPr>
            </a:br>
            <a:r>
              <a:rPr smtClean="0">
                <a:solidFill>
                  <a:srgbClr val="FFFF00"/>
                </a:solidFill>
                <a:latin typeface="+mn-lt"/>
              </a:rPr>
              <a:t> </a:t>
            </a:r>
            <a:br>
              <a:rPr smtClean="0">
                <a:solidFill>
                  <a:srgbClr val="FFFF00"/>
                </a:solidFill>
                <a:latin typeface="+mn-lt"/>
              </a:rPr>
            </a:br>
            <a:r>
              <a:rPr smtClean="0">
                <a:solidFill>
                  <a:srgbClr val="FFFF00"/>
                </a:solidFill>
                <a:latin typeface="+mn-lt"/>
              </a:rPr>
              <a:t>(&amp; other unnatural Acts)</a:t>
            </a:r>
            <a:r>
              <a:rPr smtClean="0"/>
              <a:t/>
            </a:r>
            <a:br>
              <a:rPr smtClean="0"/>
            </a:br>
            <a:endParaRPr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433388" y="838200"/>
            <a:ext cx="7796212" cy="2459038"/>
          </a:xfrm>
        </p:spPr>
        <p:txBody>
          <a:bodyPr/>
          <a:lstStyle/>
          <a:p>
            <a:r>
              <a:rPr lang="en-US" sz="2800" smtClean="0"/>
              <a:t>Barbara J Pettitt, MD</a:t>
            </a:r>
          </a:p>
          <a:p>
            <a:r>
              <a:rPr lang="en-US" sz="2800" smtClean="0"/>
              <a:t>Emory University Dept. of Surgery</a:t>
            </a:r>
          </a:p>
          <a:p>
            <a:r>
              <a:rPr lang="en-US" sz="2800" smtClean="0"/>
              <a:t>Atlanta GA</a:t>
            </a:r>
          </a:p>
          <a:p>
            <a:r>
              <a:rPr lang="en-US" sz="2800" smtClean="0"/>
              <a:t>April 24, 2015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FFFF00"/>
                </a:solidFill>
              </a:rPr>
              <a:t>Above all…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2286000" y="1981200"/>
            <a:ext cx="7467600" cy="4525963"/>
          </a:xfrm>
        </p:spPr>
        <p:txBody>
          <a:bodyPr/>
          <a:lstStyle/>
          <a:p>
            <a:endParaRPr lang="en-US" smtClean="0"/>
          </a:p>
          <a:p>
            <a:r>
              <a:rPr lang="en-US" smtClean="0"/>
              <a:t>Be transparent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Be consistent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smtClean="0">
                <a:solidFill>
                  <a:srgbClr val="FFFF00"/>
                </a:solidFill>
              </a:rPr>
              <a:t>Common Tools in Clerkships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8001000" cy="4525963"/>
          </a:xfrm>
        </p:spPr>
        <p:txBody>
          <a:bodyPr>
            <a:normAutofit lnSpcReduction="1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NBME Surgery Subject Examination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Vs. self-written MCQ exams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Objective, standardized exams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OSCE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OSATS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Oral exams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Clinical evaluations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Scaled items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Global scores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smtClean="0">
                <a:solidFill>
                  <a:srgbClr val="FFFF00"/>
                </a:solidFill>
              </a:rPr>
              <a:t>Common Tools in Clerkships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8001000" cy="4525963"/>
          </a:xfrm>
        </p:spPr>
        <p:txBody>
          <a:bodyPr/>
          <a:lstStyle/>
          <a:p>
            <a:r>
              <a:rPr lang="en-US" smtClean="0"/>
              <a:t>Case reports/write-ups</a:t>
            </a:r>
          </a:p>
          <a:p>
            <a:r>
              <a:rPr lang="en-US" smtClean="0"/>
              <a:t>Patient logs</a:t>
            </a:r>
          </a:p>
          <a:p>
            <a:r>
              <a:rPr lang="en-US" smtClean="0"/>
              <a:t>Checklists</a:t>
            </a:r>
          </a:p>
          <a:p>
            <a:pPr lvl="1"/>
            <a:r>
              <a:rPr lang="en-US" smtClean="0"/>
              <a:t>Good for behaviors that can be broken down, sequenced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/>
          <a:lstStyle/>
          <a:p>
            <a:pPr algn="ctr"/>
            <a:r>
              <a:rPr lang="en-US" smtClean="0">
                <a:solidFill>
                  <a:srgbClr val="FFFF00"/>
                </a:solidFill>
              </a:rPr>
              <a:t>Some thoughts on grading…</a:t>
            </a:r>
          </a:p>
        </p:txBody>
      </p:sp>
      <p:pic>
        <p:nvPicPr>
          <p:cNvPr id="25602" name="Content Placeholder 3" descr="Brain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71663" y="1587500"/>
            <a:ext cx="4910137" cy="48133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/>
          <a:lstStyle/>
          <a:p>
            <a:pPr algn="ctr"/>
            <a:r>
              <a:rPr lang="en-US" smtClean="0"/>
              <a:t>	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467600" cy="4525963"/>
          </a:xfrm>
        </p:spPr>
        <p:txBody>
          <a:bodyPr/>
          <a:lstStyle/>
          <a:p>
            <a:endParaRPr lang="en-US" smtClean="0">
              <a:cs typeface="Arial" charset="0"/>
            </a:endParaRPr>
          </a:p>
          <a:p>
            <a:pPr>
              <a:buFont typeface="Wingdings 2" pitchFamily="18" charset="2"/>
              <a:buNone/>
            </a:pPr>
            <a:r>
              <a:rPr lang="en-US" sz="4000" smtClean="0">
                <a:cs typeface="Arial" charset="0"/>
              </a:rPr>
              <a:t>“Assessment is objective…</a:t>
            </a:r>
          </a:p>
          <a:p>
            <a:endParaRPr lang="en-US" smtClean="0">
              <a:cs typeface="Arial" charset="0"/>
            </a:endParaRPr>
          </a:p>
          <a:p>
            <a:pPr lvl="4">
              <a:buFont typeface="Arial" charset="0"/>
              <a:buNone/>
            </a:pPr>
            <a:r>
              <a:rPr lang="en-US" sz="3200" smtClean="0">
                <a:cs typeface="Arial" charset="0"/>
              </a:rPr>
              <a:t>…Grading is a political act.”</a:t>
            </a:r>
          </a:p>
          <a:p>
            <a:pPr lvl="4">
              <a:buFont typeface="Arial" charset="0"/>
              <a:buNone/>
            </a:pPr>
            <a:endParaRPr lang="en-US" sz="2800" smtClean="0">
              <a:cs typeface="Arial" charset="0"/>
            </a:endParaRPr>
          </a:p>
          <a:p>
            <a:pPr lvl="4">
              <a:buFont typeface="Arial" charset="0"/>
              <a:buNone/>
            </a:pPr>
            <a:r>
              <a:rPr lang="en-US" sz="2800" smtClean="0">
                <a:cs typeface="Arial" charset="0"/>
              </a:rPr>
              <a:t>				Steve Downing, PhD</a:t>
            </a:r>
          </a:p>
          <a:p>
            <a:pPr lvl="4">
              <a:buFont typeface="Arial" charset="0"/>
              <a:buNone/>
            </a:pPr>
            <a:r>
              <a:rPr lang="en-US" sz="2800" smtClean="0">
                <a:cs typeface="Arial" charset="0"/>
              </a:rPr>
              <a:t>				Psychometrician</a:t>
            </a:r>
            <a:endParaRPr lang="en-US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/>
          <a:lstStyle/>
          <a:p>
            <a:pPr algn="ctr"/>
            <a:r>
              <a:rPr lang="en-US" smtClean="0">
                <a:solidFill>
                  <a:srgbClr val="FFFF00"/>
                </a:solidFill>
              </a:rPr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467600" cy="4297363"/>
          </a:xfrm>
        </p:spPr>
        <p:txBody>
          <a:bodyPr>
            <a:normAutofit/>
          </a:bodyPr>
          <a:lstStyle/>
          <a:p>
            <a:pPr marL="36576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Implies comparison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To external (“gold”) standard: “criterion-referenced”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To others in a group: “norm-referenced” or “normative”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/>
          <a:lstStyle/>
          <a:p>
            <a:pPr algn="ctr"/>
            <a:r>
              <a:rPr lang="en-US" smtClean="0">
                <a:solidFill>
                  <a:srgbClr val="FFFF00"/>
                </a:solidFill>
              </a:rPr>
              <a:t>Grading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Implies value judgment</a:t>
            </a:r>
          </a:p>
          <a:p>
            <a:endParaRPr lang="en-US" smtClean="0"/>
          </a:p>
          <a:p>
            <a:r>
              <a:rPr lang="en-US" smtClean="0"/>
              <a:t>What is failing?  (“Cut point”)</a:t>
            </a:r>
          </a:p>
          <a:p>
            <a:pPr lvl="1"/>
            <a:endParaRPr lang="en-US" sz="1100" smtClean="0"/>
          </a:p>
          <a:p>
            <a:r>
              <a:rPr lang="en-US" smtClean="0"/>
              <a:t>How many might be expected to or should fail?</a:t>
            </a:r>
          </a:p>
          <a:p>
            <a:pPr lvl="1"/>
            <a:endParaRPr lang="en-US" sz="1100" smtClean="0"/>
          </a:p>
          <a:p>
            <a:r>
              <a:rPr lang="en-US" smtClean="0"/>
              <a:t>How many can be permitted to fail?  Some?  None?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smtClean="0">
                <a:solidFill>
                  <a:srgbClr val="FFFF00"/>
                </a:solidFill>
              </a:rPr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602163"/>
          </a:xfrm>
        </p:spPr>
        <p:txBody>
          <a:bodyPr>
            <a:normAutofit lnSpcReduction="1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Implies stratification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Levels above passing  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Honors, high pass, pass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A, B, C, D</a:t>
            </a:r>
          </a:p>
          <a:p>
            <a:pPr marL="448056" lvl="1" indent="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Who sets levels?  How?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Percent students assigned each level?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Is A the very highest student(s) or students achieving mastery?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/>
          <a:lstStyle/>
          <a:p>
            <a:pPr algn="ctr"/>
            <a:r>
              <a:rPr lang="en-US" smtClean="0">
                <a:solidFill>
                  <a:srgbClr val="FFFF00"/>
                </a:solidFill>
              </a:rPr>
              <a:t>Grading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467600" cy="43735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Normative</a:t>
            </a:r>
          </a:p>
          <a:p>
            <a:pPr>
              <a:buFont typeface="Wingdings 2" pitchFamily="18" charset="2"/>
              <a:buNone/>
            </a:pPr>
            <a:endParaRPr lang="en-US" sz="1100" smtClean="0"/>
          </a:p>
          <a:p>
            <a:r>
              <a:rPr lang="en-US" smtClean="0"/>
              <a:t>Good: large population, “bell-shaped”</a:t>
            </a:r>
          </a:p>
          <a:p>
            <a:endParaRPr lang="en-US" sz="1100" smtClean="0"/>
          </a:p>
          <a:p>
            <a:r>
              <a:rPr lang="en-US" smtClean="0"/>
              <a:t>Not so good: small, homogeneous</a:t>
            </a:r>
          </a:p>
          <a:p>
            <a:endParaRPr lang="en-US" sz="1100" smtClean="0"/>
          </a:p>
          <a:p>
            <a:r>
              <a:rPr lang="en-US" smtClean="0"/>
              <a:t>Students uncertain where they stand</a:t>
            </a:r>
          </a:p>
          <a:p>
            <a:endParaRPr lang="en-US" sz="1100" smtClean="0"/>
          </a:p>
          <a:p>
            <a:r>
              <a:rPr lang="en-US" smtClean="0"/>
              <a:t>Competition for limited resources (i.e., A’s)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smtClean="0">
                <a:solidFill>
                  <a:srgbClr val="FFFF00"/>
                </a:solidFill>
              </a:rPr>
              <a:t>Grading	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467600" cy="4144963"/>
          </a:xfrm>
        </p:spPr>
        <p:txBody>
          <a:bodyPr/>
          <a:lstStyle/>
          <a:p>
            <a:r>
              <a:rPr lang="en-US" smtClean="0"/>
              <a:t>Grading “on the curve”</a:t>
            </a:r>
          </a:p>
          <a:p>
            <a:endParaRPr lang="en-US" smtClean="0"/>
          </a:p>
          <a:p>
            <a:pPr lvl="1"/>
            <a:r>
              <a:rPr lang="en-US" smtClean="0"/>
              <a:t>Normative grading at it’s best or worst</a:t>
            </a:r>
          </a:p>
          <a:p>
            <a:endParaRPr lang="en-US" sz="1100" smtClean="0"/>
          </a:p>
          <a:p>
            <a:pPr lvl="1"/>
            <a:r>
              <a:rPr lang="en-US" smtClean="0"/>
              <a:t>Compensating for an inadequate assessment tool (test)???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smtClean="0">
                <a:solidFill>
                  <a:srgbClr val="FFFF00"/>
                </a:solidFill>
              </a:rP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953000"/>
          </a:xfrm>
        </p:spPr>
        <p:txBody>
          <a:bodyPr>
            <a:normAutofit fontScale="92500" lnSpcReduction="20000"/>
          </a:bodyPr>
          <a:lstStyle/>
          <a:p>
            <a:pPr marL="448056" lvl="1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11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Why, and to whom, is assessment important?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What are the components of good assessment?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What are some common assessment tools used in clerkships?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How is grading different than assessment?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What are some common challenges in assessing students?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sz="10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/>
          <a:lstStyle/>
          <a:p>
            <a:pPr algn="ctr"/>
            <a:r>
              <a:rPr lang="en-US" smtClean="0">
                <a:solidFill>
                  <a:srgbClr val="FFFF00"/>
                </a:solidFill>
              </a:rPr>
              <a:t>Grading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Criterion-referenced</a:t>
            </a:r>
          </a:p>
          <a:p>
            <a:pPr>
              <a:buFont typeface="Wingdings 2" pitchFamily="18" charset="2"/>
              <a:buNone/>
            </a:pPr>
            <a:endParaRPr lang="en-US" sz="1100" smtClean="0"/>
          </a:p>
          <a:p>
            <a:r>
              <a:rPr lang="en-US" smtClean="0"/>
              <a:t>The bar is set</a:t>
            </a:r>
          </a:p>
          <a:p>
            <a:endParaRPr lang="en-US" sz="1100" smtClean="0"/>
          </a:p>
          <a:p>
            <a:r>
              <a:rPr lang="en-US" smtClean="0"/>
              <a:t>Theoretically, every student could get an A (or could fail)</a:t>
            </a:r>
          </a:p>
          <a:p>
            <a:endParaRPr lang="en-US" sz="1100" smtClean="0"/>
          </a:p>
          <a:p>
            <a:r>
              <a:rPr lang="en-US" smtClean="0"/>
              <a:t>No uncertainty</a:t>
            </a:r>
          </a:p>
          <a:p>
            <a:endParaRPr lang="en-US" sz="1100" smtClean="0"/>
          </a:p>
          <a:p>
            <a:r>
              <a:rPr lang="en-US" smtClean="0"/>
              <a:t>Collaboration encouraged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smtClean="0">
                <a:solidFill>
                  <a:srgbClr val="FFFF00"/>
                </a:solidFill>
              </a:rPr>
              <a:t>Grading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525963"/>
          </a:xfrm>
        </p:spPr>
        <p:txBody>
          <a:bodyPr/>
          <a:lstStyle/>
          <a:p>
            <a:r>
              <a:rPr lang="en-US" smtClean="0"/>
              <a:t>Problem: where the bar is set</a:t>
            </a:r>
          </a:p>
          <a:p>
            <a:endParaRPr lang="en-US" sz="1100" smtClean="0"/>
          </a:p>
          <a:p>
            <a:pPr lvl="1"/>
            <a:r>
              <a:rPr lang="en-US" smtClean="0"/>
              <a:t>Consensus</a:t>
            </a:r>
          </a:p>
          <a:p>
            <a:pPr lvl="1"/>
            <a:endParaRPr lang="en-US" sz="1000" smtClean="0"/>
          </a:p>
          <a:p>
            <a:pPr lvl="1"/>
            <a:r>
              <a:rPr lang="en-US" smtClean="0"/>
              <a:t>Normative standards (!)</a:t>
            </a:r>
          </a:p>
          <a:p>
            <a:pPr lvl="1"/>
            <a:endParaRPr lang="en-US" sz="1000" smtClean="0"/>
          </a:p>
          <a:p>
            <a:pPr lvl="1"/>
            <a:r>
              <a:rPr lang="en-US" smtClean="0"/>
              <a:t>Other factors</a:t>
            </a:r>
          </a:p>
          <a:p>
            <a:pPr lvl="1"/>
            <a:endParaRPr lang="en-US" sz="1100" smtClean="0"/>
          </a:p>
          <a:p>
            <a:r>
              <a:rPr lang="en-US" smtClean="0"/>
              <a:t>Example: grading the Surgery Shelf Exam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/>
          <a:lstStyle/>
          <a:p>
            <a:pPr algn="ctr"/>
            <a:r>
              <a:rPr lang="en-US" smtClean="0">
                <a:solidFill>
                  <a:srgbClr val="FFFF00"/>
                </a:solidFill>
              </a:rPr>
              <a:t>Grading the Surgery Shelf Exam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100 questions</a:t>
            </a:r>
          </a:p>
          <a:p>
            <a:endParaRPr lang="en-US" sz="1000" smtClean="0"/>
          </a:p>
          <a:p>
            <a:r>
              <a:rPr lang="en-US" smtClean="0"/>
              <a:t>Raw score compared to previous academic year same-quarter national cohort</a:t>
            </a:r>
          </a:p>
          <a:p>
            <a:endParaRPr lang="en-US" sz="1000" smtClean="0"/>
          </a:p>
          <a:p>
            <a:r>
              <a:rPr lang="en-US" smtClean="0"/>
              <a:t>Yields percentile</a:t>
            </a:r>
          </a:p>
          <a:p>
            <a:endParaRPr lang="en-US" sz="1000" smtClean="0"/>
          </a:p>
          <a:p>
            <a:r>
              <a:rPr lang="en-US" smtClean="0"/>
              <a:t>75</a:t>
            </a:r>
            <a:r>
              <a:rPr lang="en-US" baseline="30000" smtClean="0"/>
              <a:t>th</a:t>
            </a:r>
            <a:r>
              <a:rPr lang="en-US" smtClean="0"/>
              <a:t> percentile is an A – why 75</a:t>
            </a:r>
            <a:r>
              <a:rPr lang="en-US" baseline="30000" smtClean="0"/>
              <a:t>th</a:t>
            </a:r>
            <a:r>
              <a:rPr lang="en-US" smtClean="0"/>
              <a:t>?  Why percentile?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28625" y="93663"/>
            <a:ext cx="8305800" cy="1143000"/>
          </a:xfrm>
        </p:spPr>
        <p:txBody>
          <a:bodyPr/>
          <a:lstStyle/>
          <a:p>
            <a:pPr algn="ctr"/>
            <a:r>
              <a:rPr lang="en-US" smtClean="0">
                <a:solidFill>
                  <a:srgbClr val="FFFF00"/>
                </a:solidFill>
              </a:rPr>
              <a:t>Common challenges</a:t>
            </a:r>
          </a:p>
        </p:txBody>
      </p:sp>
      <p:pic>
        <p:nvPicPr>
          <p:cNvPr id="35842" name="Content Placeholder 5" descr="Wave 4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0" y="3411538"/>
            <a:ext cx="4375150" cy="2905125"/>
          </a:xfrm>
        </p:spPr>
      </p:pic>
      <p:sp>
        <p:nvSpPr>
          <p:cNvPr id="35843" name="TextBox 3"/>
          <p:cNvSpPr txBox="1">
            <a:spLocks noChangeArrowheads="1"/>
          </p:cNvSpPr>
          <p:nvPr/>
        </p:nvSpPr>
        <p:spPr bwMode="auto">
          <a:xfrm>
            <a:off x="3962400" y="29718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4114800" y="3200400"/>
            <a:ext cx="274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5845" name="TextBox 2"/>
          <p:cNvSpPr txBox="1">
            <a:spLocks noChangeArrowheads="1"/>
          </p:cNvSpPr>
          <p:nvPr/>
        </p:nvSpPr>
        <p:spPr bwMode="auto">
          <a:xfrm>
            <a:off x="428625" y="1206500"/>
            <a:ext cx="7419975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Faculty who don’t, or won’t agree</a:t>
            </a:r>
          </a:p>
          <a:p>
            <a:endParaRPr lang="en-US" sz="2400"/>
          </a:p>
          <a:p>
            <a:r>
              <a:rPr lang="en-US" sz="2400"/>
              <a:t>Getting clinical evaluations back</a:t>
            </a:r>
          </a:p>
          <a:p>
            <a:endParaRPr lang="en-US" sz="2400"/>
          </a:p>
          <a:p>
            <a:r>
              <a:rPr lang="en-US" sz="2400"/>
              <a:t>Resources to do OSCEs, oral exams or just about anything else</a:t>
            </a:r>
          </a:p>
          <a:p>
            <a:endParaRPr lang="en-US" sz="2400"/>
          </a:p>
          <a:p>
            <a:r>
              <a:rPr lang="en-US" sz="2400"/>
              <a:t>Logistical help</a:t>
            </a:r>
          </a:p>
          <a:p>
            <a:endParaRPr lang="en-US" sz="2400"/>
          </a:p>
          <a:p>
            <a:r>
              <a:rPr lang="en-US" sz="2400"/>
              <a:t>Knowing how to assess the </a:t>
            </a:r>
          </a:p>
          <a:p>
            <a:r>
              <a:rPr lang="en-US" sz="2400"/>
              <a:t>assessments</a:t>
            </a:r>
          </a:p>
          <a:p>
            <a:endParaRPr lang="en-US" sz="2400"/>
          </a:p>
          <a:p>
            <a:r>
              <a:rPr lang="en-US" sz="2400"/>
              <a:t>Setting grades</a:t>
            </a:r>
          </a:p>
          <a:p>
            <a:endParaRPr lang="en-US" sz="2400"/>
          </a:p>
          <a:p>
            <a:r>
              <a:rPr lang="en-US" sz="2400"/>
              <a:t>“But I worked REALLY hard!”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/>
          <a:lstStyle/>
          <a:p>
            <a:pPr algn="ctr"/>
            <a:r>
              <a:rPr lang="en-US" smtClean="0">
                <a:solidFill>
                  <a:srgbClr val="FFFF00"/>
                </a:solidFill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Many stakeholders</a:t>
            </a:r>
            <a:r>
              <a:rPr lang="en-US" dirty="0"/>
              <a:t> </a:t>
            </a:r>
            <a:r>
              <a:rPr lang="en-US" dirty="0" smtClean="0"/>
              <a:t>and multiple uses for student assessments</a:t>
            </a:r>
            <a:endParaRPr lang="en-US" sz="105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Good assessment: multiple data points, valid tools, agreement on outcome, knowledge of student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sz="105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Grading: comparison and value judgment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sz="105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u="sng" dirty="0" smtClean="0">
                <a:solidFill>
                  <a:srgbClr val="FFC000"/>
                </a:solidFill>
              </a:rPr>
              <a:t>Transparency and consistency are key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Questions?</a:t>
            </a:r>
          </a:p>
        </p:txBody>
      </p:sp>
      <p:pic>
        <p:nvPicPr>
          <p:cNvPr id="37890" name="Content Placeholder 3" descr="Two lane road 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743200" y="1447800"/>
            <a:ext cx="3333750" cy="4362450"/>
          </a:xfrm>
        </p:spPr>
      </p:pic>
      <p:sp>
        <p:nvSpPr>
          <p:cNvPr id="37891" name="TextBox 4"/>
          <p:cNvSpPr txBox="1">
            <a:spLocks noChangeArrowheads="1"/>
          </p:cNvSpPr>
          <p:nvPr/>
        </p:nvSpPr>
        <p:spPr bwMode="auto">
          <a:xfrm>
            <a:off x="2286000" y="5943600"/>
            <a:ext cx="4768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FF00"/>
                </a:solidFill>
              </a:rPr>
              <a:t>barbara.pettitt@emory.edu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Assessing Students: Who Cares?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1295400" y="1981200"/>
            <a:ext cx="7315200" cy="4754563"/>
          </a:xfrm>
        </p:spPr>
        <p:txBody>
          <a:bodyPr/>
          <a:lstStyle/>
          <a:p>
            <a:r>
              <a:rPr lang="en-US" smtClean="0"/>
              <a:t>Students</a:t>
            </a:r>
          </a:p>
          <a:p>
            <a:r>
              <a:rPr lang="en-US" smtClean="0"/>
              <a:t>Faculty and residents</a:t>
            </a:r>
          </a:p>
          <a:p>
            <a:r>
              <a:rPr lang="en-US" smtClean="0"/>
              <a:t>SOM: Dean, P &amp; P, other CDs</a:t>
            </a:r>
          </a:p>
          <a:p>
            <a:r>
              <a:rPr lang="en-US" smtClean="0"/>
              <a:t>LCME</a:t>
            </a:r>
          </a:p>
          <a:p>
            <a:r>
              <a:rPr lang="en-US" smtClean="0"/>
              <a:t>Program Directors</a:t>
            </a:r>
          </a:p>
          <a:p>
            <a:r>
              <a:rPr lang="en-US" smtClean="0"/>
              <a:t>Public and Future Patients!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6858000" cy="1143000"/>
          </a:xfrm>
        </p:spPr>
        <p:txBody>
          <a:bodyPr/>
          <a:lstStyle/>
          <a:p>
            <a:pPr algn="ctr"/>
            <a:r>
              <a:rPr lang="en-US" smtClean="0">
                <a:solidFill>
                  <a:srgbClr val="FFFF00"/>
                </a:solidFill>
              </a:rPr>
              <a:t>Assess for…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lnSpcReduction="1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Level of achievement: pass/fail, competence, mastery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sz="105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Trajectory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sz="105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Need for remediation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sz="105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Those who should not continue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sz="105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LORs</a:t>
            </a:r>
            <a:endParaRPr lang="en-US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sz="105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Grade assignment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4400" smtClean="0">
                <a:solidFill>
                  <a:srgbClr val="FFFF00"/>
                </a:solidFill>
              </a:rPr>
              <a:t>Components of Good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467600" cy="5029200"/>
          </a:xfrm>
        </p:spPr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Know the student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sz="105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Agree on expectations/outcomes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sz="105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Agree on assessment tools, their use &amp; limitations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sz="105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Multiple observations: tasks, occasions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sz="105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Observe after feedback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Give early, give often, sit down, say “I am…”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srgbClr val="FFFF00"/>
                </a:solidFill>
              </a:rPr>
              <a:t>Types of Assessment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Formative</a:t>
            </a:r>
          </a:p>
          <a:p>
            <a:pPr lvl="1"/>
            <a:r>
              <a:rPr lang="en-US" smtClean="0"/>
              <a:t>Objective, non-evaluative</a:t>
            </a:r>
          </a:p>
          <a:p>
            <a:pPr lvl="1"/>
            <a:r>
              <a:rPr lang="en-US" smtClean="0"/>
              <a:t>Meant to improve skills/performance</a:t>
            </a:r>
          </a:p>
          <a:p>
            <a:pPr lvl="1"/>
            <a:r>
              <a:rPr lang="en-US" smtClean="0"/>
              <a:t>Feedback given early and often</a:t>
            </a:r>
          </a:p>
          <a:p>
            <a:r>
              <a:rPr lang="en-US" smtClean="0"/>
              <a:t>Summative</a:t>
            </a:r>
          </a:p>
          <a:p>
            <a:pPr lvl="1"/>
            <a:r>
              <a:rPr lang="en-US" smtClean="0"/>
              <a:t>Judgment about how well/poorly student has met goal(s)</a:t>
            </a:r>
          </a:p>
          <a:p>
            <a:pPr lvl="1"/>
            <a:r>
              <a:rPr lang="en-US" smtClean="0"/>
              <a:t>Pass/fail or grade</a:t>
            </a:r>
          </a:p>
          <a:p>
            <a:pPr lvl="1"/>
            <a:r>
              <a:rPr lang="en-US" smtClean="0"/>
              <a:t>High stakes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smtClean="0">
                <a:solidFill>
                  <a:srgbClr val="FFFF00"/>
                </a:solidFill>
              </a:rPr>
              <a:t>Assessment tools should be…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96200" cy="4876800"/>
          </a:xfrm>
        </p:spPr>
        <p:txBody>
          <a:bodyPr>
            <a:normAutofit fontScale="85000" lnSpcReduction="2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sz="46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4600" dirty="0" smtClean="0"/>
              <a:t>Valid</a:t>
            </a:r>
            <a:r>
              <a:rPr lang="en-US" sz="2400" dirty="0" smtClean="0"/>
              <a:t>  	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000" dirty="0"/>
              <a:t>M</a:t>
            </a:r>
            <a:r>
              <a:rPr lang="en-US" sz="3000" dirty="0" smtClean="0"/>
              <a:t>easures what you intend it to, distinguishes novice and expert performance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sz="14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4600" dirty="0" smtClean="0"/>
              <a:t>Reliable  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300" dirty="0" smtClean="0"/>
              <a:t>Over time and rater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sz="14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4600" dirty="0" smtClean="0"/>
              <a:t>User-friendly  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300" dirty="0" smtClean="0"/>
              <a:t>Do I have the time, faculty, money, etc.?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sz="14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Even the Romans recognized…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105400"/>
          </a:xfrm>
        </p:spPr>
        <p:txBody>
          <a:bodyPr>
            <a:normAutofit lnSpcReduction="1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…the problems of inter- and intra-rater reliability: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en-US" sz="11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en-US" sz="11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en-US" sz="1100" dirty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en-US" sz="1100" dirty="0" smtClean="0"/>
          </a:p>
          <a:p>
            <a:pPr marL="420624" indent="-384048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“Si duo idem </a:t>
            </a:r>
            <a:r>
              <a:rPr lang="en-US" dirty="0" err="1" smtClean="0"/>
              <a:t>vident</a:t>
            </a:r>
            <a:r>
              <a:rPr lang="en-US" dirty="0" smtClean="0"/>
              <a:t>,</a:t>
            </a:r>
          </a:p>
          <a:p>
            <a:pPr marL="420624" indent="-384048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non </a:t>
            </a:r>
            <a:r>
              <a:rPr lang="en-US" dirty="0" err="1" smtClean="0"/>
              <a:t>est</a:t>
            </a:r>
            <a:r>
              <a:rPr lang="en-US" dirty="0" smtClean="0"/>
              <a:t> idem”</a:t>
            </a:r>
          </a:p>
          <a:p>
            <a:pPr marL="420624" indent="-384048" algn="ctr" fontAlgn="auto">
              <a:spcAft>
                <a:spcPts val="0"/>
              </a:spcAft>
              <a:buFont typeface="Wingdings 2"/>
              <a:buNone/>
              <a:defRPr/>
            </a:pPr>
            <a:endParaRPr lang="en-US" sz="1200" dirty="0" smtClean="0"/>
          </a:p>
          <a:p>
            <a:pPr marL="420624" indent="-384048" algn="ctr" fontAlgn="auto"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/>
          </a:p>
          <a:p>
            <a:pPr marL="420624" indent="-384048" algn="ctr" fontAlgn="auto"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/>
          </a:p>
          <a:p>
            <a:pPr marL="420624" indent="-384048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If two people see the same thing,</a:t>
            </a:r>
          </a:p>
          <a:p>
            <a:pPr marL="420624" indent="-384048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it is not the same thing</a:t>
            </a:r>
          </a:p>
          <a:p>
            <a:pPr marL="420624" indent="-384048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(Like the blind guys &amp; the elephant)</a:t>
            </a:r>
            <a:endParaRPr lang="en-US" dirty="0"/>
          </a:p>
        </p:txBody>
      </p:sp>
      <p:sp>
        <p:nvSpPr>
          <p:cNvPr id="20483" name="AutoShape 2" descr="data:image/jpeg;base64,/9j/4AAQSkZJRgABAQAAAQABAAD/2wBDAAkGBwgHBgkIBwgKCgkLDRYPDQwMDRsUFRAWIB0iIiAdHx8kKDQsJCYxJx8fLT0tMTU3Ojo6Iys/RD84QzQ5Ojf/2wBDAQoKCg0MDRoPDxo3JR8lNzc3Nzc3Nzc3Nzc3Nzc3Nzc3Nzc3Nzc3Nzc3Nzc3Nzc3Nzc3Nzc3Nzc3Nzc3Nzc3Nzf/wAARCABgAEgDASIAAhEBAxEB/8QAGwAAAgMBAQEAAAAAAAAAAAAABQYAAwQHAQL/xABHEAACAQIEAgYGAg0NAQAAAAABAgMEEQAFEiEGMQcTIkFRYRQycYGh0iORFRYkQmJzgqKxsrPB8BczY2RlcnR1g5KT0eHx/8QAGQEAAwEBAQAAAAAAAAAAAAAAAwQFAQIA/8QAJBEAAgIBBAICAwEAAAAAAAAAAQIAAxEEEiExE0EjUhQyQnH/2gAMAwEAAhEDEQA/AOh8VcR1+U5mlNSJTGMwK5MqMTcsw7mHgMBft5zdW7UVER5RP82NXHEWvPIiVNvR1F/ymwuVVJJ1g6pSQRfbEa6+xbCA0r0U1NWMjmH/ALdM0K3WOjP+m3zY8TjPOGP8zR2/Ft82F+KJod2WysN792CWWUvpMMxVfVNr+OB+e70xmvVSvqbn40zcbCKjv3fRt82Pg8b5uAfoqP8A4m+bGCSiIY3G/djPLTaB2scjVW/YzBTV9YRfjvOlO0VDb8U/z4qbpAzwcoqD3wv8+BMtMxW6g2774oECr3e7BBqrPtDDT1H+RHjg3irMs7ziSkrY6VYlp2kBijYNcMo72O25xMC+juLq+Ipja33I4/PTExT0rl68mS9WipbheIb4qcfZaKNrWMINz7TjGqxI2pRfbGnjBkTMVeQgAQLufa2AVZJLJlU4pn0sUtrvbSO8jztfEnUDNzf7Gqh8QmOqraXMKySnpZVLobGwNifKwN8VU2a1ORTzxPCWdl3jcFdJPI+eEqilqKXNZ3yqphA6zQzTSAHlsRfmNjvYjB2Osq8xFq6WNnhZo2+mDsWFrWsoAFieXgfDDJpVUyO5qMWbDdRzyDMkzUCOSnYTgdtl9Unx8sX5isFMzekNFGoG7OQB8cLmSV8uVTvJEFfWtiGwI4kYVGbemyqFSaRdam5Cg8++/PUfeMLhEfj3CNWwfI6hqfO8rgcokzTknlElx9ZsMW08ArGMoQRrfYBtXv5YWc0SQrN1NPTQw08vVssS9vyZid7b8/PDDwjP1tMSzX1dgDzXf9B+Hljz1KEJHcICQM5jPwfSmLPJJRbR6My7f3lxMbuGRbMX8OqP6RiYoaA/DJeqObIq9JasOJ4n1Gwo49r/AIcmBtNm0kMGlADceGN3SeW+2eIDl6HH+vJhVM8kp6ikiJdSVd2HZB92A2UtZYcR5LErpUtKGq6Wmetq6mDqYmdkWNlsZwQLkAjftXIB235c8Yoqc1ZjqqOY0+qqEoj3JRQb7bDvAHsJx7UZTVVVaprHCKQCTuT52A88E8qpaeCrWBPSJZVPruFVdrEbbm5uvxwx4ygiwtVjnE3iujjQt1chKuyOAL6SPZ5b4+KxY8yy+olpnV1iXfuYXO2x33IA9+C+R5XGKiqiqUUs0muw31Ejn8MAuL8vzHJ618wpIBBCq2bXNGnWja4szC/f+7GfhoBle5g1lm7B6mPKZZqrNoSZN2XS/eXQDdbH1rgWtgjw3UT0VdDIKcrTVUw0K3atZiCB330lh54XKgCKocREqobVGVP3p3U/URgvldbVV9XMZJdczRIqJsLkMLMPNRqY288AKyg3XHU7FkkIizByORiP6RiYnClQaukincWkMZVx4MDY/EYmGdGu2rEkXEl+Yi9LiTjN+sghaQ+hIpsL6Rre5tzNgSbDCtlmbU1JW01MgeR5ew4hjLhduewvzG3k+HHpGr8uoOK0lqkmlqRQxaIlUsCC8vcNrkixv3ezCfDV1slZLU0cbZcki6TFEAGcbdom2xIABtvtjRZ42OeofxG1Fx3GKruYxJUJFRQ7BZq2QR6vYvre4gHAY5hQQStJCavMZ+V4kNNELbAXN38d7YGFJI8yAmYTSVCFVaQlmW3Mknc2G++CXV9XQQCKN1XSCLWA3+ODb1JGPcWKMuczfNNn3oss0c1Pl8ZGoLFfrGFvvnNyT5gjCrQZFV8SRrVNmCQyG6yvKjOzWJsb3ufffDtBVI+UzuXUsYSDoBcg28e7C3kUzwUbpHcASHmcC1LstW5e4XSqGt2mD83y6TLBSQyyxyMsIQtGSQdPLnvyIHuxgWVkYMjFWU3BBsQcGc8VpKVnIN0IYHx7v3k+7GTKI4UqI5XRZbFW7Q2W48OR/wDMLI2VyZSZvHxOi9EmaSPVTZfUF9T0wmhDA20qQhPlzT288TGjgqOIcZNKGXW+XyFVvvbXHc+zliYcpOUkq79zK+kWAPxDG/8AVEHL8N8KgVkbYezD/wAYmH7MBZAC5plt4+s2Fc0Za7KBa+I974tYGVtM3xLFaskeHMUV7GNyCdW2kHZiD7Bi6fMqKopQA8Je1rC7n3YFZ590Z5U00dYy2Xq3h0mx23API7McZ9UfVxxWIWUMAQeRBxRpO1BFXpFjE54hlMzFNRS05YyauydLEBf488B6PNjT1LxyxDqy9+zzHn57Wxmp5dKPruQp5jmRpBPLfktsZ66IdZHqIsW06gO/ff6w38b47Ylxtac1otbZWOs8sNXRsoIaFl3YeFt/gThSSukpAIurXro2ZWLbgb/93xXl9bPRTKGbsltL37x548zvQuYGVHDLOiyCw9oP5ysffgKVbODGXYNzHroXmkqOOaiSaRnc5ZLdmP8ASRbezyxMZ+g1r8b1A/syX9rDiYcrGFk3UHLxx6QJjDxGn+DT9d8BsurmvoYXBPM92Og57wlRZ3XrWVU9SkixCMLEygWBJ7wd+0cYf5PstCsErK5SwIuHS4v+Tifdo3dyR7jtWqqWsKe5wSkqDWZ49UCSJppJAT4G9vgcaowBC4I3gqdj4A//AHHXKHogyKicNHXZmxXlrkj2+pMXHooyQrMBW5iOubU1pE2Pl2MOGs+pwuorA5nEFJSfQw7IqghvbkUI9uLKhWmoX1H6QKGvbcEc/wBV8dlm6IcjlLE1+ZrqZWOl4+Yvb7zzxYOibJASRW5l6+sDXHsdr27G19/rOPbGgzcmZw6X6akWZRuCNWK5i0mWIxN3p5rEA+qri4v70P8Aux2+DoeyKDUFzDNCrdzPGQPzMfQ6I+H46GWkNZmOmX1nMkeq4YNf1Ldw7sbsadNehiL0EG/HFR/lkv7WHEx0rg/o8yjhPNpMxy+trZppIGgK1DoVCllYnsqDe6DEwVeBFLGDNkT/2Q=="/>
          <p:cNvSpPr>
            <a:spLocks noChangeAspect="1" noChangeArrowheads="1"/>
          </p:cNvSpPr>
          <p:nvPr/>
        </p:nvSpPr>
        <p:spPr bwMode="auto">
          <a:xfrm>
            <a:off x="0" y="-411163"/>
            <a:ext cx="647700" cy="866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4" name="AutoShape 4" descr="data:image/jpeg;base64,/9j/4AAQSkZJRgABAQAAAQABAAD/2wBDAAkGBwgHBgkIBwgKCgkLDRYPDQwMDRsUFRAWIB0iIiAdHx8kKDQsJCYxJx8fLT0tMTU3Ojo6Iys/RD84QzQ5Ojf/2wBDAQoKCg0MDRoPDxo3JR8lNzc3Nzc3Nzc3Nzc3Nzc3Nzc3Nzc3Nzc3Nzc3Nzc3Nzc3Nzc3Nzc3Nzc3Nzc3Nzc3Nzf/wAARCABMAHoDASIAAhEBAxEB/8QAGwAAAwADAQEAAAAAAAAAAAAABAUGAQMHAgD/xAA2EAACAQMDAgMFBwQCAwAAAAABAgMABBEFEiExQRNRYQYicYGRFDKhscHh8AcVI9FCQ1Ni8f/EABkBAAIDAQAAAAAAAAAAAAAAAAMEAAECBf/EACIRAAICAgICAwEBAAAAAAAAAAABAhEDIRIxBEETInFRgf/aAAwDAQACEQMRAD8AmiFKAOA2eoPelMiPp97BPZSPFMr7oiG6Efp2x3plKxO1R58fShL63M8qbWwyrwfWgG2dR0r2jub2whnjkwGHKnqp7ijBrN4P+01y7StVfT1MyLlwwSaEHh+nPxxzmr7THj1S0S6sZBJE31U+RHY1qzDQf/dLgnLyuw8s1ltSkz7udvcE0K9u6HBFZICL74I48qlsoB1z2ktbHbHLuZ26omCQPM+VLrH2o0+6lET74WY4Bf7v1/3UbfNJqGrlWLI00rD3uox2/Ct2qez0+nEg+JvXkh8MrcZwGAxnHOKCp5JfaPR3J+J4WDjiyt8n7OmRwlj0ppYWaM434xU//T2/OraO0cjh57d8MO+0/dPw6j5VUeBKrZAYYo8HyVnHz4XhyPHL0OY7dI1AC9KyQOwoMXlzGm51BUdeK8f3qIcNHzWwYzZfFtDHyNxwCBSKa2kmtoATiSNiBz1IJwfqKoLSaOe08SEg5BoTU4nuLeeGF1ilHIYrnK/oc55/3XDyussv0PHojVuGuYmmIUMQpx5HAPNDNeksT4cfXuBn86LSzxDN4Q94SGPIIwfTj0FS7PeBiAZ8A8c0aKsjJxM7AWPPlitTvh889MnivdzKysI0Gdw97PatEzuAjKMnyPlXQMg+91uCFUgvjtxj+Zp77L61F7Paz48jSCzGFuY4xu3A8Zx3IJB45wD8KCs7f7RdKsbjcCTju2OuKYLoMSyEXcblSuCA+0nHn1q1ZTOvqbbUbWO4sXjkilUMkiEEMD0IpJe2lx4hRxjyNRumvfxoLDTJDbRQp9xXK8Z9O5yT60db6jr1guBqDTIoz/nUSDp05GfxqSmk69kWKTXJDjTtAhgu4o7S1iWadmXxmAJU7WbJJ56jGB3NSN9cXUbzxSurSEgBecSMRxtJADfLJHNVGhe1Fq63OrSe9fIPCNryVj5OSPjgfDp51PaLLLfe0kloilUCeKihsDORx08zSt3P6jjhOFvLthn9KTLp1rqDyAqjMiKh4O5c5/MV0O11KKZf8jhG8j3pYmkmCEyT4Uk59wZ+tbYrOBhuRwT6U3CPFULeVn+fK8lUH3VxG48ONlJPUmgTbKc5OaIitdjcbfnyaMRAvAA+lbFwjREEdsRz54+tb5AskeMgMwHOO38FYtX5CAZymc+XJH6ULJfPDdyRmB2JCldg4xnofX3ifka4WXeSX6Mx6RNwwm0S5RcmJ7yR4wVPBOMj4ZPGK2faYl4ZgCOCCnSjJY22eIrMGl3SbCM7D5fQ/Wp2WSy8V/Fgm8Tcd2CcZ796InZfRzNSWDyScZJ+lZZiki/X4Cj5o7WBMNKsz46Lyv70CGglcuyy9Me7xXTTsGe4GFndW86p4ggIlEYA9/BBx8+ad3t7CJJEt33wEkptPOD2I9OlK0urdFC/Zi5A275Hz+GK0yzlzxgHzAxUTd2X6o2y6jcR3YaxlZbmd9o2KDjPb4k4qkeS58FLWcJ9qKASSIwKjjr+PT6cVA3ly4vEktzsaI5Ug9xVdBcLLGl1HlVmG7cP3GOOnUUNxc52PZJPF48YqP8ApjUba0luYwjvBchgnixNtJGOTXm209I5ZnSV5LgAESTOQSOMEfStbTiS8WKSINtyQVwOTwT3GfWverpNeWUrW6viFFJdT90BuxHU4J6eVR9NvYLHKeRxw33/AEeaNrjCZrG8uJZSWAidiMjtg46896s4BAqg7wM9ia5d7OQ3iSNPLA0gztCv98MeNw4yPj6k84q4vPtDpbTll3qiqig4PHmOefOredKqRWTw3GcoOW0UQdcZQZ+Hel9zeSb/AA0bafIyDP0oG/vLxbYx7kjLjG9eopPp9gFmWR5CrA5G3g/WiynS0JcTpGjk/Y7YyMTIVJZj5ZJrFzlgWODJkdu3rWdMHh2UcZ94iNevXkDrQOoajaWCSiW4VWI90EFmHA6gdOc1xJJubGI6AtQv0tEWSRSfDRi4zyenI/Kly+0ujlQTLyRzkkGkmva1Fq0Rgt90TbmUsJPekBPQjy49anjaxgke5x/7GmY4tbKk96J6IEHJPB6VktlcqCQOpBrUpMZKMQcd6NRRsABwMdc10JOjBpB3AY/1Wu4KQw5DZYjPzr5IUGTFK7Nk4ZhQV2zNKkRIyOWx/PjUb0G8fHzyJM0AMzEIGZ2IRVHUk9APXmuhX2mDQtN03T2KNdRq8lxLFkrlmyFDrzwOOa+/pn7NxXNtfa/qC/4LdHFtu4Bf/k/y4UepPlQ19FIsnjl2YFdzA/8AHjp1oXKUXaWhny5qb+O+haszG6klkyCox7x+fcDNXlg9oLWM2oRocZDA5z6nNR0cUjsVhQbyMnp/O1eQbrToLmASgxTjK7Oo9RkeWRUhLXQpND2DWdNGo3ctuxM6RZjYdJD3A5xn98VNahqEk8pkS5K3bPlVjYqI8dhjpXmyNnZ3kTHxZFxy8XU5GOhI5rTPGJ5GPgtCVxjcMZAPlVw+r6Mzm5VZVaXqkt9ZwW99uacEgydM4z+lZuNQeExrDCXlkZljAXJ3ZGMetJ7J7keC42W0Y93xpFODnv5t8qofZi2WbV5bszpLZ2as6PwDuIxkr1HGeorGWdIwlstXu7pbGJeYmMcYkx1BCgHnsOvSpzUYk8RzLkFgST1/enF1cSs5ZVzEOnwxSK/KSu4SYOCuSg52+vz/AEpOHdhSau7SNvECvG2D2A4+lCCO5xxcSY7Ymajbm2khupASrxvgkKc98GsBZsDGMduFpxPRmid/td5cqCkRUEd+MijYNGviAHK7l9c1YKo258sgfKt0Uant2GfWic2y+JGz6RcJDJLNIqLGpZjjHHWprTbefVNUS1tV3XFxIEjX1Y9T6Acn511G/s4b2NbOYMIZZAr7GIJABOM/IUZb2Nlpun3c9jZW0EsMWI3SMBlLEITnrnaxGaq2xjFkWGLdbYv1fUFsNOHs/pyYs4dsayk4Lqo64HUsxZjnHWkmq3W1jFhjwM7VzjH/ANrE53Xa55ywzQV45DsBjGTROCehXk+z6afw7tRbSHGwOW+PT8ia2NJ48TR3LKyk5BVcbfxPzpT0fAAG45JHetOo3MsbSxRsUEbcFTyfnWZccdL2MePhl5E6i6K3R9D3p9oSSKUg4IZOUP8AO9MP7dEsyyT20Em1gWygOefWgvZJ38C2udx3zRsHHbgnGKoXcl8EDn0qk7AyjxlxfoW6r4mo3AVh4UHc4yR8PwrVoayro2sQQW81vMzpiR3B3oB9ev50fI3vEYHTyrxduYdPWdAu/wAVV5GRjPl8qxKKSooU2OpauHUyLLIpPRlLAj1Gfn1FGNcsyTLFFcrPuyCIiFfPdcDPaj/ZyRpru9SXa4igLplRweKQa1PJHqCTBsuWHOMdfhWXUpVRD1NI7xp/hl3dsgjPrzWjwL//AMEn0/aire5e4nQSBMEZwF7mkt1LNHdTIs0mFdgOfWtRiQ//2Q=="/>
          <p:cNvSpPr>
            <a:spLocks noChangeAspect="1" noChangeArrowheads="1"/>
          </p:cNvSpPr>
          <p:nvPr/>
        </p:nvSpPr>
        <p:spPr bwMode="auto">
          <a:xfrm>
            <a:off x="0" y="-808038"/>
            <a:ext cx="2705100" cy="1695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5" name="AutoShape 6" descr="data:image/jpeg;base64,/9j/4AAQSkZJRgABAQAAAQABAAD/2wBDAAkGBwgHBgkIBwgKCgkLDRYPDQwMDRsUFRAWIB0iIiAdHx8kKDQsJCYxJx8fLT0tMTU3Ojo6Iys/RD84QzQ5Ojf/2wBDAQoKCg0MDRoPDxo3JR8lNzc3Nzc3Nzc3Nzc3Nzc3Nzc3Nzc3Nzc3Nzc3Nzc3Nzc3Nzc3Nzc3Nzc3Nzc3Nzc3Nzf/wAARCABMAHoDASIAAhEBAxEB/8QAGwAAAwADAQEAAAAAAAAAAAAABAUGAQMHAgD/xAA2EAACAQMDAgMFBwQCAwAAAAABAgMABBEFEiExQRNRYQYicYGRFDKhscHh8AcVI9FCQ1Ni8f/EABkBAAIDAQAAAAAAAAAAAAAAAAMEAAECBf/EACIRAAICAgICAwEBAAAAAAAAAAABAhEDIRIxBEETInFRgf/aAAwDAQACEQMRAD8AmiFKAOA2eoPelMiPp97BPZSPFMr7oiG6Efp2x3plKxO1R58fShL63M8qbWwyrwfWgG2dR0r2jub2whnjkwGHKnqp7ijBrN4P+01y7StVfT1MyLlwwSaEHh+nPxxzmr7THj1S0S6sZBJE31U+RHY1qzDQf/dLgnLyuw8s1ltSkz7udvcE0K9u6HBFZICL74I48qlsoB1z2ktbHbHLuZ26omCQPM+VLrH2o0+6lET74WY4Bf7v1/3UbfNJqGrlWLI00rD3uox2/Ct2qez0+nEg+JvXkh8MrcZwGAxnHOKCp5JfaPR3J+J4WDjiyt8n7OmRwlj0ppYWaM434xU//T2/OraO0cjh57d8MO+0/dPw6j5VUeBKrZAYYo8HyVnHz4XhyPHL0OY7dI1AC9KyQOwoMXlzGm51BUdeK8f3qIcNHzWwYzZfFtDHyNxwCBSKa2kmtoATiSNiBz1IJwfqKoLSaOe08SEg5BoTU4nuLeeGF1ilHIYrnK/oc55/3XDyussv0PHojVuGuYmmIUMQpx5HAPNDNeksT4cfXuBn86LSzxDN4Q94SGPIIwfTj0FS7PeBiAZ8A8c0aKsjJxM7AWPPlitTvh889MnivdzKysI0Gdw97PatEzuAjKMnyPlXQMg+91uCFUgvjtxj+Zp77L61F7Paz48jSCzGFuY4xu3A8Zx3IJB45wD8KCs7f7RdKsbjcCTju2OuKYLoMSyEXcblSuCA+0nHn1q1ZTOvqbbUbWO4sXjkilUMkiEEMD0IpJe2lx4hRxjyNRumvfxoLDTJDbRQp9xXK8Z9O5yT60db6jr1guBqDTIoz/nUSDp05GfxqSmk69kWKTXJDjTtAhgu4o7S1iWadmXxmAJU7WbJJ56jGB3NSN9cXUbzxSurSEgBecSMRxtJADfLJHNVGhe1Fq63OrSe9fIPCNryVj5OSPjgfDp51PaLLLfe0kloilUCeKihsDORx08zSt3P6jjhOFvLthn9KTLp1rqDyAqjMiKh4O5c5/MV0O11KKZf8jhG8j3pYmkmCEyT4Uk59wZ+tbYrOBhuRwT6U3CPFULeVn+fK8lUH3VxG48ONlJPUmgTbKc5OaIitdjcbfnyaMRAvAA+lbFwjREEdsRz54+tb5AskeMgMwHOO38FYtX5CAZymc+XJH6ULJfPDdyRmB2JCldg4xnofX3ifka4WXeSX6Mx6RNwwm0S5RcmJ7yR4wVPBOMj4ZPGK2faYl4ZgCOCCnSjJY22eIrMGl3SbCM7D5fQ/Wp2WSy8V/Fgm8Tcd2CcZ796InZfRzNSWDyScZJ+lZZiki/X4Cj5o7WBMNKsz46Lyv70CGglcuyy9Me7xXTTsGe4GFndW86p4ggIlEYA9/BBx8+ad3t7CJJEt33wEkptPOD2I9OlK0urdFC/Zi5A275Hz+GK0yzlzxgHzAxUTd2X6o2y6jcR3YaxlZbmd9o2KDjPb4k4qkeS58FLWcJ9qKASSIwKjjr+PT6cVA3ly4vEktzsaI5Ug9xVdBcLLGl1HlVmG7cP3GOOnUUNxc52PZJPF48YqP8ApjUba0luYwjvBchgnixNtJGOTXm209I5ZnSV5LgAESTOQSOMEfStbTiS8WKSINtyQVwOTwT3GfWverpNeWUrW6viFFJdT90BuxHU4J6eVR9NvYLHKeRxw33/AEeaNrjCZrG8uJZSWAidiMjtg46896s4BAqg7wM9ia5d7OQ3iSNPLA0gztCv98MeNw4yPj6k84q4vPtDpbTll3qiqig4PHmOefOredKqRWTw3GcoOW0UQdcZQZ+Hel9zeSb/AA0bafIyDP0oG/vLxbYx7kjLjG9eopPp9gFmWR5CrA5G3g/WiynS0JcTpGjk/Y7YyMTIVJZj5ZJrFzlgWODJkdu3rWdMHh2UcZ94iNevXkDrQOoajaWCSiW4VWI90EFmHA6gdOc1xJJubGI6AtQv0tEWSRSfDRi4zyenI/Kly+0ujlQTLyRzkkGkmva1Fq0Rgt90TbmUsJPekBPQjy49anjaxgke5x/7GmY4tbKk96J6IEHJPB6VktlcqCQOpBrUpMZKMQcd6NRRsABwMdc10JOjBpB3AY/1Wu4KQw5DZYjPzr5IUGTFK7Nk4ZhQV2zNKkRIyOWx/PjUb0G8fHzyJM0AMzEIGZ2IRVHUk9APXmuhX2mDQtN03T2KNdRq8lxLFkrlmyFDrzwOOa+/pn7NxXNtfa/qC/4LdHFtu4Bf/k/y4UepPlQ19FIsnjl2YFdzA/8AHjp1oXKUXaWhny5qb+O+haszG6klkyCox7x+fcDNXlg9oLWM2oRocZDA5z6nNR0cUjsVhQbyMnp/O1eQbrToLmASgxTjK7Oo9RkeWRUhLXQpND2DWdNGo3ctuxM6RZjYdJD3A5xn98VNahqEk8pkS5K3bPlVjYqI8dhjpXmyNnZ3kTHxZFxy8XU5GOhI5rTPGJ5GPgtCVxjcMZAPlVw+r6Mzm5VZVaXqkt9ZwW99uacEgydM4z+lZuNQeExrDCXlkZljAXJ3ZGMetJ7J7keC42W0Y93xpFODnv5t8qofZi2WbV5bszpLZ2as6PwDuIxkr1HGeorGWdIwlstXu7pbGJeYmMcYkx1BCgHnsOvSpzUYk8RzLkFgST1/enF1cSs5ZVzEOnwxSK/KSu4SYOCuSg52+vz/AEpOHdhSau7SNvECvG2D2A4+lCCO5xxcSY7Ymajbm2khupASrxvgkKc98GsBZsDGMduFpxPRmid/td5cqCkRUEd+MijYNGviAHK7l9c1YKo258sgfKt0Uant2GfWic2y+JGz6RcJDJLNIqLGpZjjHHWprTbefVNUS1tV3XFxIEjX1Y9T6Acn511G/s4b2NbOYMIZZAr7GIJABOM/IUZb2Nlpun3c9jZW0EsMWI3SMBlLEITnrnaxGaq2xjFkWGLdbYv1fUFsNOHs/pyYs4dsayk4Lqo64HUsxZjnHWkmq3W1jFhjwM7VzjH/ANrE53Xa55ywzQV45DsBjGTROCehXk+z6afw7tRbSHGwOW+PT8ia2NJ48TR3LKyk5BVcbfxPzpT0fAAG45JHetOo3MsbSxRsUEbcFTyfnWZccdL2MePhl5E6i6K3R9D3p9oSSKUg4IZOUP8AO9MP7dEsyyT20Em1gWygOefWgvZJ38C2udx3zRsHHbgnGKoXcl8EDn0qk7AyjxlxfoW6r4mo3AVh4UHc4yR8PwrVoayro2sQQW81vMzpiR3B3oB9ev50fI3vEYHTyrxduYdPWdAu/wAVV5GRjPl8qxKKSooU2OpauHUyLLIpPRlLAj1Gfn1FGNcsyTLFFcrPuyCIiFfPdcDPaj/ZyRpru9SXa4igLplRweKQa1PJHqCTBsuWHOMdfhWXUpVRD1NI7xp/hl3dsgjPrzWjwL//AMEn0/aire5e4nQSBMEZwF7mkt1LNHdTIs0mFdgOfWtRiQ//2Q=="/>
          <p:cNvSpPr>
            <a:spLocks noChangeAspect="1" noChangeArrowheads="1"/>
          </p:cNvSpPr>
          <p:nvPr/>
        </p:nvSpPr>
        <p:spPr bwMode="auto">
          <a:xfrm>
            <a:off x="0" y="-808038"/>
            <a:ext cx="2705100" cy="1695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0486" name="Picture 8" descr="Roman_soldier : Vector illustration of the roman soldier without background.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2133600"/>
            <a:ext cx="210502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smtClean="0">
                <a:solidFill>
                  <a:srgbClr val="FFFF00"/>
                </a:solidFill>
              </a:rPr>
              <a:t>Assessment tools should be…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96200" cy="5181600"/>
          </a:xfrm>
        </p:spPr>
        <p:txBody>
          <a:bodyPr>
            <a:normAutofit fontScale="77500" lnSpcReduction="20000"/>
          </a:bodyPr>
          <a:lstStyle/>
          <a:p>
            <a:pPr marL="36576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14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4600" dirty="0" smtClean="0"/>
              <a:t>Easily understood  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600" dirty="0" smtClean="0"/>
              <a:t>By raters &amp; students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sz="15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4600" dirty="0" smtClean="0"/>
              <a:t>Faculty agreement  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600" dirty="0" smtClean="0"/>
              <a:t>Requires training!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600" dirty="0" smtClean="0"/>
              <a:t>Scales, descriptors, behaviors, levels, standards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600" dirty="0" smtClean="0"/>
              <a:t>Use of national/organizational standards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600" dirty="0" smtClean="0"/>
              <a:t>Local consensus</a:t>
            </a:r>
          </a:p>
          <a:p>
            <a:pPr marL="722376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600" dirty="0" smtClean="0"/>
              <a:t>Don’t ask faculty to assess what they can’t observe!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826</TotalTime>
  <Words>575</Words>
  <Application>Microsoft Macintosh PowerPoint</Application>
  <PresentationFormat>On-screen Show (4:3)</PresentationFormat>
  <Paragraphs>218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6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Arial</vt:lpstr>
      <vt:lpstr>Franklin Gothic Book</vt:lpstr>
      <vt:lpstr>Wingdings 2</vt:lpstr>
      <vt:lpstr>Calibri</vt:lpstr>
      <vt:lpstr>Technic</vt:lpstr>
      <vt:lpstr>Technic</vt:lpstr>
      <vt:lpstr>Technic</vt:lpstr>
      <vt:lpstr>Technic</vt:lpstr>
      <vt:lpstr>Technic</vt:lpstr>
      <vt:lpstr>Technic</vt:lpstr>
      <vt:lpstr>Slide 1</vt:lpstr>
      <vt:lpstr>Objectives</vt:lpstr>
      <vt:lpstr>Assessing Students: Who Cares?</vt:lpstr>
      <vt:lpstr>Assess for…</vt:lpstr>
      <vt:lpstr>Components of Good Assessment</vt:lpstr>
      <vt:lpstr>Types of Assessment</vt:lpstr>
      <vt:lpstr>Assessment tools should be…</vt:lpstr>
      <vt:lpstr>Even the Romans recognized…</vt:lpstr>
      <vt:lpstr>Assessment tools should be…</vt:lpstr>
      <vt:lpstr>Above all…</vt:lpstr>
      <vt:lpstr>Common Tools in Clerkships</vt:lpstr>
      <vt:lpstr>Common Tools in Clerkships</vt:lpstr>
      <vt:lpstr>Some thoughts on grading…</vt:lpstr>
      <vt:lpstr> </vt:lpstr>
      <vt:lpstr>Grading</vt:lpstr>
      <vt:lpstr>Grading</vt:lpstr>
      <vt:lpstr>Grading</vt:lpstr>
      <vt:lpstr>Grading</vt:lpstr>
      <vt:lpstr>Grading </vt:lpstr>
      <vt:lpstr>Grading</vt:lpstr>
      <vt:lpstr>Grading</vt:lpstr>
      <vt:lpstr>Grading the Surgery Shelf Exam</vt:lpstr>
      <vt:lpstr>Common challenges</vt:lpstr>
      <vt:lpstr>Summary</vt:lpstr>
      <vt:lpstr>Questions?</vt:lpstr>
    </vt:vector>
  </TitlesOfParts>
  <Company>Emory Healthcare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Resident Assessment and the New Resident Evaluation Form</dc:title>
  <dc:creator>mmdpb1</dc:creator>
  <cp:lastModifiedBy>Brenda Brown</cp:lastModifiedBy>
  <cp:revision>83</cp:revision>
  <dcterms:created xsi:type="dcterms:W3CDTF">2012-08-22T21:41:22Z</dcterms:created>
  <dcterms:modified xsi:type="dcterms:W3CDTF">2016-02-05T18:26:11Z</dcterms:modified>
</cp:coreProperties>
</file>