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1" r:id="rId2"/>
    <p:sldId id="380" r:id="rId3"/>
    <p:sldId id="381" r:id="rId4"/>
    <p:sldId id="382" r:id="rId5"/>
    <p:sldId id="383" r:id="rId6"/>
    <p:sldId id="384" r:id="rId7"/>
    <p:sldId id="385" r:id="rId8"/>
    <p:sldId id="386" r:id="rId9"/>
    <p:sldId id="387"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35" r:id="rId25"/>
    <p:sldId id="403" r:id="rId26"/>
    <p:sldId id="404" r:id="rId27"/>
    <p:sldId id="405" r:id="rId28"/>
    <p:sldId id="406" r:id="rId29"/>
    <p:sldId id="407" r:id="rId30"/>
    <p:sldId id="408" r:id="rId31"/>
    <p:sldId id="409" r:id="rId32"/>
    <p:sldId id="410" r:id="rId33"/>
    <p:sldId id="436" r:id="rId34"/>
    <p:sldId id="412" r:id="rId35"/>
    <p:sldId id="413" r:id="rId36"/>
    <p:sldId id="414" r:id="rId37"/>
    <p:sldId id="415" r:id="rId38"/>
    <p:sldId id="416" r:id="rId39"/>
    <p:sldId id="417" r:id="rId40"/>
    <p:sldId id="418" r:id="rId41"/>
    <p:sldId id="419" r:id="rId42"/>
    <p:sldId id="420" r:id="rId43"/>
    <p:sldId id="421" r:id="rId44"/>
    <p:sldId id="437" r:id="rId45"/>
    <p:sldId id="423" r:id="rId46"/>
    <p:sldId id="424" r:id="rId47"/>
    <p:sldId id="438" r:id="rId48"/>
    <p:sldId id="426" r:id="rId49"/>
    <p:sldId id="429" r:id="rId50"/>
    <p:sldId id="427" r:id="rId51"/>
    <p:sldId id="428" r:id="rId52"/>
    <p:sldId id="439" r:id="rId53"/>
    <p:sldId id="432" r:id="rId54"/>
    <p:sldId id="433" r:id="rId55"/>
    <p:sldId id="443" r:id="rId56"/>
    <p:sldId id="441" r:id="rId57"/>
    <p:sldId id="446" r:id="rId58"/>
    <p:sldId id="444" r:id="rId59"/>
    <p:sldId id="445" r:id="rId60"/>
    <p:sldId id="25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B13"/>
    <a:srgbClr val="FFCB2E"/>
    <a:srgbClr val="D4A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3" autoAdjust="0"/>
    <p:restoredTop sz="94645" autoAdjust="0"/>
  </p:normalViewPr>
  <p:slideViewPr>
    <p:cSldViewPr snapToGrid="0" snapToObjects="1">
      <p:cViewPr>
        <p:scale>
          <a:sx n="118" d="100"/>
          <a:sy n="118" d="100"/>
        </p:scale>
        <p:origin x="-143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03863D-BBE7-A54D-A6C6-6B96CBBB6375}" type="datetimeFigureOut">
              <a:rPr lang="en-US" smtClean="0"/>
              <a:pPr/>
              <a:t>4/9/2016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3863D-BBE7-A54D-A6C6-6B96CBBB6375}" type="datetimeFigureOut">
              <a:rPr lang="en-US" smtClean="0"/>
              <a:pPr/>
              <a:t>4/9/2016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3863D-BBE7-A54D-A6C6-6B96CBBB6375}" type="datetimeFigureOut">
              <a:rPr lang="en-US" smtClean="0"/>
              <a:pPr/>
              <a:t>4/9/2016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3863D-BBE7-A54D-A6C6-6B96CBBB6375}" type="datetimeFigureOut">
              <a:rPr lang="en-US" smtClean="0"/>
              <a:pPr/>
              <a:t>4/9/2016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03863D-BBE7-A54D-A6C6-6B96CBBB6375}" type="datetimeFigureOut">
              <a:rPr lang="en-US" smtClean="0"/>
              <a:pPr/>
              <a:t>4/9/2016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03863D-BBE7-A54D-A6C6-6B96CBBB6375}" type="datetimeFigureOut">
              <a:rPr lang="en-US" smtClean="0"/>
              <a:pPr/>
              <a:t>4/9/2016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03863D-BBE7-A54D-A6C6-6B96CBBB6375}" type="datetimeFigureOut">
              <a:rPr lang="en-US" smtClean="0"/>
              <a:pPr/>
              <a:t>4/9/2016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03863D-BBE7-A54D-A6C6-6B96CBBB6375}" type="datetimeFigureOut">
              <a:rPr lang="en-US" smtClean="0"/>
              <a:pPr/>
              <a:t>4/9/2016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3863D-BBE7-A54D-A6C6-6B96CBBB6375}" type="datetimeFigureOut">
              <a:rPr lang="en-US" smtClean="0"/>
              <a:pPr/>
              <a:t>4/9/2016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3863D-BBE7-A54D-A6C6-6B96CBBB6375}" type="datetimeFigureOut">
              <a:rPr lang="en-US" smtClean="0"/>
              <a:pPr/>
              <a:t>4/9/2016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3863D-BBE7-A54D-A6C6-6B96CBBB6375}" type="datetimeFigureOut">
              <a:rPr lang="en-US" smtClean="0"/>
              <a:pPr/>
              <a:t>4/9/2016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3F043-5814-4D4E-BEA5-557A6818196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3863D-BBE7-A54D-A6C6-6B96CBBB6375}" type="datetimeFigureOut">
              <a:rPr lang="en-US" smtClean="0"/>
              <a:pPr/>
              <a:t>4/9/2016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3F043-5814-4D4E-BEA5-557A6818196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66786"/>
            <a:ext cx="8229600" cy="3138714"/>
          </a:xfrm>
        </p:spPr>
        <p:txBody>
          <a:bodyPr>
            <a:normAutofit/>
          </a:bodyPr>
          <a:lstStyle/>
          <a:p>
            <a:pPr lvl="0" defTabSz="685800">
              <a:lnSpc>
                <a:spcPct val="90000"/>
              </a:lnSpc>
              <a:spcBef>
                <a:spcPts val="750"/>
              </a:spcBef>
            </a:pPr>
            <a:r>
              <a:rPr lang="en-US" sz="1800" dirty="0">
                <a:solidFill>
                  <a:prstClr val="white"/>
                </a:solidFill>
                <a:ea typeface="+mn-ea"/>
                <a:cs typeface="+mn-cs"/>
              </a:rPr>
              <a:t>Rahul J Anand MD FACS</a:t>
            </a:r>
            <a:br>
              <a:rPr lang="en-US" sz="1800" dirty="0">
                <a:solidFill>
                  <a:prstClr val="white"/>
                </a:solidFill>
                <a:ea typeface="+mn-ea"/>
                <a:cs typeface="+mn-cs"/>
              </a:rPr>
            </a:br>
            <a:r>
              <a:rPr lang="en-US" sz="1800" dirty="0">
                <a:solidFill>
                  <a:prstClr val="white"/>
                </a:solidFill>
                <a:ea typeface="+mn-ea"/>
                <a:cs typeface="+mn-cs"/>
              </a:rPr>
              <a:t>Virginia Commonwealth University Department of Surgery</a:t>
            </a:r>
            <a:br>
              <a:rPr lang="en-US" sz="1800" dirty="0">
                <a:solidFill>
                  <a:prstClr val="white"/>
                </a:solidFill>
                <a:ea typeface="+mn-ea"/>
                <a:cs typeface="+mn-cs"/>
              </a:rPr>
            </a:br>
            <a:endParaRPr lang="en-US" sz="3000" dirty="0">
              <a:solidFill>
                <a:schemeClr val="bg1"/>
              </a:solidFill>
              <a:latin typeface="Calibri"/>
              <a:cs typeface="Calibri"/>
            </a:endParaRPr>
          </a:p>
        </p:txBody>
      </p:sp>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400" b="1" dirty="0" smtClean="0">
                <a:solidFill>
                  <a:srgbClr val="F2AB13"/>
                </a:solidFill>
                <a:cs typeface="Arial" panose="020B0604020202020204" pitchFamily="34" charset="0"/>
              </a:rPr>
              <a:t>Infiltrating the M1 and M2 years</a:t>
            </a:r>
            <a:endParaRPr lang="en-US" sz="4400" b="1" dirty="0">
              <a:solidFill>
                <a:srgbClr val="F2AB13"/>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3773"/>
          <a:stretch>
            <a:fillRect/>
          </a:stretch>
        </p:blipFill>
        <p:spPr bwMode="auto">
          <a:xfrm>
            <a:off x="1428751" y="3051586"/>
            <a:ext cx="335161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6"/>
          <p:cNvSpPr txBox="1">
            <a:spLocks/>
          </p:cNvSpPr>
          <p:nvPr/>
        </p:nvSpPr>
        <p:spPr bwMode="auto">
          <a:xfrm>
            <a:off x="5495454" y="2937283"/>
            <a:ext cx="3031331"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1800" b="1"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1800" b="1"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1800" b="1"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rPr>
              <a:t>Surgical Faculty and Residents Play an Important Role in Shaping the PATHS OF MEDICAL STUDENTS</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772915"/>
            <a:ext cx="6400800" cy="158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954" y="6385703"/>
            <a:ext cx="3323034"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ame 8"/>
          <p:cNvSpPr/>
          <p:nvPr/>
        </p:nvSpPr>
        <p:spPr>
          <a:xfrm>
            <a:off x="4171950" y="5337586"/>
            <a:ext cx="514350" cy="514350"/>
          </a:xfrm>
          <a:prstGeom prst="frame">
            <a:avLst/>
          </a:prstGeom>
          <a:solidFill>
            <a:srgbClr val="FF0000"/>
          </a:solidFill>
          <a:ln w="25400" cap="flat" cmpd="sng" algn="ctr">
            <a:noFill/>
            <a:prstDash val="solid"/>
          </a:ln>
          <a:effectLst/>
        </p:spPr>
        <p:txBody>
          <a:bodyPr anchor="ctr"/>
          <a:lstStyle/>
          <a:p>
            <a:pPr marL="0" marR="0" lvl="0" indent="0" algn="ctr" defTabSz="68580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Frame 9"/>
          <p:cNvSpPr/>
          <p:nvPr/>
        </p:nvSpPr>
        <p:spPr>
          <a:xfrm>
            <a:off x="3886200" y="3051586"/>
            <a:ext cx="400050" cy="2914650"/>
          </a:xfrm>
          <a:prstGeom prst="frame">
            <a:avLst/>
          </a:prstGeom>
          <a:solidFill>
            <a:srgbClr val="FF0000"/>
          </a:solidFill>
          <a:ln w="25400" cap="flat" cmpd="sng" algn="ctr">
            <a:noFill/>
            <a:prstDash val="solid"/>
          </a:ln>
          <a:effectLst/>
        </p:spPr>
        <p:txBody>
          <a:bodyPr anchor="ctr"/>
          <a:lstStyle/>
          <a:p>
            <a:pPr marL="0" marR="0" lvl="0" indent="0" algn="ctr" defTabSz="68580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37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11" name="Content Placeholder 7"/>
          <p:cNvSpPr txBox="1">
            <a:spLocks/>
          </p:cNvSpPr>
          <p:nvPr/>
        </p:nvSpPr>
        <p:spPr bwMode="auto">
          <a:xfrm>
            <a:off x="1485900" y="2514601"/>
            <a:ext cx="6172200" cy="29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b="1" dirty="0" smtClean="0">
                <a:solidFill>
                  <a:schemeClr val="bg1"/>
                </a:solidFill>
                <a:ea typeface="ＭＳ Ｐゴシック" panose="020B0600070205080204" pitchFamily="34" charset="-128"/>
              </a:rPr>
              <a:t>Faculty and Residents </a:t>
            </a:r>
            <a:r>
              <a:rPr lang="en-US" altLang="en-US" b="1" dirty="0" smtClean="0">
                <a:solidFill>
                  <a:srgbClr val="FFFF00"/>
                </a:solidFill>
                <a:ea typeface="ＭＳ Ｐゴシック" panose="020B0600070205080204" pitchFamily="34" charset="-128"/>
              </a:rPr>
              <a:t>UNDERESTIMATE</a:t>
            </a:r>
            <a:r>
              <a:rPr lang="en-US" altLang="en-US" b="1" dirty="0" smtClean="0">
                <a:solidFill>
                  <a:schemeClr val="bg1"/>
                </a:solidFill>
                <a:ea typeface="ＭＳ Ｐゴシック" panose="020B0600070205080204" pitchFamily="34" charset="-128"/>
              </a:rPr>
              <a:t> their influence</a:t>
            </a:r>
          </a:p>
          <a:p>
            <a:pPr defTabSz="914400"/>
            <a:r>
              <a:rPr lang="en-US" altLang="en-US" b="1" dirty="0" smtClean="0">
                <a:solidFill>
                  <a:schemeClr val="bg1"/>
                </a:solidFill>
                <a:ea typeface="ＭＳ Ｐゴシック" panose="020B0600070205080204" pitchFamily="34" charset="-128"/>
              </a:rPr>
              <a:t>Faculty and residents should be cognizant of their influence</a:t>
            </a:r>
          </a:p>
          <a:p>
            <a:pPr defTabSz="914400"/>
            <a:r>
              <a:rPr lang="en-US" altLang="en-US" b="1" dirty="0" smtClean="0">
                <a:solidFill>
                  <a:schemeClr val="bg1"/>
                </a:solidFill>
                <a:ea typeface="ＭＳ Ｐゴシック" panose="020B0600070205080204" pitchFamily="34" charset="-128"/>
              </a:rPr>
              <a:t>This influence can be paramount in a students decision to pursue surgery</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857251"/>
            <a:ext cx="6400800" cy="158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966" y="5715000"/>
            <a:ext cx="3323034"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534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Content Placeholder 2"/>
          <p:cNvSpPr txBox="1">
            <a:spLocks/>
          </p:cNvSpPr>
          <p:nvPr/>
        </p:nvSpPr>
        <p:spPr bwMode="auto">
          <a:xfrm>
            <a:off x="1314450" y="3279624"/>
            <a:ext cx="634365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b="1" dirty="0" smtClean="0">
                <a:solidFill>
                  <a:schemeClr val="bg1"/>
                </a:solidFill>
                <a:ea typeface="ＭＳ Ｐゴシック" panose="020B0600070205080204" pitchFamily="34" charset="-128"/>
              </a:rPr>
              <a:t>AS SURGICAL ATTENDINGS AND RESIDENTS– WE HAVE AN INFLUENCE ON OUR STUDENTS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857251"/>
            <a:ext cx="6400800" cy="158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178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2"/>
          <p:cNvSpPr txBox="1">
            <a:spLocks/>
          </p:cNvSpPr>
          <p:nvPr/>
        </p:nvSpPr>
        <p:spPr bwMode="auto">
          <a:xfrm>
            <a:off x="1485900" y="2743201"/>
            <a:ext cx="6172200" cy="270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b="1" dirty="0" smtClean="0">
                <a:solidFill>
                  <a:schemeClr val="bg1"/>
                </a:solidFill>
                <a:ea typeface="ＭＳ Ｐゴシック" panose="020B0600070205080204" pitchFamily="34" charset="-128"/>
              </a:rPr>
              <a:t>U Cincinnati Survey Study </a:t>
            </a:r>
          </a:p>
          <a:p>
            <a:pPr defTabSz="914400"/>
            <a:r>
              <a:rPr lang="en-US" altLang="en-US" b="1" dirty="0" smtClean="0">
                <a:solidFill>
                  <a:schemeClr val="bg1"/>
                </a:solidFill>
                <a:ea typeface="ＭＳ Ｐゴシック" panose="020B0600070205080204" pitchFamily="34" charset="-128"/>
              </a:rPr>
              <a:t>Med Students and Surgery Applicants identify positive role models and mentors in surgery</a:t>
            </a:r>
          </a:p>
          <a:p>
            <a:pPr defTabSz="914400"/>
            <a:r>
              <a:rPr lang="en-US" altLang="en-US" b="1" dirty="0" smtClean="0">
                <a:solidFill>
                  <a:schemeClr val="bg1"/>
                </a:solidFill>
                <a:ea typeface="ＭＳ Ｐゴシック" panose="020B0600070205080204" pitchFamily="34" charset="-128"/>
              </a:rPr>
              <a:t>Residents and Faculty View themselves as role models</a:t>
            </a:r>
          </a:p>
          <a:p>
            <a:pPr defTabSz="914400"/>
            <a:r>
              <a:rPr lang="en-US" altLang="en-US" b="1" dirty="0" smtClean="0">
                <a:solidFill>
                  <a:schemeClr val="bg1"/>
                </a:solidFill>
                <a:ea typeface="ＭＳ Ｐゴシック" panose="020B0600070205080204" pitchFamily="34" charset="-128"/>
              </a:rPr>
              <a:t>Residents and Faculty </a:t>
            </a:r>
            <a:r>
              <a:rPr lang="en-US" altLang="en-US" b="1" dirty="0" smtClean="0">
                <a:solidFill>
                  <a:srgbClr val="FFFF00"/>
                </a:solidFill>
                <a:ea typeface="ＭＳ Ｐゴシック" panose="020B0600070205080204" pitchFamily="34" charset="-128"/>
              </a:rPr>
              <a:t>UNDERESTIMATE</a:t>
            </a:r>
            <a:r>
              <a:rPr lang="en-US" altLang="en-US" b="1" dirty="0" smtClean="0">
                <a:solidFill>
                  <a:schemeClr val="bg1"/>
                </a:solidFill>
                <a:ea typeface="ＭＳ Ｐゴシック" panose="020B0600070205080204" pitchFamily="34" charset="-128"/>
              </a:rPr>
              <a:t> their influence.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028701"/>
            <a:ext cx="6400800" cy="158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966" y="5715000"/>
            <a:ext cx="3323034"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764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2"/>
          <p:cNvSpPr txBox="1">
            <a:spLocks/>
          </p:cNvSpPr>
          <p:nvPr/>
        </p:nvSpPr>
        <p:spPr bwMode="auto">
          <a:xfrm>
            <a:off x="609600" y="26669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dirty="0" smtClean="0">
                <a:solidFill>
                  <a:schemeClr val="bg1"/>
                </a:solidFill>
                <a:ea typeface="ＭＳ Ｐゴシック" panose="020B0600070205080204" pitchFamily="34" charset="-128"/>
              </a:rPr>
              <a:t>Interest in career choice develops before the third year clerkship</a:t>
            </a:r>
          </a:p>
          <a:p>
            <a:pPr lvl="4" algn="r" defTabSz="914400"/>
            <a:r>
              <a:rPr lang="en-US" altLang="en-US" dirty="0" smtClean="0">
                <a:solidFill>
                  <a:schemeClr val="bg1"/>
                </a:solidFill>
                <a:ea typeface="ＭＳ Ｐゴシック" panose="020B0600070205080204" pitchFamily="34" charset="-128"/>
              </a:rPr>
              <a:t>Goldin et al.  J Am </a:t>
            </a:r>
            <a:r>
              <a:rPr lang="en-US" altLang="en-US" dirty="0" err="1" smtClean="0">
                <a:solidFill>
                  <a:schemeClr val="bg1"/>
                </a:solidFill>
                <a:ea typeface="ＭＳ Ｐゴシック" panose="020B0600070205080204" pitchFamily="34" charset="-128"/>
              </a:rPr>
              <a:t>Coll</a:t>
            </a:r>
            <a:r>
              <a:rPr lang="en-US" altLang="en-US" dirty="0" smtClean="0">
                <a:solidFill>
                  <a:schemeClr val="bg1"/>
                </a:solidFill>
                <a:ea typeface="ＭＳ Ｐゴシック" panose="020B0600070205080204" pitchFamily="34" charset="-128"/>
              </a:rPr>
              <a:t> </a:t>
            </a:r>
            <a:r>
              <a:rPr lang="en-US" altLang="en-US" dirty="0" err="1" smtClean="0">
                <a:solidFill>
                  <a:schemeClr val="bg1"/>
                </a:solidFill>
                <a:ea typeface="ＭＳ Ｐゴシック" panose="020B0600070205080204" pitchFamily="34" charset="-128"/>
              </a:rPr>
              <a:t>Surg</a:t>
            </a:r>
            <a:r>
              <a:rPr lang="en-US" altLang="en-US" dirty="0" smtClean="0">
                <a:solidFill>
                  <a:schemeClr val="bg1"/>
                </a:solidFill>
                <a:ea typeface="ＭＳ Ｐゴシック" panose="020B0600070205080204" pitchFamily="34" charset="-128"/>
              </a:rPr>
              <a:t> 2012</a:t>
            </a:r>
          </a:p>
          <a:p>
            <a:pPr defTabSz="914400"/>
            <a:endParaRPr lang="en-US" altLang="en-US" dirty="0" smtClean="0">
              <a:solidFill>
                <a:schemeClr val="bg1"/>
              </a:solidFill>
              <a:ea typeface="ＭＳ Ｐゴシック" panose="020B0600070205080204" pitchFamily="34" charset="-128"/>
            </a:endParaRPr>
          </a:p>
          <a:p>
            <a:pPr defTabSz="914400"/>
            <a:r>
              <a:rPr lang="en-US" altLang="en-US" dirty="0" smtClean="0">
                <a:solidFill>
                  <a:schemeClr val="bg1"/>
                </a:solidFill>
                <a:ea typeface="ＭＳ Ｐゴシック" panose="020B0600070205080204" pitchFamily="34" charset="-128"/>
              </a:rPr>
              <a:t>We need to foster (not kill) – this interest</a:t>
            </a:r>
          </a:p>
        </p:txBody>
      </p:sp>
      <p:sp>
        <p:nvSpPr>
          <p:cNvPr id="6" name="Title 1"/>
          <p:cNvSpPr txBox="1">
            <a:spLocks/>
          </p:cNvSpPr>
          <p:nvPr/>
        </p:nvSpPr>
        <p:spPr bwMode="auto">
          <a:xfrm>
            <a:off x="609600" y="6937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altLang="en-US" b="1" dirty="0" smtClean="0">
                <a:solidFill>
                  <a:srgbClr val="F2AB13"/>
                </a:solidFill>
                <a:ea typeface="ＭＳ Ｐゴシック" panose="020B0600070205080204" pitchFamily="34" charset="-128"/>
              </a:rPr>
              <a:t>WHY DO STUDENTS GO IN TO GENERAL SURGERY?</a:t>
            </a:r>
          </a:p>
        </p:txBody>
      </p:sp>
    </p:spTree>
    <p:extLst>
      <p:ext uri="{BB962C8B-B14F-4D97-AF65-F5344CB8AC3E}">
        <p14:creationId xmlns:p14="http://schemas.microsoft.com/office/powerpoint/2010/main" val="3814002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106322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DO STUDENTS HAVE PRE-CONCEIVED NOTIONS?</a:t>
            </a:r>
          </a:p>
        </p:txBody>
      </p:sp>
      <p:sp>
        <p:nvSpPr>
          <p:cNvPr id="6" name="Rectangle 5"/>
          <p:cNvSpPr/>
          <p:nvPr/>
        </p:nvSpPr>
        <p:spPr>
          <a:xfrm>
            <a:off x="538843" y="2421229"/>
            <a:ext cx="8369559" cy="1708160"/>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100" b="0" i="1" u="none" strike="noStrike" kern="0" cap="none" spc="0" normalizeH="0" baseline="0" noProof="0" dirty="0" smtClean="0">
                <a:ln>
                  <a:noFill/>
                </a:ln>
                <a:solidFill>
                  <a:prstClr val="white"/>
                </a:solidFill>
                <a:effectLst/>
                <a:uLnTx/>
                <a:uFillTx/>
              </a:rPr>
              <a:t>so in roughly 2 weeks </a:t>
            </a:r>
            <a:r>
              <a:rPr kumimoji="0" lang="en-US" sz="2100" b="0" i="1" u="none" strike="noStrike" kern="0" cap="none" spc="0" normalizeH="0" baseline="0" noProof="0" dirty="0" err="1" smtClean="0">
                <a:ln>
                  <a:noFill/>
                </a:ln>
                <a:solidFill>
                  <a:prstClr val="white"/>
                </a:solidFill>
                <a:effectLst/>
                <a:uLnTx/>
                <a:uFillTx/>
              </a:rPr>
              <a:t>i'll</a:t>
            </a:r>
            <a:r>
              <a:rPr kumimoji="0" lang="en-US" sz="2100" b="0" i="1" u="none" strike="noStrike" kern="0" cap="none" spc="0" normalizeH="0" baseline="0" noProof="0" dirty="0" smtClean="0">
                <a:ln>
                  <a:noFill/>
                </a:ln>
                <a:solidFill>
                  <a:prstClr val="white"/>
                </a:solidFill>
                <a:effectLst/>
                <a:uLnTx/>
                <a:uFillTx/>
              </a:rPr>
              <a:t> be starting my surgery clerkship...</a:t>
            </a:r>
            <a:r>
              <a:rPr kumimoji="0" lang="en-US" sz="2100" b="0" i="1" u="none" strike="noStrike" kern="0" cap="none" spc="0" normalizeH="0" baseline="0" noProof="0" dirty="0" err="1" smtClean="0">
                <a:ln>
                  <a:noFill/>
                </a:ln>
                <a:solidFill>
                  <a:prstClr val="white"/>
                </a:solidFill>
                <a:effectLst/>
                <a:uLnTx/>
                <a:uFillTx/>
              </a:rPr>
              <a:t>i'm</a:t>
            </a:r>
            <a:r>
              <a:rPr kumimoji="0" lang="en-US" sz="2100" b="0" i="1" u="none" strike="noStrike" kern="0" cap="none" spc="0" normalizeH="0" baseline="0" noProof="0" dirty="0" smtClean="0">
                <a:ln>
                  <a:noFill/>
                </a:ln>
                <a:solidFill>
                  <a:prstClr val="white"/>
                </a:solidFill>
                <a:effectLst/>
                <a:uLnTx/>
                <a:uFillTx/>
              </a:rPr>
              <a:t> a little concerned because </a:t>
            </a:r>
            <a:r>
              <a:rPr kumimoji="0" lang="en-US" sz="2100" b="0" i="1" u="none" strike="noStrike" kern="0" cap="none" spc="0" normalizeH="0" baseline="0" noProof="0" dirty="0" err="1" smtClean="0">
                <a:ln>
                  <a:noFill/>
                </a:ln>
                <a:solidFill>
                  <a:prstClr val="white"/>
                </a:solidFill>
                <a:effectLst/>
                <a:uLnTx/>
                <a:uFillTx/>
              </a:rPr>
              <a:t>i'm</a:t>
            </a:r>
            <a:r>
              <a:rPr kumimoji="0" lang="en-US" sz="2100" b="0" i="1" u="none" strike="noStrike" kern="0" cap="none" spc="0" normalizeH="0" baseline="0" noProof="0" dirty="0" smtClean="0">
                <a:ln>
                  <a:noFill/>
                </a:ln>
                <a:solidFill>
                  <a:prstClr val="white"/>
                </a:solidFill>
                <a:effectLst/>
                <a:uLnTx/>
                <a:uFillTx/>
              </a:rPr>
              <a:t> not really a morning person and </a:t>
            </a:r>
            <a:r>
              <a:rPr kumimoji="0" lang="en-US" sz="2100" b="0" i="1" u="none" strike="noStrike" kern="0" cap="none" spc="0" normalizeH="0" baseline="0" noProof="0" dirty="0" err="1" smtClean="0">
                <a:ln>
                  <a:noFill/>
                </a:ln>
                <a:solidFill>
                  <a:prstClr val="white"/>
                </a:solidFill>
                <a:effectLst/>
                <a:uLnTx/>
                <a:uFillTx/>
              </a:rPr>
              <a:t>i've</a:t>
            </a:r>
            <a:r>
              <a:rPr kumimoji="0" lang="en-US" sz="2100" b="0" i="1" u="none" strike="noStrike" kern="0" cap="none" spc="0" normalizeH="0" baseline="0" noProof="0" dirty="0" smtClean="0">
                <a:ln>
                  <a:noFill/>
                </a:ln>
                <a:solidFill>
                  <a:prstClr val="white"/>
                </a:solidFill>
                <a:effectLst/>
                <a:uLnTx/>
                <a:uFillTx/>
              </a:rPr>
              <a:t> heard a lot of horror stories... however, when </a:t>
            </a:r>
            <a:r>
              <a:rPr kumimoji="0" lang="en-US" sz="2100" b="0" i="1" u="none" strike="noStrike" kern="0" cap="none" spc="0" normalizeH="0" baseline="0" noProof="0" dirty="0" err="1" smtClean="0">
                <a:ln>
                  <a:noFill/>
                </a:ln>
                <a:solidFill>
                  <a:prstClr val="white"/>
                </a:solidFill>
                <a:effectLst/>
                <a:uLnTx/>
                <a:uFillTx/>
              </a:rPr>
              <a:t>i</a:t>
            </a:r>
            <a:r>
              <a:rPr kumimoji="0" lang="en-US" sz="2100" b="0" i="1" u="none" strike="noStrike" kern="0" cap="none" spc="0" normalizeH="0" baseline="0" noProof="0" dirty="0" smtClean="0">
                <a:ln>
                  <a:noFill/>
                </a:ln>
                <a:solidFill>
                  <a:prstClr val="white"/>
                </a:solidFill>
                <a:effectLst/>
                <a:uLnTx/>
                <a:uFillTx/>
              </a:rPr>
              <a:t> am passionate about things...</a:t>
            </a:r>
            <a:r>
              <a:rPr kumimoji="0" lang="en-US" sz="2100" b="0" i="1" u="none" strike="noStrike" kern="0" cap="none" spc="0" normalizeH="0" baseline="0" noProof="0" dirty="0" err="1" smtClean="0">
                <a:ln>
                  <a:noFill/>
                </a:ln>
                <a:solidFill>
                  <a:prstClr val="white"/>
                </a:solidFill>
                <a:effectLst/>
                <a:uLnTx/>
                <a:uFillTx/>
              </a:rPr>
              <a:t>i</a:t>
            </a:r>
            <a:r>
              <a:rPr kumimoji="0" lang="en-US" sz="2100" b="0" i="1" u="none" strike="noStrike" kern="0" cap="none" spc="0" normalizeH="0" baseline="0" noProof="0" dirty="0" smtClean="0">
                <a:ln>
                  <a:noFill/>
                </a:ln>
                <a:solidFill>
                  <a:prstClr val="white"/>
                </a:solidFill>
                <a:effectLst/>
                <a:uLnTx/>
                <a:uFillTx/>
              </a:rPr>
              <a:t> do what </a:t>
            </a:r>
            <a:r>
              <a:rPr kumimoji="0" lang="en-US" sz="2100" b="0" i="1" u="none" strike="noStrike" kern="0" cap="none" spc="0" normalizeH="0" baseline="0" noProof="0" dirty="0" err="1" smtClean="0">
                <a:ln>
                  <a:noFill/>
                </a:ln>
                <a:solidFill>
                  <a:prstClr val="white"/>
                </a:solidFill>
                <a:effectLst/>
                <a:uLnTx/>
                <a:uFillTx/>
              </a:rPr>
              <a:t>i</a:t>
            </a:r>
            <a:r>
              <a:rPr kumimoji="0" lang="en-US" sz="2100" b="0" i="1" u="none" strike="noStrike" kern="0" cap="none" spc="0" normalizeH="0" baseline="0" noProof="0" dirty="0" smtClean="0">
                <a:ln>
                  <a:noFill/>
                </a:ln>
                <a:solidFill>
                  <a:prstClr val="white"/>
                </a:solidFill>
                <a:effectLst/>
                <a:uLnTx/>
                <a:uFillTx/>
              </a:rPr>
              <a:t> have to in order to succeed....now strangely enough the more </a:t>
            </a:r>
            <a:r>
              <a:rPr kumimoji="0" lang="en-US" sz="2100" b="0" i="1" u="none" strike="noStrike" kern="0" cap="none" spc="0" normalizeH="0" baseline="0" noProof="0" dirty="0" err="1" smtClean="0">
                <a:ln>
                  <a:noFill/>
                </a:ln>
                <a:solidFill>
                  <a:prstClr val="white"/>
                </a:solidFill>
                <a:effectLst/>
                <a:uLnTx/>
                <a:uFillTx/>
              </a:rPr>
              <a:t>i</a:t>
            </a:r>
            <a:r>
              <a:rPr kumimoji="0" lang="en-US" sz="2100" b="0" i="1" u="none" strike="noStrike" kern="0" cap="none" spc="0" normalizeH="0" baseline="0" noProof="0" dirty="0" smtClean="0">
                <a:ln>
                  <a:noFill/>
                </a:ln>
                <a:solidFill>
                  <a:prstClr val="white"/>
                </a:solidFill>
                <a:effectLst/>
                <a:uLnTx/>
                <a:uFillTx/>
              </a:rPr>
              <a:t> hear about surgery from classmates...the more it intrigues me...</a:t>
            </a:r>
          </a:p>
        </p:txBody>
      </p:sp>
      <p:sp>
        <p:nvSpPr>
          <p:cNvPr id="7" name="TextBox 6"/>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Student Doctor Network</a:t>
            </a:r>
          </a:p>
        </p:txBody>
      </p:sp>
    </p:spTree>
    <p:extLst>
      <p:ext uri="{BB962C8B-B14F-4D97-AF65-F5344CB8AC3E}">
        <p14:creationId xmlns:p14="http://schemas.microsoft.com/office/powerpoint/2010/main" val="3472539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MS PGothic" panose="020B0600070205080204" pitchFamily="34"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MS PGothic" panose="020B0600070205080204" pitchFamily="34" charset="-128"/>
              </a:rPr>
              <a:t>Prospective</a:t>
            </a:r>
            <a:r>
              <a:rPr kumimoji="0" lang="en-US" sz="3300" b="0"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rPr>
              <a:t> </a:t>
            </a:r>
            <a:r>
              <a:rPr kumimoji="0" lang="en-US" sz="3300" b="0" i="0" u="none" strike="noStrike" kern="1200" cap="none" spc="0" normalizeH="0" baseline="0" noProof="0" dirty="0" smtClean="0">
                <a:ln>
                  <a:noFill/>
                </a:ln>
                <a:solidFill>
                  <a:srgbClr val="FFC000"/>
                </a:solidFill>
                <a:effectLst/>
                <a:uLnTx/>
                <a:uFillTx/>
                <a:latin typeface="Calibri"/>
                <a:ea typeface="MS PGothic" panose="020B0600070205080204" pitchFamily="34" charset="-128"/>
              </a:rPr>
              <a:t>Student</a:t>
            </a:r>
            <a:endParaRPr kumimoji="0" lang="en-US" sz="3300" b="0" i="0" u="none" strike="noStrike" kern="1200" cap="none" spc="0" normalizeH="0" baseline="0" noProof="0" dirty="0">
              <a:ln>
                <a:noFill/>
              </a:ln>
              <a:solidFill>
                <a:srgbClr val="FFC000"/>
              </a:solidFill>
              <a:effectLst/>
              <a:uLnTx/>
              <a:uFillTx/>
              <a:latin typeface="Calibri"/>
              <a:ea typeface="MS PGothic" panose="020B0600070205080204" pitchFamily="34"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Interested</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Excited</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Afraid</a:t>
            </a:r>
            <a:endParaRPr kumimoji="0" lang="en-US" sz="2400" b="0" i="0" u="none" strike="noStrike" kern="1200" cap="none" spc="0" normalizeH="0" baseline="0" noProof="0" dirty="0">
              <a:ln>
                <a:noFill/>
              </a:ln>
              <a:solidFill>
                <a:sysClr val="window" lastClr="FFFFFF"/>
              </a:solidFill>
              <a:effectLst/>
              <a:uLnTx/>
              <a:uFillTx/>
              <a:latin typeface="Calibri"/>
              <a:ea typeface="MS PGothic" panose="020B0600070205080204" pitchFamily="34" charset="-128"/>
            </a:endParaRPr>
          </a:p>
        </p:txBody>
      </p:sp>
    </p:spTree>
    <p:extLst>
      <p:ext uri="{BB962C8B-B14F-4D97-AF65-F5344CB8AC3E}">
        <p14:creationId xmlns:p14="http://schemas.microsoft.com/office/powerpoint/2010/main" val="937767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What are we up against?</a:t>
            </a:r>
            <a:endParaRPr kumimoji="0" lang="en-US" sz="2400" b="0" i="0" u="none" strike="noStrike" kern="1200" cap="none" spc="0" normalizeH="0" baseline="0" noProof="0" dirty="0">
              <a:ln>
                <a:noFill/>
              </a:ln>
              <a:solidFill>
                <a:sysClr val="window" lastClr="FFFFFF"/>
              </a:solidFill>
              <a:effectLst/>
              <a:uLnTx/>
              <a:uFillTx/>
              <a:latin typeface="Calibri"/>
              <a:ea typeface="MS PGothic" panose="020B0600070205080204" pitchFamily="34" charset="-128"/>
            </a:endParaRPr>
          </a:p>
        </p:txBody>
      </p:sp>
    </p:spTree>
    <p:extLst>
      <p:ext uri="{BB962C8B-B14F-4D97-AF65-F5344CB8AC3E}">
        <p14:creationId xmlns:p14="http://schemas.microsoft.com/office/powerpoint/2010/main" val="4155073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The Response</a:t>
            </a:r>
          </a:p>
        </p:txBody>
      </p:sp>
      <p:sp>
        <p:nvSpPr>
          <p:cNvPr id="6" name="Rectangle 5"/>
          <p:cNvSpPr/>
          <p:nvPr/>
        </p:nvSpPr>
        <p:spPr>
          <a:xfrm>
            <a:off x="333570" y="1888526"/>
            <a:ext cx="8353231" cy="2308324"/>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smtClean="0">
                <a:ln>
                  <a:noFill/>
                </a:ln>
                <a:solidFill>
                  <a:prstClr val="white"/>
                </a:solidFill>
                <a:effectLst/>
                <a:uLnTx/>
                <a:uFillTx/>
              </a:rPr>
              <a:t>Attitude- Lose it …. suppress your personality, too. If you like to joke, they'll think you don't take anything seriously. Exception is in the OR (again, their favorite place), where a few properly told jokes/anecdotes/observations can lighten the burden of that 4 hour lap </a:t>
            </a:r>
            <a:r>
              <a:rPr kumimoji="0" lang="en-US" sz="1800" b="0" i="1" u="none" strike="noStrike" kern="0" cap="none" spc="0" normalizeH="0" baseline="0" noProof="0" dirty="0" err="1" smtClean="0">
                <a:ln>
                  <a:noFill/>
                </a:ln>
                <a:solidFill>
                  <a:prstClr val="white"/>
                </a:solidFill>
                <a:effectLst/>
                <a:uLnTx/>
                <a:uFillTx/>
              </a:rPr>
              <a:t>appy</a:t>
            </a:r>
            <a:r>
              <a:rPr kumimoji="0" lang="en-US" sz="1800" b="0" i="1" u="none" strike="noStrike" kern="0" cap="none" spc="0" normalizeH="0" baseline="0" noProof="0" dirty="0" smtClean="0">
                <a:ln>
                  <a:noFill/>
                </a:ln>
                <a:solidFill>
                  <a:prstClr val="white"/>
                </a:solidFill>
                <a:effectLst/>
                <a:uLnTx/>
                <a:uFillTx/>
              </a:rPr>
              <a:t>. Basically, you are a drone to them … No stupid questions, either … As a matter of fact, unless you want to actually be a GS resident at the hospital you are working, I would steer clear of asking any questions, unless you already know the answer. Let the upper levels focus on pimping the intern, not you! Find the nice surgeon, work with him/her if you need an LOR.</a:t>
            </a:r>
          </a:p>
        </p:txBody>
      </p:sp>
      <p:sp>
        <p:nvSpPr>
          <p:cNvPr id="7" name="TextBox 6"/>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Student Doctor Network</a:t>
            </a:r>
          </a:p>
        </p:txBody>
      </p:sp>
    </p:spTree>
    <p:extLst>
      <p:ext uri="{BB962C8B-B14F-4D97-AF65-F5344CB8AC3E}">
        <p14:creationId xmlns:p14="http://schemas.microsoft.com/office/powerpoint/2010/main" val="1309831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extBox 5"/>
          <p:cNvSpPr txBox="1"/>
          <p:nvPr/>
        </p:nvSpPr>
        <p:spPr>
          <a:xfrm>
            <a:off x="69980" y="1744307"/>
            <a:ext cx="8992378" cy="240065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500" b="0" i="1" u="none" strike="noStrike" kern="0" cap="none" spc="0" normalizeH="0" baseline="0" noProof="0" dirty="0" smtClean="0">
              <a:ln>
                <a:noFill/>
              </a:ln>
              <a:solidFill>
                <a:prstClr val="white"/>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dirty="0" smtClean="0">
                <a:ln>
                  <a:noFill/>
                </a:ln>
                <a:solidFill>
                  <a:prstClr val="white"/>
                </a:solidFill>
                <a:effectLst/>
                <a:uLnTx/>
                <a:uFillTx/>
              </a:rPr>
              <a:t> …. on rounds, you should be last in line walking down the hall. If you get the green light to scrub into a case, never ever finish scrubbing before anyone above you. Even if the attending spends 3 seconds scrubbing, don't even think about finishing before the resident … </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500" b="0" i="1" u="none" strike="noStrike" kern="0" cap="none" spc="0" normalizeH="0" baseline="0" noProof="0" dirty="0" smtClean="0">
              <a:ln>
                <a:noFill/>
              </a:ln>
              <a:solidFill>
                <a:prstClr val="white"/>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dirty="0" smtClean="0">
                <a:ln>
                  <a:noFill/>
                </a:ln>
                <a:solidFill>
                  <a:prstClr val="white"/>
                </a:solidFill>
                <a:effectLst/>
                <a:uLnTx/>
                <a:uFillTx/>
              </a:rPr>
              <a:t>… Many of them will ignore you, try to offend you, and criticize you over the smallest details, even if you are a rock star of a student.</a:t>
            </a:r>
          </a:p>
          <a:p>
            <a:pPr marL="257175" marR="0" lvl="0" indent="-257175" defTabSz="685800" eaLnBrk="1" fontAlgn="auto" latinLnBrk="0" hangingPunct="1">
              <a:lnSpc>
                <a:spcPct val="100000"/>
              </a:lnSpc>
              <a:spcBef>
                <a:spcPts val="0"/>
              </a:spcBef>
              <a:spcAft>
                <a:spcPts val="0"/>
              </a:spcAft>
              <a:buClrTx/>
              <a:buSzTx/>
              <a:buFontTx/>
              <a:buAutoNum type="arabicPeriod" startAt="2"/>
              <a:tabLst/>
              <a:defRPr/>
            </a:pPr>
            <a:endParaRPr kumimoji="0" lang="en-US" sz="1500" b="0" i="1" u="none" strike="noStrike" kern="0" cap="none" spc="0" normalizeH="0" baseline="0" noProof="0" dirty="0" smtClean="0">
              <a:ln>
                <a:noFill/>
              </a:ln>
              <a:solidFill>
                <a:prstClr val="white"/>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dirty="0" smtClean="0">
                <a:ln>
                  <a:noFill/>
                </a:ln>
                <a:solidFill>
                  <a:prstClr val="white"/>
                </a:solidFill>
                <a:effectLst/>
                <a:uLnTx/>
                <a:uFillTx/>
              </a:rPr>
              <a:t>Don't ever let your guard down. They most likely have no interest in being your friend or getting to know you as a person. If you ever start to feel like they are warming up to you, it's a trap. Keep your guard up.</a:t>
            </a:r>
          </a:p>
        </p:txBody>
      </p:sp>
      <p:sp>
        <p:nvSpPr>
          <p:cNvPr id="7" name="TextBox 6"/>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Student Doctor Network</a:t>
            </a:r>
          </a:p>
        </p:txBody>
      </p:sp>
      <p:sp>
        <p:nvSpPr>
          <p:cNvPr id="8"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The Response</a:t>
            </a:r>
          </a:p>
        </p:txBody>
      </p:sp>
    </p:spTree>
    <p:extLst>
      <p:ext uri="{BB962C8B-B14F-4D97-AF65-F5344CB8AC3E}">
        <p14:creationId xmlns:p14="http://schemas.microsoft.com/office/powerpoint/2010/main" val="1800931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3"/>
          <p:cNvSpPr txBox="1">
            <a:spLocks/>
          </p:cNvSpPr>
          <p:nvPr/>
        </p:nvSpPr>
        <p:spPr>
          <a:xfrm>
            <a:off x="330451" y="65609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F2AB13"/>
                </a:solidFill>
              </a:rPr>
              <a:t>WHY MEDICAL STUDENT TEACHING IS IMPORTANT?</a:t>
            </a:r>
          </a:p>
        </p:txBody>
      </p:sp>
      <p:sp>
        <p:nvSpPr>
          <p:cNvPr id="8" name="Content Placeholder 2"/>
          <p:cNvSpPr>
            <a:spLocks noGrp="1"/>
          </p:cNvSpPr>
          <p:nvPr>
            <p:ph idx="1"/>
          </p:nvPr>
        </p:nvSpPr>
        <p:spPr>
          <a:xfrm>
            <a:off x="457200" y="1962336"/>
            <a:ext cx="8229600" cy="4525963"/>
          </a:xfrm>
        </p:spPr>
        <p:txBody>
          <a:bodyPr>
            <a:normAutofit fontScale="92500" lnSpcReduction="10000"/>
          </a:bodyPr>
          <a:lstStyle/>
          <a:p>
            <a:r>
              <a:rPr lang="en-US" dirty="0">
                <a:solidFill>
                  <a:schemeClr val="bg1"/>
                </a:solidFill>
              </a:rPr>
              <a:t>The 8 week surgery clerkship is a reflection of our field</a:t>
            </a:r>
          </a:p>
          <a:p>
            <a:r>
              <a:rPr lang="en-US" dirty="0">
                <a:solidFill>
                  <a:schemeClr val="bg1"/>
                </a:solidFill>
              </a:rPr>
              <a:t>Our interest in the success of this clerkship reflects our commitment</a:t>
            </a:r>
          </a:p>
          <a:p>
            <a:r>
              <a:rPr lang="en-US" dirty="0">
                <a:solidFill>
                  <a:schemeClr val="bg1"/>
                </a:solidFill>
              </a:rPr>
              <a:t>Medical Student Education</a:t>
            </a:r>
          </a:p>
          <a:p>
            <a:r>
              <a:rPr lang="en-US" dirty="0">
                <a:solidFill>
                  <a:schemeClr val="bg1"/>
                </a:solidFill>
              </a:rPr>
              <a:t>To the future of the field</a:t>
            </a:r>
          </a:p>
          <a:p>
            <a:endParaRPr lang="en-US" dirty="0">
              <a:solidFill>
                <a:schemeClr val="bg1"/>
              </a:solidFill>
            </a:endParaRPr>
          </a:p>
          <a:p>
            <a:r>
              <a:rPr lang="en-US" dirty="0">
                <a:solidFill>
                  <a:schemeClr val="bg1"/>
                </a:solidFill>
              </a:rPr>
              <a:t>Our goal is not to get students to go in to surgery – but to gain an appreciation of the field</a:t>
            </a:r>
          </a:p>
          <a:p>
            <a:endParaRPr lang="en-US" dirty="0" smtClean="0">
              <a:solidFill>
                <a:schemeClr val="bg1"/>
              </a:solidFill>
            </a:endParaRPr>
          </a:p>
        </p:txBody>
      </p:sp>
    </p:spTree>
    <p:extLst>
      <p:ext uri="{BB962C8B-B14F-4D97-AF65-F5344CB8AC3E}">
        <p14:creationId xmlns:p14="http://schemas.microsoft.com/office/powerpoint/2010/main" val="1253573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9" name="TextBox 8"/>
          <p:cNvSpPr txBox="1"/>
          <p:nvPr/>
        </p:nvSpPr>
        <p:spPr>
          <a:xfrm>
            <a:off x="4807598" y="5496897"/>
            <a:ext cx="4163786" cy="300082"/>
          </a:xfrm>
          <a:prstGeom prst="rect">
            <a:avLst/>
          </a:prstGeom>
          <a:noFill/>
        </p:spPr>
        <p:txBody>
          <a:bodyPr wrap="square" rtlCol="0">
            <a:spAutoFit/>
          </a:bodyPr>
          <a:lstStyle/>
          <a:p>
            <a:pPr algn="r" defTabSz="685800"/>
            <a:r>
              <a:rPr lang="en-US" sz="1350" i="1" dirty="0">
                <a:solidFill>
                  <a:prstClr val="white"/>
                </a:solidFill>
              </a:rPr>
              <a:t>Student Doctor Network</a:t>
            </a:r>
          </a:p>
        </p:txBody>
      </p:sp>
      <p:sp>
        <p:nvSpPr>
          <p:cNvPr id="10" name="Rectangle 9"/>
          <p:cNvSpPr/>
          <p:nvPr/>
        </p:nvSpPr>
        <p:spPr>
          <a:xfrm>
            <a:off x="160953" y="2667254"/>
            <a:ext cx="8866415" cy="1938992"/>
          </a:xfrm>
          <a:prstGeom prst="rect">
            <a:avLst/>
          </a:prstGeom>
        </p:spPr>
        <p:txBody>
          <a:bodyPr wrap="square">
            <a:spAutoFit/>
          </a:bodyPr>
          <a:lstStyle/>
          <a:p>
            <a:pPr defTabSz="685800"/>
            <a:r>
              <a:rPr lang="en-US" sz="2400" i="1" dirty="0">
                <a:solidFill>
                  <a:prstClr val="white"/>
                </a:solidFill>
                <a:latin typeface="Georgia" panose="02040502050405020303" pitchFamily="18" charset="0"/>
              </a:rPr>
              <a:t> … </a:t>
            </a:r>
            <a:r>
              <a:rPr lang="en-US" sz="2400" i="1" dirty="0" err="1">
                <a:solidFill>
                  <a:prstClr val="white"/>
                </a:solidFill>
                <a:latin typeface="Georgia" panose="02040502050405020303" pitchFamily="18" charset="0"/>
              </a:rPr>
              <a:t>attendings</a:t>
            </a:r>
            <a:r>
              <a:rPr lang="en-US" sz="2400" i="1" dirty="0">
                <a:solidFill>
                  <a:prstClr val="white"/>
                </a:solidFill>
                <a:latin typeface="Georgia" panose="02040502050405020303" pitchFamily="18" charset="0"/>
              </a:rPr>
              <a:t> don't seem to care that much, especially if you're in a big program where there a lot of people on a team. They simply don't have time …. Try to learn if your attending does ask questions in the OR; some barely talk at all. A few are merciless. Surgical Recall should save you from feeling too bad.</a:t>
            </a:r>
            <a:endParaRPr lang="en-US" sz="2400" i="1" dirty="0">
              <a:solidFill>
                <a:prstClr val="white"/>
              </a:solidFill>
            </a:endParaRPr>
          </a:p>
        </p:txBody>
      </p:sp>
      <p:sp>
        <p:nvSpPr>
          <p:cNvPr id="11"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The Response</a:t>
            </a:r>
          </a:p>
        </p:txBody>
      </p:sp>
    </p:spTree>
    <p:extLst>
      <p:ext uri="{BB962C8B-B14F-4D97-AF65-F5344CB8AC3E}">
        <p14:creationId xmlns:p14="http://schemas.microsoft.com/office/powerpoint/2010/main" val="2201129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3300" b="1" dirty="0">
                <a:solidFill>
                  <a:srgbClr val="FFC000"/>
                </a:solidFill>
                <a:ea typeface="ＭＳ Ｐゴシック" panose="020B0600070205080204" pitchFamily="34" charset="-128"/>
              </a:rPr>
              <a:t>The Response</a:t>
            </a:r>
          </a:p>
        </p:txBody>
      </p:sp>
      <p:sp>
        <p:nvSpPr>
          <p:cNvPr id="6" name="Rectangle 5"/>
          <p:cNvSpPr/>
          <p:nvPr/>
        </p:nvSpPr>
        <p:spPr>
          <a:xfrm>
            <a:off x="184280" y="1816787"/>
            <a:ext cx="8850085" cy="2354491"/>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100" b="0" i="1" u="none" strike="noStrike" kern="0" cap="none" spc="0" normalizeH="0" baseline="0" noProof="0" dirty="0" smtClean="0">
                <a:ln>
                  <a:noFill/>
                </a:ln>
                <a:solidFill>
                  <a:prstClr val="white"/>
                </a:solidFill>
                <a:effectLst/>
                <a:uLnTx/>
                <a:uFillTx/>
              </a:rPr>
              <a:t>Well, I disagree about questions. I ask them in the OR, but almost always ask whether I can ask. The </a:t>
            </a:r>
            <a:r>
              <a:rPr kumimoji="0" lang="en-US" sz="2100" b="0" i="1" u="none" strike="noStrike" kern="0" cap="none" spc="0" normalizeH="0" baseline="0" noProof="0" dirty="0" err="1" smtClean="0">
                <a:ln>
                  <a:noFill/>
                </a:ln>
                <a:solidFill>
                  <a:prstClr val="white"/>
                </a:solidFill>
                <a:effectLst/>
                <a:uLnTx/>
                <a:uFillTx/>
              </a:rPr>
              <a:t>attendings</a:t>
            </a:r>
            <a:r>
              <a:rPr kumimoji="0" lang="en-US" sz="2100" b="0" i="1" u="none" strike="noStrike" kern="0" cap="none" spc="0" normalizeH="0" baseline="0" noProof="0" dirty="0" smtClean="0">
                <a:ln>
                  <a:noFill/>
                </a:ln>
                <a:solidFill>
                  <a:prstClr val="white"/>
                </a:solidFill>
                <a:effectLst/>
                <a:uLnTx/>
                <a:uFillTx/>
              </a:rPr>
              <a:t> have all been very happy to get questions and I walk away with understanding I didn't have before. </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2100" b="0" i="1" u="none" strike="noStrike" kern="0" cap="none" spc="0" normalizeH="0" baseline="0" noProof="0" dirty="0" smtClean="0">
              <a:ln>
                <a:noFill/>
              </a:ln>
              <a:solidFill>
                <a:prstClr val="white"/>
              </a:solidFill>
              <a:effectLst/>
              <a:uLnTx/>
              <a:uFillTx/>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2100" b="0" i="1" u="none" strike="noStrike" kern="0" cap="none" spc="0" normalizeH="0" baseline="0" noProof="0" dirty="0" smtClean="0">
                <a:ln>
                  <a:noFill/>
                </a:ln>
                <a:solidFill>
                  <a:prstClr val="white"/>
                </a:solidFill>
                <a:effectLst/>
                <a:uLnTx/>
                <a:uFillTx/>
              </a:rPr>
              <a:t>… if you are polite to the scrub/circulating nurses, they can make your life much better as well (2 have helped me learn to suture, I always get the </a:t>
            </a:r>
            <a:r>
              <a:rPr kumimoji="0" lang="en-US" sz="2100" b="0" i="1" u="none" strike="noStrike" kern="0" cap="none" spc="0" normalizeH="0" baseline="0" noProof="0" dirty="0" err="1" smtClean="0">
                <a:ln>
                  <a:noFill/>
                </a:ln>
                <a:solidFill>
                  <a:prstClr val="white"/>
                </a:solidFill>
                <a:effectLst/>
                <a:uLnTx/>
                <a:uFillTx/>
              </a:rPr>
              <a:t>foley</a:t>
            </a:r>
            <a:r>
              <a:rPr kumimoji="0" lang="en-US" sz="2100" b="0" i="1" u="none" strike="noStrike" kern="0" cap="none" spc="0" normalizeH="0" baseline="0" noProof="0" dirty="0" smtClean="0">
                <a:ln>
                  <a:noFill/>
                </a:ln>
                <a:solidFill>
                  <a:prstClr val="white"/>
                </a:solidFill>
                <a:effectLst/>
                <a:uLnTx/>
                <a:uFillTx/>
              </a:rPr>
              <a:t> insertions, and get corrected quietly if necessary)….</a:t>
            </a:r>
          </a:p>
        </p:txBody>
      </p:sp>
      <p:sp>
        <p:nvSpPr>
          <p:cNvPr id="7" name="TextBox 6"/>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Student Doctor Network</a:t>
            </a:r>
          </a:p>
        </p:txBody>
      </p:sp>
    </p:spTree>
    <p:extLst>
      <p:ext uri="{BB962C8B-B14F-4D97-AF65-F5344CB8AC3E}">
        <p14:creationId xmlns:p14="http://schemas.microsoft.com/office/powerpoint/2010/main" val="409668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Why is this important?</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If students gain a negative view of our field before the M3 year, this viewpoint can be carried forward</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776637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How do we foster M1 and M2 students?</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By infiltrating the M1 and M2 years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SHADOWING PROGRAMS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SURGICAL INTEREST GROUP</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TEACHING M1 and M2 CLASSES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USE M4 STUDENTS TO MENTOR M1 AND M2</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STUDENT SUPPORT GROUPS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HAVE A “PANEL” FOR YOUR CLERKSHIP </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GET INVOLVED WITH MEDICAL SCHOOL COMMITTEES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CAREER ADVISING</a:t>
            </a:r>
            <a:endParaRPr kumimoji="0" lang="en-US" sz="2100" b="0" i="0" u="none" strike="noStrike" kern="1200" cap="none" spc="0" normalizeH="0" baseline="0" noProof="0" dirty="0">
              <a:ln>
                <a:noFill/>
              </a:ln>
              <a:solidFill>
                <a:sysClr val="window" lastClr="FFFFFF"/>
              </a:solidFill>
              <a:effectLst/>
              <a:uLnTx/>
              <a:uFillTx/>
              <a:latin typeface="Calibri"/>
              <a:ea typeface="ＭＳ Ｐゴシック" pitchFamily="-107" charset="-128"/>
              <a:cs typeface="+mn-cs"/>
            </a:endParaRPr>
          </a:p>
        </p:txBody>
      </p:sp>
    </p:spTree>
    <p:extLst>
      <p:ext uri="{BB962C8B-B14F-4D97-AF65-F5344CB8AC3E}">
        <p14:creationId xmlns:p14="http://schemas.microsoft.com/office/powerpoint/2010/main" val="303179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lvl="0" algn="ctr" defTabSz="914400" eaLnBrk="0" fontAlgn="base" hangingPunct="0">
              <a:spcBef>
                <a:spcPct val="20000"/>
              </a:spcBef>
              <a:spcAft>
                <a:spcPct val="0"/>
              </a:spcAft>
            </a:pPr>
            <a:r>
              <a:rPr lang="en-US" sz="3600" b="1" dirty="0">
                <a:solidFill>
                  <a:srgbClr val="FFC000"/>
                </a:solidFill>
                <a:latin typeface="Arial" panose="020B0604020202020204" pitchFamily="34" charset="0"/>
                <a:ea typeface="ＭＳ Ｐゴシック" pitchFamily="-107" charset="-128"/>
                <a:cs typeface="Arial" panose="020B0604020202020204" pitchFamily="34" charset="0"/>
              </a:rPr>
              <a:t>TRAUMA SHADOWING PROGRAM</a:t>
            </a:r>
          </a:p>
        </p:txBody>
      </p:sp>
    </p:spTree>
    <p:extLst>
      <p:ext uri="{BB962C8B-B14F-4D97-AF65-F5344CB8AC3E}">
        <p14:creationId xmlns:p14="http://schemas.microsoft.com/office/powerpoint/2010/main" val="4198629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7"/>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rPr>
              <a:t>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1" u="none" strike="noStrike" kern="1200" cap="none" spc="0" normalizeH="0" baseline="0" noProof="0" smtClean="0">
                <a:ln>
                  <a:noFill/>
                </a:ln>
                <a:solidFill>
                  <a:sysClr val="window" lastClr="FFFFFF"/>
                </a:solidFill>
                <a:effectLst/>
                <a:uLnTx/>
                <a:uFillTx/>
                <a:latin typeface="Calibri"/>
                <a:ea typeface="ＭＳ Ｐゴシック" pitchFamily="-107" charset="-128"/>
              </a:rPr>
              <a:t>I am not sure if this is an idea of interest or one you would be interested in exploring but if you are I would certainly be interested in helping coordinate.</a:t>
            </a: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 </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
        <p:nvSpPr>
          <p:cNvPr id="6" name="TextBox 5"/>
          <p:cNvSpPr txBox="1"/>
          <p:nvPr/>
        </p:nvSpPr>
        <p:spPr>
          <a:xfrm>
            <a:off x="4807598" y="5496897"/>
            <a:ext cx="4163786" cy="300082"/>
          </a:xfrm>
          <a:prstGeom prst="rect">
            <a:avLst/>
          </a:prstGeom>
          <a:noFill/>
        </p:spPr>
        <p:txBody>
          <a:bodyPr wrap="square"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350" b="0" i="1" u="none" strike="noStrike" kern="0" cap="none" spc="0" normalizeH="0" baseline="0" noProof="0" dirty="0" smtClean="0">
                <a:ln>
                  <a:noFill/>
                </a:ln>
                <a:solidFill>
                  <a:prstClr val="white"/>
                </a:solidFill>
                <a:effectLst/>
                <a:uLnTx/>
                <a:uFillTx/>
              </a:rPr>
              <a:t>VCU M1 Medical Student </a:t>
            </a:r>
          </a:p>
        </p:txBody>
      </p:sp>
      <p:pic>
        <p:nvPicPr>
          <p:cNvPr id="7" name="Picture 6"/>
          <p:cNvPicPr>
            <a:picLocks noChangeAspect="1"/>
          </p:cNvPicPr>
          <p:nvPr/>
        </p:nvPicPr>
        <p:blipFill>
          <a:blip r:embed="rId3"/>
          <a:stretch>
            <a:fillRect/>
          </a:stretch>
        </p:blipFill>
        <p:spPr>
          <a:xfrm>
            <a:off x="898811" y="1005846"/>
            <a:ext cx="7346379" cy="1350601"/>
          </a:xfrm>
          <a:prstGeom prst="rect">
            <a:avLst/>
          </a:prstGeom>
        </p:spPr>
      </p:pic>
      <p:pic>
        <p:nvPicPr>
          <p:cNvPr id="8" name="Picture 7"/>
          <p:cNvPicPr>
            <a:picLocks noChangeAspect="1"/>
          </p:cNvPicPr>
          <p:nvPr/>
        </p:nvPicPr>
        <p:blipFill>
          <a:blip r:embed="rId4"/>
          <a:stretch>
            <a:fillRect/>
          </a:stretch>
        </p:blipFill>
        <p:spPr>
          <a:xfrm>
            <a:off x="4547411" y="2494773"/>
            <a:ext cx="3697779" cy="228343"/>
          </a:xfrm>
          <a:prstGeom prst="rect">
            <a:avLst/>
          </a:prstGeom>
        </p:spPr>
      </p:pic>
    </p:spTree>
    <p:extLst>
      <p:ext uri="{BB962C8B-B14F-4D97-AF65-F5344CB8AC3E}">
        <p14:creationId xmlns:p14="http://schemas.microsoft.com/office/powerpoint/2010/main" val="3115341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dirty="0" smtClean="0">
                <a:solidFill>
                  <a:srgbClr val="FFC000"/>
                </a:solidFill>
                <a:latin typeface="Arial" panose="020B0604020202020204" pitchFamily="34" charset="0"/>
                <a:cs typeface="Arial" panose="020B0604020202020204" pitchFamily="34" charset="0"/>
              </a:rPr>
              <a:t>TRAUMA SHADOWING PROGRAM</a:t>
            </a:r>
            <a:endParaRPr lang="en-US" dirty="0">
              <a:solidFill>
                <a:srgbClr val="FFC000"/>
              </a:solidFill>
              <a:latin typeface="Arial" panose="020B0604020202020204" pitchFamily="34" charset="0"/>
              <a:cs typeface="Arial" panose="020B0604020202020204" pitchFamily="34" charset="0"/>
            </a:endParaRPr>
          </a:p>
        </p:txBody>
      </p:sp>
      <p:pic>
        <p:nvPicPr>
          <p:cNvPr id="6" name="Picture 5" descr="Screen Shot 2013-12-06 at 11.53.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09" y="1997252"/>
            <a:ext cx="7961929" cy="1017759"/>
          </a:xfrm>
          <a:prstGeom prst="rect">
            <a:avLst/>
          </a:prstGeom>
        </p:spPr>
      </p:pic>
      <p:pic>
        <p:nvPicPr>
          <p:cNvPr id="7" name="Picture 6" descr="Screen Shot 2013-12-06 at 11.51.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08" y="3211635"/>
            <a:ext cx="8002552" cy="974254"/>
          </a:xfrm>
          <a:prstGeom prst="rect">
            <a:avLst/>
          </a:prstGeom>
        </p:spPr>
      </p:pic>
      <p:pic>
        <p:nvPicPr>
          <p:cNvPr id="8" name="Picture 7" descr="Screen Shot 2013-12-06 at 11.54.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08" y="4382513"/>
            <a:ext cx="8007056" cy="957528"/>
          </a:xfrm>
          <a:prstGeom prst="rect">
            <a:avLst/>
          </a:prstGeom>
        </p:spPr>
      </p:pic>
    </p:spTree>
    <p:extLst>
      <p:ext uri="{BB962C8B-B14F-4D97-AF65-F5344CB8AC3E}">
        <p14:creationId xmlns:p14="http://schemas.microsoft.com/office/powerpoint/2010/main" val="11531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dirty="0" smtClean="0">
                <a:solidFill>
                  <a:srgbClr val="FFC000"/>
                </a:solidFill>
                <a:latin typeface="Arial" panose="020B0604020202020204" pitchFamily="34" charset="0"/>
                <a:cs typeface="Arial" panose="020B0604020202020204" pitchFamily="34" charset="0"/>
              </a:rPr>
              <a:t>TRAUMA SHADOWING PROGRAM</a:t>
            </a:r>
            <a:endParaRPr lang="en-US" dirty="0">
              <a:solidFill>
                <a:srgbClr val="FFC000"/>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Use the Google document to sign up for available shifts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Students are given access to everything they need</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Scrubs </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Operating room access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ICU access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ER access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On call room access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42526008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05925" y="2072878"/>
            <a:ext cx="6008328" cy="388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dirty="0" smtClean="0">
                <a:solidFill>
                  <a:srgbClr val="FFC000"/>
                </a:solidFill>
                <a:latin typeface="Arial" panose="020B0604020202020204" pitchFamily="34" charset="0"/>
                <a:cs typeface="Arial" panose="020B0604020202020204" pitchFamily="34" charset="0"/>
              </a:rPr>
              <a:t>TRAUMA SHADOWING PROGRAM</a:t>
            </a:r>
            <a:endParaRPr lang="en-US"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949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TRAUMA CALL PROGRAM</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6" name="Content Placeholder 1"/>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Friday nights (5:30pm – 7:00am)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Saturday daytime (8:00am – 6:00pm)</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Saturday nights (5:30pm – 7:00 am)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139512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a:xfrm>
            <a:off x="330451" y="741639"/>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F2AB13"/>
                </a:solidFill>
              </a:rPr>
              <a:t>WHY MEDICAL STUDENT TEACHING IS IMPORTANT?</a:t>
            </a:r>
          </a:p>
        </p:txBody>
      </p:sp>
      <p:sp>
        <p:nvSpPr>
          <p:cNvPr id="6" name="Content Placeholder 2"/>
          <p:cNvSpPr txBox="1">
            <a:spLocks/>
          </p:cNvSpPr>
          <p:nvPr/>
        </p:nvSpPr>
        <p:spPr bwMode="auto">
          <a:xfrm>
            <a:off x="330451" y="233883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r>
              <a:rPr lang="en-US" altLang="en-US" dirty="0" smtClean="0">
                <a:solidFill>
                  <a:schemeClr val="bg1"/>
                </a:solidFill>
                <a:ea typeface="ＭＳ Ｐゴシック" panose="020B0600070205080204" pitchFamily="34" charset="-128"/>
              </a:rPr>
              <a:t>If we can attract students to the field –</a:t>
            </a:r>
          </a:p>
          <a:p>
            <a:pPr defTabSz="914400"/>
            <a:r>
              <a:rPr lang="en-US" altLang="en-US" dirty="0" smtClean="0">
                <a:solidFill>
                  <a:schemeClr val="bg1"/>
                </a:solidFill>
                <a:ea typeface="ＭＳ Ｐゴシック" panose="020B0600070205080204" pitchFamily="34" charset="-128"/>
              </a:rPr>
              <a:t>THAT IS A BONUS!</a:t>
            </a:r>
          </a:p>
        </p:txBody>
      </p:sp>
    </p:spTree>
    <p:extLst>
      <p:ext uri="{BB962C8B-B14F-4D97-AF65-F5344CB8AC3E}">
        <p14:creationId xmlns:p14="http://schemas.microsoft.com/office/powerpoint/2010/main" val="2907242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BLUNT ADVICE WE GIVE THEM</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6" name="Content Placeholder 1"/>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Refrain from bringing bags to the hospital; you will not have a safe place to store them.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Please try to gauge the right times for conversation, etc.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You will not have a pager - share your number with a resident and/or M3.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M3’s get to scrub on cases etc. You are a shadow</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Shadow the </a:t>
            </a:r>
            <a:r>
              <a:rPr kumimoji="0" lang="en-US" sz="2400" b="1" i="0" u="sng" strike="noStrike" kern="1200" cap="none" spc="0" normalizeH="0" baseline="0" noProof="0" smtClean="0">
                <a:ln>
                  <a:noFill/>
                </a:ln>
                <a:solidFill>
                  <a:sysClr val="window" lastClr="FFFFFF"/>
                </a:solidFill>
                <a:effectLst/>
                <a:uLnTx/>
                <a:uFillTx/>
                <a:latin typeface="Calibri"/>
                <a:ea typeface="ＭＳ Ｐゴシック" pitchFamily="-107" charset="-128"/>
              </a:rPr>
              <a:t>entire team </a:t>
            </a: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not just the attending.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2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3373231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FC000"/>
                </a:solidFill>
                <a:effectLst/>
                <a:uLnTx/>
                <a:uFillTx/>
                <a:latin typeface="Calibri"/>
                <a:ea typeface="ＭＳ Ｐゴシック" pitchFamily="-107" charset="-128"/>
              </a:rPr>
              <a:t>RESULTS OF SHADOWING PROGRAM</a:t>
            </a:r>
            <a:endParaRPr kumimoji="0" lang="en-US" sz="3300" b="0" i="0" u="none" strike="noStrike" kern="1200" cap="none" spc="0" normalizeH="0" baseline="0" noProof="0" dirty="0">
              <a:ln>
                <a:noFill/>
              </a:ln>
              <a:solidFill>
                <a:srgbClr val="FFC000"/>
              </a:solidFill>
              <a:effectLst/>
              <a:uLnTx/>
              <a:uFillTx/>
              <a:latin typeface="Calibri"/>
              <a:ea typeface="ＭＳ Ｐゴシック" pitchFamily="-107" charset="-128"/>
            </a:endParaRPr>
          </a:p>
        </p:txBody>
      </p:sp>
      <p:sp>
        <p:nvSpPr>
          <p:cNvPr id="7" name="Content Placeholder 1"/>
          <p:cNvSpPr txBox="1">
            <a:spLocks/>
          </p:cNvSpPr>
          <p:nvPr/>
        </p:nvSpPr>
        <p:spPr bwMode="auto">
          <a:xfrm>
            <a:off x="771525" y="1920479"/>
            <a:ext cx="4381500" cy="54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400">
              <a:buFont typeface="Arial" panose="020B0604020202020204" pitchFamily="34" charset="0"/>
              <a:buNone/>
            </a:pPr>
            <a:r>
              <a:rPr lang="en-US" sz="1650" dirty="0" smtClean="0">
                <a:solidFill>
                  <a:schemeClr val="bg1"/>
                </a:solidFill>
                <a:latin typeface="Apple Symbols"/>
                <a:cs typeface="Apple Symbols"/>
              </a:rPr>
              <a:t>“…the most amazing shadowing experience I have ever had in a hospital”</a:t>
            </a:r>
            <a:endParaRPr lang="en-US" sz="1650" dirty="0">
              <a:solidFill>
                <a:schemeClr val="bg1"/>
              </a:solidFill>
              <a:latin typeface="Apple Symbols"/>
              <a:cs typeface="Apple Symbols"/>
            </a:endParaRPr>
          </a:p>
        </p:txBody>
      </p:sp>
      <p:sp>
        <p:nvSpPr>
          <p:cNvPr id="8" name="Rectangle 7"/>
          <p:cNvSpPr/>
          <p:nvPr/>
        </p:nvSpPr>
        <p:spPr>
          <a:xfrm>
            <a:off x="2209103" y="2794694"/>
            <a:ext cx="5486400" cy="854080"/>
          </a:xfrm>
          <a:prstGeom prst="rect">
            <a:avLst/>
          </a:prstGeom>
        </p:spPr>
        <p:txBody>
          <a:bodyPr wrap="square">
            <a:spAutoFit/>
          </a:bodyPr>
          <a:lstStyle/>
          <a:p>
            <a:pPr fontAlgn="base">
              <a:spcBef>
                <a:spcPct val="0"/>
              </a:spcBef>
              <a:spcAft>
                <a:spcPct val="0"/>
              </a:spcAft>
            </a:pPr>
            <a:r>
              <a:rPr lang="en-US" sz="1650" dirty="0">
                <a:solidFill>
                  <a:prstClr val="white"/>
                </a:solidFill>
                <a:latin typeface="Prestige Elite Std Bold"/>
                <a:ea typeface="ＭＳ Ｐゴシック" charset="-128"/>
                <a:cs typeface="Prestige Elite Std Bold"/>
              </a:rPr>
              <a:t>“Everyone was incredibly friendly and eager to teach which was wonderful and helped make this a rewarding experience”</a:t>
            </a:r>
          </a:p>
        </p:txBody>
      </p:sp>
      <p:sp>
        <p:nvSpPr>
          <p:cNvPr id="9" name="TextBox 8"/>
          <p:cNvSpPr txBox="1"/>
          <p:nvPr/>
        </p:nvSpPr>
        <p:spPr>
          <a:xfrm>
            <a:off x="559422" y="3830492"/>
            <a:ext cx="5019674" cy="1361911"/>
          </a:xfrm>
          <a:prstGeom prst="rect">
            <a:avLst/>
          </a:prstGeom>
          <a:noFill/>
        </p:spPr>
        <p:txBody>
          <a:bodyPr wrap="square" rtlCol="0">
            <a:spAutoFit/>
          </a:bodyPr>
          <a:lstStyle/>
          <a:p>
            <a:pPr fontAlgn="base">
              <a:spcBef>
                <a:spcPct val="0"/>
              </a:spcBef>
              <a:spcAft>
                <a:spcPct val="0"/>
              </a:spcAft>
            </a:pPr>
            <a:r>
              <a:rPr lang="en-US" sz="1650" i="1" dirty="0">
                <a:solidFill>
                  <a:prstClr val="white"/>
                </a:solidFill>
                <a:latin typeface="Iowan Old Style Roman"/>
                <a:ea typeface="ＭＳ Ｐゴシック" charset="-128"/>
                <a:cs typeface="Iowan Old Style Roman"/>
              </a:rPr>
              <a:t>“I think the most important lesson from this experience is the ability to gauge what I should know and what skills I should have as a 3rd year student and as a resident”</a:t>
            </a:r>
          </a:p>
          <a:p>
            <a:pPr fontAlgn="base">
              <a:spcBef>
                <a:spcPct val="0"/>
              </a:spcBef>
              <a:spcAft>
                <a:spcPct val="0"/>
              </a:spcAft>
            </a:pPr>
            <a:endParaRPr lang="en-US" sz="1650" dirty="0">
              <a:solidFill>
                <a:prstClr val="white"/>
              </a:solidFill>
              <a:latin typeface="Arial" charset="0"/>
              <a:ea typeface="ＭＳ Ｐゴシック" charset="-128"/>
            </a:endParaRPr>
          </a:p>
        </p:txBody>
      </p:sp>
    </p:spTree>
    <p:extLst>
      <p:ext uri="{BB962C8B-B14F-4D97-AF65-F5344CB8AC3E}">
        <p14:creationId xmlns:p14="http://schemas.microsoft.com/office/powerpoint/2010/main" val="80378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2AB13"/>
                </a:solidFill>
                <a:effectLst/>
                <a:uLnTx/>
                <a:uFillTx/>
                <a:latin typeface="Calibri"/>
                <a:ea typeface="ＭＳ Ｐゴシック" pitchFamily="-107" charset="-128"/>
              </a:rPr>
              <a:t>TRAUMA SHADOWING PROGRAM</a:t>
            </a:r>
            <a:endParaRPr kumimoji="0" lang="en-US" sz="33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7"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We are continuing this program indefinitely</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16513964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6" name="Text Placeholder 4"/>
          <p:cNvSpPr txBox="1">
            <a:spLocks/>
          </p:cNvSpPr>
          <p:nvPr/>
        </p:nvSpPr>
        <p:spPr bwMode="auto">
          <a:xfrm>
            <a:off x="685800" y="2866430"/>
            <a:ext cx="7772400" cy="112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500" kern="1200">
                <a:solidFill>
                  <a:schemeClr val="tx1">
                    <a:tint val="75000"/>
                  </a:schemeClr>
                </a:solidFill>
                <a:latin typeface="+mn-lt"/>
                <a:ea typeface="ＭＳ Ｐゴシック" pitchFamily="-107" charset="-128"/>
                <a:cs typeface="ＭＳ Ｐゴシック" pitchFamily="-107" charset="-128"/>
              </a:defRPr>
            </a:lvl1pPr>
            <a:lvl2pPr marL="342900" indent="0" algn="l" rtl="0" eaLnBrk="0" fontAlgn="base" hangingPunct="0">
              <a:spcBef>
                <a:spcPct val="20000"/>
              </a:spcBef>
              <a:spcAft>
                <a:spcPct val="0"/>
              </a:spcAft>
              <a:buFont typeface="Arial" panose="020B0604020202020204" pitchFamily="34" charset="0"/>
              <a:buNone/>
              <a:defRPr sz="1350" kern="1200">
                <a:solidFill>
                  <a:schemeClr val="tx1">
                    <a:tint val="75000"/>
                  </a:schemeClr>
                </a:solidFill>
                <a:latin typeface="+mn-lt"/>
                <a:ea typeface="ＭＳ Ｐゴシック" pitchFamily="-107" charset="-128"/>
                <a:cs typeface="+mn-cs"/>
              </a:defRPr>
            </a:lvl2pPr>
            <a:lvl3pPr marL="685800" indent="0" algn="l" rtl="0" eaLnBrk="0" fontAlgn="base" hangingPunct="0">
              <a:spcBef>
                <a:spcPct val="20000"/>
              </a:spcBef>
              <a:spcAft>
                <a:spcPct val="0"/>
              </a:spcAft>
              <a:buFont typeface="Arial" panose="020B0604020202020204" pitchFamily="34" charset="0"/>
              <a:buNone/>
              <a:defRPr sz="1200" kern="1200">
                <a:solidFill>
                  <a:schemeClr val="tx1">
                    <a:tint val="75000"/>
                  </a:schemeClr>
                </a:solidFill>
                <a:latin typeface="+mn-lt"/>
                <a:ea typeface="ＭＳ Ｐゴシック" pitchFamily="-107" charset="-128"/>
                <a:cs typeface="+mn-cs"/>
              </a:defRPr>
            </a:lvl3pPr>
            <a:lvl4pPr marL="1028700" indent="0" algn="l" rtl="0" eaLnBrk="0" fontAlgn="base" hangingPunct="0">
              <a:spcBef>
                <a:spcPct val="20000"/>
              </a:spcBef>
              <a:spcAft>
                <a:spcPct val="0"/>
              </a:spcAft>
              <a:buFont typeface="Arial" panose="020B0604020202020204" pitchFamily="34" charset="0"/>
              <a:buNone/>
              <a:defRPr sz="1050" kern="1200">
                <a:solidFill>
                  <a:schemeClr val="tx1">
                    <a:tint val="75000"/>
                  </a:schemeClr>
                </a:solidFill>
                <a:latin typeface="+mn-lt"/>
                <a:ea typeface="ＭＳ Ｐゴシック" pitchFamily="-107" charset="-128"/>
                <a:cs typeface="+mn-cs"/>
              </a:defRPr>
            </a:lvl4pPr>
            <a:lvl5pPr marL="1371600" indent="0" algn="l" rtl="0" eaLnBrk="0" fontAlgn="base" hangingPunct="0">
              <a:spcBef>
                <a:spcPct val="20000"/>
              </a:spcBef>
              <a:spcAft>
                <a:spcPct val="0"/>
              </a:spcAft>
              <a:buFont typeface="Arial" panose="020B0604020202020204" pitchFamily="34" charset="0"/>
              <a:buNone/>
              <a:defRPr sz="1050" kern="1200">
                <a:solidFill>
                  <a:schemeClr val="tx1">
                    <a:tint val="75000"/>
                  </a:schemeClr>
                </a:solidFill>
                <a:latin typeface="+mn-lt"/>
                <a:ea typeface="ＭＳ Ｐゴシック" pitchFamily="-107" charset="-128"/>
                <a:cs typeface="+mn-cs"/>
              </a:defRPr>
            </a:lvl5pPr>
            <a:lvl6pPr marL="1714500" indent="0" algn="l" defTabSz="685800" rtl="0" eaLnBrk="1" latinLnBrk="0" hangingPunct="1">
              <a:spcBef>
                <a:spcPct val="20000"/>
              </a:spcBef>
              <a:buFont typeface="Arial" pitchFamily="34" charset="0"/>
              <a:buNone/>
              <a:defRPr sz="1050" kern="1200">
                <a:solidFill>
                  <a:schemeClr val="tx1">
                    <a:tint val="75000"/>
                  </a:schemeClr>
                </a:solidFill>
                <a:latin typeface="+mn-lt"/>
                <a:ea typeface="+mn-ea"/>
                <a:cs typeface="+mn-cs"/>
              </a:defRPr>
            </a:lvl6pPr>
            <a:lvl7pPr marL="2057400" indent="0" algn="l" defTabSz="685800" rtl="0" eaLnBrk="1" latinLnBrk="0" hangingPunct="1">
              <a:spcBef>
                <a:spcPct val="20000"/>
              </a:spcBef>
              <a:buFont typeface="Arial" pitchFamily="34" charset="0"/>
              <a:buNone/>
              <a:defRPr sz="1050" kern="1200">
                <a:solidFill>
                  <a:schemeClr val="tx1">
                    <a:tint val="75000"/>
                  </a:schemeClr>
                </a:solidFill>
                <a:latin typeface="+mn-lt"/>
                <a:ea typeface="+mn-ea"/>
                <a:cs typeface="+mn-cs"/>
              </a:defRPr>
            </a:lvl7pPr>
            <a:lvl8pPr marL="2400300" indent="0" algn="l" defTabSz="685800" rtl="0" eaLnBrk="1" latinLnBrk="0" hangingPunct="1">
              <a:spcBef>
                <a:spcPct val="20000"/>
              </a:spcBef>
              <a:buFont typeface="Arial" pitchFamily="34" charset="0"/>
              <a:buNone/>
              <a:defRPr sz="1050" kern="1200">
                <a:solidFill>
                  <a:schemeClr val="tx1">
                    <a:tint val="75000"/>
                  </a:schemeClr>
                </a:solidFill>
                <a:latin typeface="+mn-lt"/>
                <a:ea typeface="+mn-ea"/>
                <a:cs typeface="+mn-cs"/>
              </a:defRPr>
            </a:lvl8pPr>
            <a:lvl9pPr marL="2743200" indent="0" algn="l" defTabSz="685800" rtl="0" eaLnBrk="1" latinLnBrk="0" hangingPunct="1">
              <a:spcBef>
                <a:spcPct val="20000"/>
              </a:spcBef>
              <a:buFont typeface="Arial" pitchFamily="34" charset="0"/>
              <a:buNone/>
              <a:defRPr sz="105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srgbClr val="F2AB13"/>
                </a:solidFill>
                <a:effectLst/>
                <a:uLnTx/>
                <a:uFillTx/>
                <a:latin typeface="Arial" panose="020B0604020202020204" pitchFamily="34" charset="0"/>
                <a:ea typeface="ＭＳ Ｐゴシック" pitchFamily="-107" charset="-128"/>
                <a:cs typeface="Arial" panose="020B0604020202020204" pitchFamily="34" charset="0"/>
              </a:rPr>
              <a:t>STUDENT SURGICAL INTEREST GROUPS</a:t>
            </a:r>
            <a:endParaRPr kumimoji="0" lang="en-US" sz="3600" b="1" i="0" u="none" strike="noStrike" kern="1200" cap="none" spc="0" normalizeH="0" baseline="0" noProof="0" dirty="0">
              <a:ln>
                <a:noFill/>
              </a:ln>
              <a:solidFill>
                <a:srgbClr val="F2AB13"/>
              </a:solidFill>
              <a:effectLst/>
              <a:uLnTx/>
              <a:uFillTx/>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41188837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2AB13"/>
                </a:solidFill>
                <a:effectLst/>
                <a:uLnTx/>
                <a:uFillTx/>
                <a:latin typeface="Calibri"/>
                <a:ea typeface="ＭＳ Ｐゴシック" pitchFamily="-107" charset="-128"/>
              </a:rPr>
              <a:t>SURGICAL INTEREST GROUPS</a:t>
            </a:r>
            <a:endParaRPr kumimoji="0" lang="en-US" sz="33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Present in about 50% of medical schools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Name the group</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Topics for discussion</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Surgical Fields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Interview technqies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Lifestyle issues </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Suture workshops</a:t>
            </a:r>
            <a:endParaRPr kumimoji="0" 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cs typeface="+mn-cs"/>
            </a:endParaRPr>
          </a:p>
        </p:txBody>
      </p:sp>
    </p:spTree>
    <p:extLst>
      <p:ext uri="{BB962C8B-B14F-4D97-AF65-F5344CB8AC3E}">
        <p14:creationId xmlns:p14="http://schemas.microsoft.com/office/powerpoint/2010/main" val="500690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67" y="1129930"/>
            <a:ext cx="8145392" cy="4707101"/>
          </a:xfrm>
          <a:prstGeom prst="rect">
            <a:avLst/>
          </a:prstGeom>
        </p:spPr>
      </p:pic>
    </p:spTree>
    <p:extLst>
      <p:ext uri="{BB962C8B-B14F-4D97-AF65-F5344CB8AC3E}">
        <p14:creationId xmlns:p14="http://schemas.microsoft.com/office/powerpoint/2010/main" val="3952792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9671" y="1613029"/>
            <a:ext cx="8442506" cy="416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7395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4"/>
          <a:stretch>
            <a:fillRect/>
          </a:stretch>
        </p:blipFill>
        <p:spPr>
          <a:xfrm>
            <a:off x="0" y="0"/>
            <a:ext cx="9144000" cy="6858001"/>
          </a:xfrm>
          <a:prstGeom prst="rect">
            <a:avLst/>
          </a:prstGeom>
        </p:spPr>
      </p:pic>
      <p:pic>
        <p:nvPicPr>
          <p:cNvPr id="5" name="Ross Surgery Inerest Group Traile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1554956" y="2057401"/>
            <a:ext cx="6034088"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665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t="23621"/>
          <a:stretch>
            <a:fillRect/>
          </a:stretch>
        </p:blipFill>
        <p:spPr bwMode="auto">
          <a:xfrm>
            <a:off x="1352550" y="2362201"/>
            <a:ext cx="6354366" cy="36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eaLnBrk="1" hangingPunct="1"/>
            <a:r>
              <a:rPr lang="en-US" altLang="en-US" b="1" dirty="0" smtClean="0">
                <a:solidFill>
                  <a:srgbClr val="F2AB13"/>
                </a:solidFill>
                <a:ea typeface="ＭＳ Ｐゴシック" panose="020B0600070205080204" pitchFamily="34" charset="-128"/>
              </a:rPr>
              <a:t>M1 / M2 Suture Workshop </a:t>
            </a:r>
          </a:p>
        </p:txBody>
      </p:sp>
    </p:spTree>
    <p:extLst>
      <p:ext uri="{BB962C8B-B14F-4D97-AF65-F5344CB8AC3E}">
        <p14:creationId xmlns:p14="http://schemas.microsoft.com/office/powerpoint/2010/main" val="28645609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altLang="en-US" sz="4000" b="1" dirty="0" smtClean="0">
                <a:solidFill>
                  <a:srgbClr val="F2AB13"/>
                </a:solidFill>
                <a:ea typeface="ＭＳ Ｐゴシック" panose="020B0600070205080204" pitchFamily="34" charset="-128"/>
              </a:rPr>
              <a:t>Suture Workshop</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l="24844"/>
          <a:stretch>
            <a:fillRect/>
          </a:stretch>
        </p:blipFill>
        <p:spPr bwMode="auto">
          <a:xfrm>
            <a:off x="1428750" y="2286001"/>
            <a:ext cx="3401616"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5190153" y="3256385"/>
            <a:ext cx="2686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5800" eaLnBrk="1" hangingPunct="1">
              <a:spcBef>
                <a:spcPct val="0"/>
              </a:spcBef>
              <a:buFont typeface="Arial" panose="020B0604020202020204" pitchFamily="34" charset="0"/>
              <a:buNone/>
            </a:pPr>
            <a:r>
              <a:rPr lang="en-US" altLang="en-US" sz="1800" b="1" dirty="0">
                <a:solidFill>
                  <a:prstClr val="white"/>
                </a:solidFill>
                <a:latin typeface="Arial" panose="020B0604020202020204" pitchFamily="34" charset="0"/>
              </a:rPr>
              <a:t>M4 STUDENTS ALWAYS WELCOME!!</a:t>
            </a:r>
          </a:p>
        </p:txBody>
      </p:sp>
    </p:spTree>
    <p:extLst>
      <p:ext uri="{BB962C8B-B14F-4D97-AF65-F5344CB8AC3E}">
        <p14:creationId xmlns:p14="http://schemas.microsoft.com/office/powerpoint/2010/main" val="200736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3"/>
          <p:cNvSpPr txBox="1">
            <a:spLocks/>
          </p:cNvSpPr>
          <p:nvPr/>
        </p:nvSpPr>
        <p:spPr>
          <a:xfrm>
            <a:off x="452673" y="640557"/>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F2AB13"/>
                </a:solidFill>
              </a:rPr>
              <a:t>WHY DO STUDENTS GO IN TO GENERAL SURGERY?</a:t>
            </a:r>
          </a:p>
        </p:txBody>
      </p:sp>
      <p:pic>
        <p:nvPicPr>
          <p:cNvPr id="7" name="Picture 6"/>
          <p:cNvPicPr>
            <a:picLocks noChangeAspect="1"/>
          </p:cNvPicPr>
          <p:nvPr/>
        </p:nvPicPr>
        <p:blipFill>
          <a:blip r:embed="rId3"/>
          <a:stretch>
            <a:fillRect/>
          </a:stretch>
        </p:blipFill>
        <p:spPr>
          <a:xfrm>
            <a:off x="400496" y="2058195"/>
            <a:ext cx="8333954" cy="4523624"/>
          </a:xfrm>
          <a:prstGeom prst="rect">
            <a:avLst/>
          </a:prstGeom>
        </p:spPr>
      </p:pic>
    </p:spTree>
    <p:extLst>
      <p:ext uri="{BB962C8B-B14F-4D97-AF65-F5344CB8AC3E}">
        <p14:creationId xmlns:p14="http://schemas.microsoft.com/office/powerpoint/2010/main" val="177289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0" y="401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F2AB13"/>
                </a:solidFill>
                <a:effectLst/>
                <a:uLnTx/>
                <a:uFillTx/>
                <a:latin typeface="Calibri"/>
                <a:ea typeface="ＭＳ Ｐゴシック" pitchFamily="-107" charset="-128"/>
              </a:rPr>
              <a:t>Utilize M4 students to mentor M1 and M2</a:t>
            </a:r>
            <a:endParaRPr kumimoji="0" lang="en-US" sz="36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Host a suture workshop</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Have surgical M4 students help to teach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M4 students enjoy the teaching and the practice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Shows M1 and M2 that “normal students” become surgeons!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2016155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401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2AB13"/>
                </a:solidFill>
                <a:effectLst/>
                <a:uLnTx/>
                <a:uFillTx/>
                <a:latin typeface="Calibri"/>
                <a:ea typeface="ＭＳ Ｐゴシック" pitchFamily="-107" charset="-128"/>
              </a:rPr>
              <a:t>SURGICAL INTEREST GROUPS</a:t>
            </a:r>
            <a:endParaRPr kumimoji="0" lang="en-US" sz="40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Plan a lunch time session for career planning</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Assemble a diverse group of residents (Chief, Lab, Junior, Intern)</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Show up to lunch time session to talk about lifestyle, career paths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Dispell myths ! </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1483667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401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2AB13"/>
                </a:solidFill>
                <a:effectLst/>
                <a:uLnTx/>
                <a:uFillTx/>
                <a:latin typeface="Calibri"/>
                <a:ea typeface="ＭＳ Ｐゴシック" pitchFamily="-107" charset="-128"/>
              </a:rPr>
              <a:t>DISPELL MYTHS</a:t>
            </a:r>
            <a:endParaRPr kumimoji="0" lang="en-US" sz="40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“Unless there is somewhere else you would ever rather be than the OR  - don’t do surgery.”</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Surgeons don’t talk to their patients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Surgeons are all “mean”</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Don’t choose your career based on lifesyle</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21250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err="1" smtClean="0">
                <a:ln>
                  <a:noFill/>
                </a:ln>
                <a:solidFill>
                  <a:srgbClr val="F2AB13"/>
                </a:solidFill>
                <a:effectLst/>
                <a:uLnTx/>
                <a:uFillTx/>
                <a:latin typeface="Calibri"/>
                <a:ea typeface="ＭＳ Ｐゴシック" pitchFamily="-107" charset="-128"/>
              </a:rPr>
              <a:t>Anand’s</a:t>
            </a:r>
            <a:r>
              <a:rPr kumimoji="0" lang="en-US" sz="4000" b="0" i="0" u="none" strike="noStrike" kern="1200" cap="none" spc="0" normalizeH="0" baseline="0" noProof="0" dirty="0" smtClean="0">
                <a:ln>
                  <a:noFill/>
                </a:ln>
                <a:solidFill>
                  <a:srgbClr val="F2AB13"/>
                </a:solidFill>
                <a:effectLst/>
                <a:uLnTx/>
                <a:uFillTx/>
                <a:latin typeface="Calibri"/>
                <a:ea typeface="ＭＳ Ｐゴシック" pitchFamily="-107" charset="-128"/>
              </a:rPr>
              <a:t> Lifestyle Line</a:t>
            </a:r>
            <a:endParaRPr kumimoji="0" lang="en-US" sz="40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People always talk about not sacrificing their lifestyle for their career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I say it works both ways.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Don’t sacrifice your career for your lifestyle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They are one and the same!</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20865911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TEACHING M1 AND M2 COURSES</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3106984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401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F2AB13"/>
                </a:solidFill>
                <a:effectLst/>
                <a:uLnTx/>
                <a:uFillTx/>
                <a:latin typeface="Calibri"/>
                <a:ea typeface="ＭＳ Ｐゴシック" pitchFamily="-107" charset="-128"/>
              </a:rPr>
              <a:t>TEACHING M1 and M2 courses</a:t>
            </a:r>
            <a:endParaRPr kumimoji="0" lang="en-US" sz="40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Seek out the course director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Offer your services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Give the M1 and M2 students a RARE surgical perspective on disease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“CLINICAL CORRELATIONS OF THE CHEST AND ABDOMEN.”</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1675657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BREAK UP THE MONOTONY OF FIRST 2 YEARS</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65" y="2515767"/>
            <a:ext cx="4226768" cy="31327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359" y="2515767"/>
            <a:ext cx="4485300" cy="3135086"/>
          </a:xfrm>
          <a:prstGeom prst="rect">
            <a:avLst/>
          </a:prstGeom>
        </p:spPr>
      </p:pic>
    </p:spTree>
    <p:extLst>
      <p:ext uri="{BB962C8B-B14F-4D97-AF65-F5344CB8AC3E}">
        <p14:creationId xmlns:p14="http://schemas.microsoft.com/office/powerpoint/2010/main" val="1607017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PROJECT “HEART”</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26707693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Content Placeholder 4"/>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Longitudinal medical student advising program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Project HEART stands for Healing with Empathy, Acceptance, Respect and inTegrity.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Prevent burnout and apathy</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Communication skills, resilience, introspection, and methods of stress management necessary to help them develop their professional identity in medicine.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
        <p:nvSpPr>
          <p:cNvPr id="6" name="Rectangle 5"/>
          <p:cNvSpPr/>
          <p:nvPr/>
        </p:nvSpPr>
        <p:spPr>
          <a:xfrm>
            <a:off x="457200" y="647508"/>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PROJECT “HEART”</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29598846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pic>
        <p:nvPicPr>
          <p:cNvPr id="5" name="Picture 4"/>
          <p:cNvPicPr>
            <a:picLocks noChangeAspect="1"/>
          </p:cNvPicPr>
          <p:nvPr/>
        </p:nvPicPr>
        <p:blipFill>
          <a:blip r:embed="rId3"/>
          <a:stretch>
            <a:fillRect/>
          </a:stretch>
        </p:blipFill>
        <p:spPr>
          <a:xfrm>
            <a:off x="1040521" y="1531135"/>
            <a:ext cx="7331258" cy="4350339"/>
          </a:xfrm>
          <a:prstGeom prst="rect">
            <a:avLst/>
          </a:prstGeom>
        </p:spPr>
      </p:pic>
      <p:sp>
        <p:nvSpPr>
          <p:cNvPr id="6" name="Title 1"/>
          <p:cNvSpPr txBox="1">
            <a:spLocks/>
          </p:cNvSpPr>
          <p:nvPr/>
        </p:nvSpPr>
        <p:spPr bwMode="auto">
          <a:xfrm>
            <a:off x="457200" y="8572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smtClean="0">
                <a:ln>
                  <a:noFill/>
                </a:ln>
                <a:solidFill>
                  <a:srgbClr val="F2AB13"/>
                </a:solidFill>
                <a:effectLst/>
                <a:uLnTx/>
                <a:uFillTx/>
                <a:latin typeface="Calibri"/>
                <a:ea typeface="ＭＳ Ｐゴシック" pitchFamily="-107" charset="-128"/>
              </a:rPr>
              <a:t>Become a Mentor For M1 and M2</a:t>
            </a:r>
            <a:endParaRPr kumimoji="0" lang="en-US" sz="3300" b="0"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159356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a:xfrm>
            <a:off x="457200" y="8461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4000" b="1" dirty="0" smtClean="0">
                <a:solidFill>
                  <a:srgbClr val="F2AB13"/>
                </a:solidFill>
              </a:rPr>
              <a:t>We need to Understand Where Students are Coming From</a:t>
            </a:r>
          </a:p>
        </p:txBody>
      </p:sp>
      <p:sp>
        <p:nvSpPr>
          <p:cNvPr id="6" name="Content Placeholder 2"/>
          <p:cNvSpPr txBox="1">
            <a:spLocks/>
          </p:cNvSpPr>
          <p:nvPr/>
        </p:nvSpPr>
        <p:spPr bwMode="auto">
          <a:xfrm>
            <a:off x="457200" y="269795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Take yourself back to Med School</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Did you have any preconceptions of Surgery? – Or of surgeons?</a:t>
            </a:r>
          </a:p>
        </p:txBody>
      </p:sp>
    </p:spTree>
    <p:extLst>
      <p:ext uri="{BB962C8B-B14F-4D97-AF65-F5344CB8AC3E}">
        <p14:creationId xmlns:p14="http://schemas.microsoft.com/office/powerpoint/2010/main" val="2626984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M1 and M2 small group sessions	</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Low time commitment (1 hour every other month)</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A good chance to get face time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Easy</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39738511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What I contribute to Project HEART</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A unique surgical perspective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Topics we have talked about this year</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Time management</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rPr>
              <a:t>Listening Skills</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cs typeface="+mn-cs"/>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The knowledge that if I don’t do it, someone else will!</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9485941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CLERKSHIP DIRECTOR PANEL</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435264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Clerkship Director Panel</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7"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Introduces them to your face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CoOrdinator should be there also</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Goes over expectations for third year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Gets everyone on the same page</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1267581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4"/>
          <a:stretch>
            <a:fillRect/>
          </a:stretch>
        </p:blipFill>
        <p:spPr>
          <a:xfrm>
            <a:off x="0" y="0"/>
            <a:ext cx="9144000" cy="6858001"/>
          </a:xfrm>
          <a:prstGeom prst="rect">
            <a:avLst/>
          </a:prstGeom>
        </p:spPr>
      </p:pic>
      <p:sp>
        <p:nvSpPr>
          <p:cNvPr id="6"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VIDEO SHOWN AT EXPECTATIONS MEETING</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pic>
        <p:nvPicPr>
          <p:cNvPr id="7" name="M3_Surgery_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1554956" y="2057401"/>
            <a:ext cx="6034088"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937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1200329"/>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GET INVOLVED WITH MEDICAL SCHOOL COMMITTEES</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14821912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MEDICAL SCHOOL COMMITTEES</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4"/>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Admissions Committee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Promotions Committee</a:t>
            </a:r>
          </a:p>
          <a:p>
            <a:pPr marL="557213" marR="0" lvl="1" indent="-21431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cs typeface="+mn-cs"/>
              </a:rPr>
              <a:t>Involved in the advancement of students from one year to the next</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Curriculum Committee</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2460630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jpg"/>
          <p:cNvPicPr>
            <a:picLocks noChangeAspect="1"/>
          </p:cNvPicPr>
          <p:nvPr/>
        </p:nvPicPr>
        <p:blipFill>
          <a:blip r:embed="rId2"/>
          <a:stretch>
            <a:fillRect/>
          </a:stretch>
        </p:blipFill>
        <p:spPr>
          <a:xfrm>
            <a:off x="0" y="0"/>
            <a:ext cx="9144000" cy="6858000"/>
          </a:xfrm>
          <a:prstGeom prst="rect">
            <a:avLst/>
          </a:prstGeom>
        </p:spPr>
      </p:pic>
      <p:sp>
        <p:nvSpPr>
          <p:cNvPr id="5" name="Title 1"/>
          <p:cNvSpPr txBox="1">
            <a:spLocks/>
          </p:cNvSpPr>
          <p:nvPr/>
        </p:nvSpPr>
        <p:spPr>
          <a:xfrm>
            <a:off x="126749" y="1122363"/>
            <a:ext cx="9189267"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sz="4400" b="1" dirty="0">
              <a:solidFill>
                <a:srgbClr val="F2AB13"/>
              </a:solidFill>
              <a:cs typeface="Arial" panose="020B0604020202020204" pitchFamily="34" charset="0"/>
            </a:endParaRPr>
          </a:p>
        </p:txBody>
      </p:sp>
      <p:sp>
        <p:nvSpPr>
          <p:cNvPr id="3" name="Title 2"/>
          <p:cNvSpPr>
            <a:spLocks noGrp="1"/>
          </p:cNvSpPr>
          <p:nvPr>
            <p:ph type="title"/>
          </p:nvPr>
        </p:nvSpPr>
        <p:spPr/>
        <p:txBody>
          <a:bodyPr/>
          <a:lstStyle/>
          <a:p>
            <a:endParaRPr lang="en-US"/>
          </a:p>
        </p:txBody>
      </p:sp>
      <p:sp>
        <p:nvSpPr>
          <p:cNvPr id="7" name="Rectangle 6"/>
          <p:cNvSpPr/>
          <p:nvPr/>
        </p:nvSpPr>
        <p:spPr>
          <a:xfrm>
            <a:off x="389299" y="3013502"/>
            <a:ext cx="8446883" cy="646331"/>
          </a:xfrm>
          <a:prstGeom prst="rect">
            <a:avLst/>
          </a:prstGeom>
        </p:spPr>
        <p:txBody>
          <a:bodyPr wrap="square">
            <a:spAutoFit/>
          </a:bodyPr>
          <a:lstStyle/>
          <a:p>
            <a:pPr algn="ctr" defTabSz="914400" eaLnBrk="0" fontAlgn="base" hangingPunct="0">
              <a:spcBef>
                <a:spcPct val="20000"/>
              </a:spcBef>
              <a:spcAft>
                <a:spcPct val="0"/>
              </a:spcAft>
            </a:pPr>
            <a:r>
              <a:rPr lang="en-US" sz="3600" b="1" dirty="0" smtClean="0">
                <a:solidFill>
                  <a:srgbClr val="FFC000"/>
                </a:solidFill>
                <a:latin typeface="Arial" panose="020B0604020202020204" pitchFamily="34" charset="0"/>
                <a:ea typeface="ＭＳ Ｐゴシック" pitchFamily="-107" charset="-128"/>
                <a:cs typeface="Arial" panose="020B0604020202020204" pitchFamily="34" charset="0"/>
              </a:rPr>
              <a:t>CAREER ADVISING</a:t>
            </a:r>
            <a:endParaRPr lang="en-US" sz="3600" b="1" dirty="0">
              <a:solidFill>
                <a:srgbClr val="FFC000"/>
              </a:solidFill>
              <a:latin typeface="Arial" panose="020B0604020202020204" pitchFamily="34" charset="0"/>
              <a:ea typeface="ＭＳ Ｐゴシック" pitchFamily="-107" charset="-128"/>
              <a:cs typeface="Arial" panose="020B0604020202020204" pitchFamily="34" charset="0"/>
            </a:endParaRPr>
          </a:p>
        </p:txBody>
      </p:sp>
    </p:spTree>
    <p:extLst>
      <p:ext uri="{BB962C8B-B14F-4D97-AF65-F5344CB8AC3E}">
        <p14:creationId xmlns:p14="http://schemas.microsoft.com/office/powerpoint/2010/main" val="38584209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CAREER ADVISING</a:t>
            </a:r>
            <a:endParaRPr kumimoji="0" lang="en-US" sz="3300" b="1" i="0" u="none" strike="noStrike" kern="1200" cap="none" spc="0" normalizeH="0" baseline="0" noProof="0" dirty="0">
              <a:ln>
                <a:noFill/>
              </a:ln>
              <a:solidFill>
                <a:srgbClr val="F2AB13"/>
              </a:solidFill>
              <a:effectLst/>
              <a:uLnTx/>
              <a:uFillTx/>
              <a:latin typeface="Calibri"/>
              <a:ea typeface="ＭＳ Ｐゴシック" pitchFamily="-107" charset="-128"/>
            </a:endParaRPr>
          </a:p>
        </p:txBody>
      </p:sp>
      <p:sp>
        <p:nvSpPr>
          <p:cNvPr id="6" name="Content Placeholder 2"/>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Have an open door policy for anyone who wants to talk about career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M1 and M2 will soon be M4s in the match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Always make the time </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If you don’t do it some other department will!</a:t>
            </a: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1614362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defTabSz="914400"/>
            <a:r>
              <a:rPr lang="en-US" b="1" dirty="0" smtClean="0">
                <a:solidFill>
                  <a:srgbClr val="F2AB13"/>
                </a:solidFill>
                <a:latin typeface="Arial" panose="020B0604020202020204" pitchFamily="34" charset="0"/>
                <a:cs typeface="Arial" panose="020B0604020202020204" pitchFamily="34" charset="0"/>
              </a:rPr>
              <a:t>INFILTRATE THE FIRST 2 YEARS</a:t>
            </a:r>
            <a:endParaRPr lang="en-US" b="1" dirty="0">
              <a:solidFill>
                <a:srgbClr val="F2AB13"/>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IF YOU DON’T DO IT SOMEONE ELSE WILL</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MAKES THE M3 YEAR A LOT EASIER</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HELPS YOU OUT ALSO </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3776255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7" name="Title 1"/>
          <p:cNvSpPr txBox="1">
            <a:spLocks/>
          </p:cNvSpPr>
          <p:nvPr/>
        </p:nvSpPr>
        <p:spPr>
          <a:xfrm>
            <a:off x="1143000" y="660400"/>
            <a:ext cx="68580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200" b="1" dirty="0" smtClean="0">
                <a:solidFill>
                  <a:srgbClr val="F2AB13"/>
                </a:solidFill>
              </a:rPr>
              <a:t>What are pre-conceptions of Surgery that the Student May have?</a:t>
            </a:r>
            <a:endParaRPr lang="en-US" altLang="en-US" sz="3200" b="1" dirty="0">
              <a:solidFill>
                <a:srgbClr val="F2AB13"/>
              </a:solidFill>
            </a:endParaRPr>
          </a:p>
        </p:txBody>
      </p:sp>
      <p:pic>
        <p:nvPicPr>
          <p:cNvPr id="8" name="Content Placeholder 3" descr="old school operating thea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57400" y="1834753"/>
            <a:ext cx="5111354" cy="4165997"/>
          </a:xfrm>
          <a:prstGeom prst="rect">
            <a:avLst/>
          </a:prstGeom>
        </p:spPr>
      </p:pic>
    </p:spTree>
    <p:extLst>
      <p:ext uri="{BB962C8B-B14F-4D97-AF65-F5344CB8AC3E}">
        <p14:creationId xmlns:p14="http://schemas.microsoft.com/office/powerpoint/2010/main" val="24530777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Logo.jpg"/>
          <p:cNvPicPr>
            <a:picLocks noChangeAspect="1"/>
          </p:cNvPicPr>
          <p:nvPr/>
        </p:nvPicPr>
        <p:blipFill>
          <a:blip r:embed="rId2"/>
          <a:stretch>
            <a:fillRect/>
          </a:stretch>
        </p:blipFill>
        <p:spPr>
          <a:xfrm>
            <a:off x="0" y="0"/>
            <a:ext cx="9144000" cy="68580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a:xfrm>
            <a:off x="457200" y="709204"/>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b="1" dirty="0" smtClean="0">
                <a:solidFill>
                  <a:srgbClr val="F2AB13"/>
                </a:solidFill>
              </a:rPr>
              <a:t>Do Students have Pre-Conceptions of Surgeons?</a:t>
            </a:r>
          </a:p>
        </p:txBody>
      </p:sp>
      <p:pic>
        <p:nvPicPr>
          <p:cNvPr id="6" name="Content Placeholder 10" descr="debake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927624" y="2491967"/>
            <a:ext cx="2145506" cy="3394472"/>
          </a:xfrm>
          <a:prstGeom prst="rect">
            <a:avLst/>
          </a:prstGeom>
        </p:spPr>
      </p:pic>
      <p:sp>
        <p:nvSpPr>
          <p:cNvPr id="7" name="TextBox 6"/>
          <p:cNvSpPr txBox="1">
            <a:spLocks noChangeArrowheads="1"/>
          </p:cNvSpPr>
          <p:nvPr/>
        </p:nvSpPr>
        <p:spPr bwMode="auto">
          <a:xfrm>
            <a:off x="4057650" y="3692117"/>
            <a:ext cx="1143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685800" eaLnBrk="1" hangingPunct="1"/>
            <a:r>
              <a:rPr lang="en-US" altLang="en-US" sz="4500">
                <a:solidFill>
                  <a:prstClr val="white"/>
                </a:solidFill>
              </a:rPr>
              <a:t>vs.</a:t>
            </a:r>
          </a:p>
        </p:txBody>
      </p:sp>
      <p:pic>
        <p:nvPicPr>
          <p:cNvPr id="8" name="Picture 6" descr="sanjay gup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705" y="2549116"/>
            <a:ext cx="234434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7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1143000" y="682229"/>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07"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300" b="1" i="0" u="none" strike="noStrike" kern="1200" cap="none" spc="0" normalizeH="0" baseline="0" noProof="0" dirty="0" smtClean="0">
                <a:ln>
                  <a:noFill/>
                </a:ln>
                <a:solidFill>
                  <a:srgbClr val="F2AB13"/>
                </a:solidFill>
                <a:effectLst/>
                <a:uLnTx/>
                <a:uFillTx/>
                <a:latin typeface="Calibri"/>
                <a:ea typeface="ＭＳ Ｐゴシック" pitchFamily="-107" charset="-128"/>
              </a:rPr>
              <a:t>Student Pre-Conceptions of a surgery Clerkship</a:t>
            </a:r>
          </a:p>
        </p:txBody>
      </p:sp>
      <p:sp>
        <p:nvSpPr>
          <p:cNvPr id="6" name="Content Placeholder 3"/>
          <p:cNvSpPr txBox="1">
            <a:spLocks/>
          </p:cNvSpPr>
          <p:nvPr/>
        </p:nvSpPr>
        <p:spPr bwMode="auto">
          <a:xfrm>
            <a:off x="1485900" y="2057400"/>
            <a:ext cx="3028950" cy="2686050"/>
          </a:xfrm>
          <a:prstGeom prst="rect">
            <a:avLst/>
          </a:prstGeom>
          <a:noFill/>
          <a:ln>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257175" marR="0" lvl="0" indent="-257175" algn="ctr"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300" b="1" i="0" u="none" strike="noStrike" kern="1200" cap="none" spc="0" normalizeH="0" baseline="0" noProof="0" dirty="0" smtClean="0">
                <a:ln>
                  <a:noFill/>
                </a:ln>
                <a:solidFill>
                  <a:srgbClr val="FF0000"/>
                </a:solidFill>
                <a:effectLst/>
                <a:uLnTx/>
                <a:uFillTx/>
                <a:latin typeface="Calibri"/>
                <a:ea typeface="ＭＳ Ｐゴシック" pitchFamily="-107" charset="-128"/>
              </a:rPr>
              <a:t>INTERESTS</a:t>
            </a:r>
            <a:endParaRPr kumimoji="0" lang="en-US" altLang="en-US" sz="2700" b="1"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Surgical practice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Technical Skills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dirty="0" smtClean="0">
                <a:ln>
                  <a:noFill/>
                </a:ln>
                <a:solidFill>
                  <a:sysClr val="window" lastClr="FFFFFF"/>
                </a:solidFill>
                <a:effectLst/>
                <a:uLnTx/>
                <a:uFillTx/>
                <a:latin typeface="Calibri"/>
                <a:ea typeface="ＭＳ Ｐゴシック" pitchFamily="-107" charset="-128"/>
              </a:rPr>
              <a:t>Balance </a:t>
            </a:r>
          </a:p>
        </p:txBody>
      </p:sp>
      <p:sp>
        <p:nvSpPr>
          <p:cNvPr id="7" name="Content Placeholder 4"/>
          <p:cNvSpPr txBox="1">
            <a:spLocks/>
          </p:cNvSpPr>
          <p:nvPr/>
        </p:nvSpPr>
        <p:spPr bwMode="auto">
          <a:xfrm>
            <a:off x="4629150" y="2057400"/>
            <a:ext cx="3028950" cy="2686050"/>
          </a:xfrm>
          <a:prstGeom prst="rect">
            <a:avLst/>
          </a:prstGeom>
          <a:noFill/>
          <a:ln>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itchFamily="-107"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107"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itchFamily="-107"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ＭＳ Ｐゴシック" pitchFamily="-107"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ＭＳ Ｐゴシック" pitchFamily="-107" charset="-128"/>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257175" marR="0" lvl="0" indent="-257175" algn="ctr"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300" b="1" i="0" u="none" strike="noStrike" kern="1200" cap="none" spc="0" normalizeH="0" baseline="0" noProof="0" smtClean="0">
                <a:ln>
                  <a:noFill/>
                </a:ln>
                <a:solidFill>
                  <a:srgbClr val="FF0000"/>
                </a:solidFill>
                <a:effectLst/>
                <a:uLnTx/>
                <a:uFillTx/>
                <a:latin typeface="Calibri"/>
                <a:ea typeface="ＭＳ Ｐゴシック" pitchFamily="-107" charset="-128"/>
              </a:rPr>
              <a:t>FEARS</a:t>
            </a:r>
            <a:endParaRPr kumimoji="0" lang="en-US" altLang="en-US" sz="2100" b="1" i="0" u="none" strike="noStrike" kern="1200" cap="none" spc="0" normalizeH="0" baseline="0" noProof="0" smtClean="0">
              <a:ln>
                <a:noFill/>
              </a:ln>
              <a:solidFill>
                <a:srgbClr val="FF0000"/>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Fatigue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Hours</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Poor performance</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100" b="0" i="0" u="none" strike="noStrike" kern="1200" cap="none" spc="0" normalizeH="0" baseline="0" noProof="0" smtClean="0">
                <a:ln>
                  <a:noFill/>
                </a:ln>
                <a:solidFill>
                  <a:sysClr val="window" lastClr="FFFFFF"/>
                </a:solidFill>
                <a:effectLst/>
                <a:uLnTx/>
                <a:uFillTx/>
                <a:latin typeface="Calibri"/>
                <a:ea typeface="ＭＳ Ｐゴシック" pitchFamily="-107" charset="-128"/>
              </a:rPr>
              <a:t>Mental Abuse</a:t>
            </a:r>
          </a:p>
        </p:txBody>
      </p:sp>
      <p:sp>
        <p:nvSpPr>
          <p:cNvPr id="8" name="TextBox 5"/>
          <p:cNvSpPr txBox="1">
            <a:spLocks noChangeArrowheads="1"/>
          </p:cNvSpPr>
          <p:nvPr/>
        </p:nvSpPr>
        <p:spPr bwMode="auto">
          <a:xfrm>
            <a:off x="4457700" y="5723335"/>
            <a:ext cx="3543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altLang="en-US" sz="1350" b="1" i="1"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rPr>
              <a:t>Pettit. Am J Surgery. 189. (2005) 492-496</a:t>
            </a:r>
          </a:p>
        </p:txBody>
      </p:sp>
      <p:sp>
        <p:nvSpPr>
          <p:cNvPr id="9" name="TextBox 5"/>
          <p:cNvSpPr txBox="1">
            <a:spLocks noChangeArrowheads="1"/>
          </p:cNvSpPr>
          <p:nvPr/>
        </p:nvSpPr>
        <p:spPr bwMode="auto">
          <a:xfrm>
            <a:off x="1885950" y="4972051"/>
            <a:ext cx="5429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FF00"/>
                </a:solidFill>
                <a:effectLst/>
                <a:uLnTx/>
                <a:uFillTx/>
                <a:latin typeface="Arial" panose="020B0604020202020204" pitchFamily="34" charset="0"/>
                <a:ea typeface="MS PGothic" panose="020B0600070205080204" pitchFamily="34" charset="-128"/>
              </a:rPr>
              <a:t>IN ORDER TO SUCCEED, WE NEED TO RECOGNIZE THESE FEARS</a:t>
            </a:r>
          </a:p>
        </p:txBody>
      </p:sp>
    </p:spTree>
    <p:extLst>
      <p:ext uri="{BB962C8B-B14F-4D97-AF65-F5344CB8AC3E}">
        <p14:creationId xmlns:p14="http://schemas.microsoft.com/office/powerpoint/2010/main" val="42433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Text-plain.jpg"/>
          <p:cNvPicPr>
            <a:picLocks noChangeAspect="1"/>
          </p:cNvPicPr>
          <p:nvPr/>
        </p:nvPicPr>
        <p:blipFill>
          <a:blip r:embed="rId2"/>
          <a:stretch>
            <a:fillRect/>
          </a:stretch>
        </p:blipFill>
        <p:spPr>
          <a:xfrm>
            <a:off x="0" y="0"/>
            <a:ext cx="9144000" cy="6858001"/>
          </a:xfrm>
          <a:prstGeom prst="rect">
            <a:avLst/>
          </a:prstGeom>
        </p:spPr>
      </p:pic>
      <p:sp>
        <p:nvSpPr>
          <p:cNvPr id="5" name="Title 1"/>
          <p:cNvSpPr txBox="1">
            <a:spLocks/>
          </p:cNvSpPr>
          <p:nvPr/>
        </p:nvSpPr>
        <p:spPr bwMode="auto">
          <a:xfrm>
            <a:off x="457200" y="73636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MS PGothic" panose="020B0600070205080204" pitchFamily="34" charset="-128"/>
                <a:cs typeface="ＭＳ Ｐゴシック" pitchFamily="-107" charset="-128"/>
              </a:defRPr>
            </a:lvl1pPr>
            <a:lvl2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2pPr>
            <a:lvl3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3pPr>
            <a:lvl4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4pPr>
            <a:lvl5pPr algn="ctr" rtl="0" eaLnBrk="0" fontAlgn="base" hangingPunct="0">
              <a:spcBef>
                <a:spcPct val="0"/>
              </a:spcBef>
              <a:spcAft>
                <a:spcPct val="0"/>
              </a:spcAft>
              <a:defRPr sz="3300">
                <a:solidFill>
                  <a:schemeClr val="tx1"/>
                </a:solidFill>
                <a:latin typeface="Calibri" pitchFamily="34" charset="0"/>
                <a:ea typeface="MS PGothic" panose="020B0600070205080204" pitchFamily="34" charset="-128"/>
                <a:cs typeface="ＭＳ Ｐゴシック" pitchFamily="-107"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smtClean="0">
                <a:ln>
                  <a:noFill/>
                </a:ln>
                <a:solidFill>
                  <a:srgbClr val="F2AB13"/>
                </a:solidFill>
                <a:effectLst/>
                <a:uLnTx/>
                <a:uFillTx/>
                <a:latin typeface="Calibri"/>
                <a:ea typeface="MS PGothic" panose="020B0600070205080204" pitchFamily="34" charset="-128"/>
              </a:rPr>
              <a:t>Role Models</a:t>
            </a:r>
          </a:p>
        </p:txBody>
      </p:sp>
      <p:sp>
        <p:nvSpPr>
          <p:cNvPr id="6" name="Content Placeholder 2"/>
          <p:cNvSpPr txBox="1">
            <a:spLocks/>
          </p:cNvSpPr>
          <p:nvPr/>
        </p:nvSpPr>
        <p:spPr bwMode="auto">
          <a:xfrm>
            <a:off x="457200" y="206192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07" charset="-128"/>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Positive Role models on the Surgery Rotation are Important to the Success of the Rotation</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1"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endParaRP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smtClean="0">
                <a:ln>
                  <a:noFill/>
                </a:ln>
                <a:solidFill>
                  <a:sysClr val="window" lastClr="FFFFFF"/>
                </a:solidFill>
                <a:effectLst/>
                <a:uLnTx/>
                <a:uFillTx/>
                <a:latin typeface="Calibri"/>
                <a:ea typeface="MS PGothic" panose="020B0600070205080204" pitchFamily="34" charset="-128"/>
              </a:rPr>
              <a:t>Attendings and Residents shape the career of EVERY medical student</a:t>
            </a:r>
          </a:p>
          <a:p>
            <a:pPr marL="257175" marR="0" lvl="0" indent="-25717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smtClean="0">
              <a:ln>
                <a:noFill/>
              </a:ln>
              <a:solidFill>
                <a:sysClr val="window" lastClr="FFFFFF"/>
              </a:solidFill>
              <a:effectLst/>
              <a:uLnTx/>
              <a:uFillTx/>
              <a:latin typeface="Calibri"/>
              <a:ea typeface="MS PGothic" panose="020B0600070205080204" pitchFamily="34" charset="-128"/>
            </a:endParaRPr>
          </a:p>
        </p:txBody>
      </p:sp>
    </p:spTree>
    <p:extLst>
      <p:ext uri="{BB962C8B-B14F-4D97-AF65-F5344CB8AC3E}">
        <p14:creationId xmlns:p14="http://schemas.microsoft.com/office/powerpoint/2010/main" val="3559079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TotalTime>
  <Words>1564</Words>
  <Application>Microsoft Office PowerPoint</Application>
  <PresentationFormat>On-screen Show (4:3)</PresentationFormat>
  <Paragraphs>235</Paragraphs>
  <Slides>60</Slides>
  <Notes>0</Notes>
  <HiddenSlides>0</HiddenSlides>
  <MMClips>2</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Rahul J Anand MD FACS Virginia Commonwealth University Department of Surgery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vt:lpstr>
      <vt:lpstr>PowerPoint Presentation</vt:lpstr>
      <vt:lpstr>\</vt:lpstr>
      <vt:lpst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Richardson</dc:creator>
  <cp:lastModifiedBy>Alan Ladd</cp:lastModifiedBy>
  <cp:revision>19</cp:revision>
  <dcterms:created xsi:type="dcterms:W3CDTF">2012-08-13T04:08:41Z</dcterms:created>
  <dcterms:modified xsi:type="dcterms:W3CDTF">2016-04-10T00:25:06Z</dcterms:modified>
</cp:coreProperties>
</file>