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64" r:id="rId5"/>
    <p:sldId id="266" r:id="rId6"/>
    <p:sldId id="272" r:id="rId7"/>
    <p:sldId id="275" r:id="rId8"/>
    <p:sldId id="269" r:id="rId9"/>
    <p:sldId id="277" r:id="rId10"/>
    <p:sldId id="280" r:id="rId11"/>
    <p:sldId id="279" r:id="rId12"/>
    <p:sldId id="284" r:id="rId13"/>
    <p:sldId id="283" r:id="rId14"/>
    <p:sldId id="286" r:id="rId15"/>
    <p:sldId id="278" r:id="rId16"/>
    <p:sldId id="288" r:id="rId17"/>
    <p:sldId id="287" r:id="rId18"/>
    <p:sldId id="276" r:id="rId19"/>
    <p:sldId id="274" r:id="rId20"/>
    <p:sldId id="273" r:id="rId21"/>
    <p:sldId id="281" r:id="rId22"/>
    <p:sldId id="290" r:id="rId23"/>
    <p:sldId id="282" r:id="rId24"/>
    <p:sldId id="271" r:id="rId25"/>
    <p:sldId id="289" r:id="rId26"/>
    <p:sldId id="294" r:id="rId27"/>
    <p:sldId id="268" r:id="rId28"/>
    <p:sldId id="295" r:id="rId29"/>
    <p:sldId id="270" r:id="rId30"/>
    <p:sldId id="307" r:id="rId31"/>
    <p:sldId id="291" r:id="rId32"/>
    <p:sldId id="299" r:id="rId33"/>
    <p:sldId id="310" r:id="rId34"/>
    <p:sldId id="311" r:id="rId35"/>
    <p:sldId id="313" r:id="rId36"/>
    <p:sldId id="292" r:id="rId37"/>
    <p:sldId id="293" r:id="rId38"/>
    <p:sldId id="296" r:id="rId39"/>
    <p:sldId id="298" r:id="rId40"/>
    <p:sldId id="300" r:id="rId41"/>
    <p:sldId id="302" r:id="rId42"/>
    <p:sldId id="305" r:id="rId43"/>
    <p:sldId id="306" r:id="rId44"/>
    <p:sldId id="303" r:id="rId45"/>
    <p:sldId id="308" r:id="rId46"/>
    <p:sldId id="319" r:id="rId47"/>
    <p:sldId id="318" r:id="rId48"/>
    <p:sldId id="297" r:id="rId49"/>
    <p:sldId id="267" r:id="rId50"/>
    <p:sldId id="265" r:id="rId51"/>
    <p:sldId id="258" r:id="rId52"/>
    <p:sldId id="314" r:id="rId53"/>
    <p:sldId id="315" r:id="rId54"/>
    <p:sldId id="316" r:id="rId55"/>
    <p:sldId id="317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B13"/>
    <a:srgbClr val="FFCB2E"/>
    <a:srgbClr val="D4A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45" autoAdjust="0"/>
  </p:normalViewPr>
  <p:slideViewPr>
    <p:cSldViewPr snapToGrid="0" snapToObjects="1">
      <p:cViewPr varScale="1">
        <p:scale>
          <a:sx n="84" d="100"/>
          <a:sy n="84" d="100"/>
        </p:scale>
        <p:origin x="10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863D-BBE7-A54D-A6C6-6B96CBBB6375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69.1% of those abused reported the experience as of “major importance and very upsetting”</a:t>
            </a:r>
          </a:p>
          <a:p>
            <a:r>
              <a:rPr lang="en-US" dirty="0">
                <a:solidFill>
                  <a:schemeClr val="bg1"/>
                </a:solidFill>
              </a:rPr>
              <a:t>49.6% noted the most serious episode affected them for a month or more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Lastly, 16.2% said the episode of abuse would “always affect them”</a:t>
            </a:r>
          </a:p>
          <a:p>
            <a:r>
              <a:rPr lang="en-US" dirty="0">
                <a:solidFill>
                  <a:schemeClr val="bg1"/>
                </a:solidFill>
              </a:rPr>
              <a:t>No significant difference was noted by gender in the prevalence of major abusive experiences, or reactions to the abusive episodes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Older students reported a higher incidence of perceived abuse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Baldwin, Sheehan et.al. in JAMA (1990) did a pilot survey of a third-year medical school class to explore student perceptions of mistreatment and professional misconduct </a:t>
            </a:r>
          </a:p>
          <a:p>
            <a:r>
              <a:rPr lang="en-US" dirty="0">
                <a:solidFill>
                  <a:schemeClr val="bg1"/>
                </a:solidFill>
              </a:rPr>
              <a:t>Survey used was developed in collaboration with the AMA Office of Education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Three fourths students had become more cynical about academic life and the medical profession</a:t>
            </a:r>
          </a:p>
          <a:p>
            <a:r>
              <a:rPr lang="en-US" dirty="0">
                <a:solidFill>
                  <a:schemeClr val="bg1"/>
                </a:solidFill>
              </a:rPr>
              <a:t>Two thirds felt worse off than their peers in other professions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One fourth would have chosen a different profession had they known in advance about the extent of mistreatment they would experience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More than a third thought about quitting medical school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880360"/>
            <a:ext cx="8229600" cy="303421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No differences between men and women</a:t>
            </a:r>
          </a:p>
          <a:p>
            <a:r>
              <a:rPr lang="en-US" dirty="0">
                <a:solidFill>
                  <a:schemeClr val="bg1"/>
                </a:solidFill>
              </a:rPr>
              <a:t>73% were cursed or sworn at</a:t>
            </a:r>
          </a:p>
          <a:p>
            <a:r>
              <a:rPr lang="en-US" dirty="0">
                <a:solidFill>
                  <a:schemeClr val="bg1"/>
                </a:solidFill>
              </a:rPr>
              <a:t>24% were threatened with physical harm		</a:t>
            </a:r>
            <a:r>
              <a:rPr lang="en-US" dirty="0" smtClean="0">
                <a:solidFill>
                  <a:schemeClr val="bg1"/>
                </a:solidFill>
              </a:rPr>
              <a:t>  			15</a:t>
            </a:r>
            <a:r>
              <a:rPr lang="en-US" dirty="0">
                <a:solidFill>
                  <a:schemeClr val="bg1"/>
                </a:solidFill>
              </a:rPr>
              <a:t>% by patients		</a:t>
            </a:r>
            <a:r>
              <a:rPr lang="en-US" dirty="0" smtClean="0">
                <a:solidFill>
                  <a:schemeClr val="bg1"/>
                </a:solidFill>
              </a:rPr>
              <a:t>                </a:t>
            </a:r>
            <a:r>
              <a:rPr lang="en-US" dirty="0">
                <a:solidFill>
                  <a:schemeClr val="bg1"/>
                </a:solidFill>
              </a:rPr>
              <a:t>				  </a:t>
            </a:r>
            <a:r>
              <a:rPr lang="en-US" dirty="0" smtClean="0">
                <a:solidFill>
                  <a:schemeClr val="bg1"/>
                </a:solidFill>
              </a:rPr>
              <a:t>			  7</a:t>
            </a:r>
            <a:r>
              <a:rPr lang="en-US" dirty="0">
                <a:solidFill>
                  <a:schemeClr val="bg1"/>
                </a:solidFill>
              </a:rPr>
              <a:t>% by residents or interns	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			  </a:t>
            </a:r>
            <a:r>
              <a:rPr lang="en-US" dirty="0" smtClean="0">
                <a:solidFill>
                  <a:schemeClr val="bg1"/>
                </a:solidFill>
              </a:rPr>
              <a:t>	            3</a:t>
            </a:r>
            <a:r>
              <a:rPr lang="en-US" dirty="0">
                <a:solidFill>
                  <a:schemeClr val="bg1"/>
                </a:solidFill>
              </a:rPr>
              <a:t>% by clinical faculty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44% placed at unnecessary medical risk		 </a:t>
            </a:r>
            <a:r>
              <a:rPr lang="en-US" dirty="0" smtClean="0">
                <a:solidFill>
                  <a:schemeClr val="bg1"/>
                </a:solidFill>
              </a:rPr>
              <a:t>			 28</a:t>
            </a:r>
            <a:r>
              <a:rPr lang="en-US" dirty="0">
                <a:solidFill>
                  <a:schemeClr val="bg1"/>
                </a:solidFill>
              </a:rPr>
              <a:t>% by clinical faculty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16% by nurses</a:t>
            </a:r>
          </a:p>
          <a:p>
            <a:r>
              <a:rPr lang="en-US" b="1" dirty="0">
                <a:solidFill>
                  <a:schemeClr val="bg1"/>
                </a:solidFill>
              </a:rPr>
              <a:t>47% perceived psychological mistreatment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754630"/>
            <a:ext cx="8229600" cy="3159941"/>
          </a:xfrm>
        </p:spPr>
        <p:txBody>
          <a:bodyPr>
            <a:normAutofit fontScale="92500"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Residents and Interns</a:t>
            </a:r>
            <a:r>
              <a:rPr lang="en-US" dirty="0">
                <a:solidFill>
                  <a:schemeClr val="bg1"/>
                </a:solidFill>
              </a:rPr>
              <a:t>					</a:t>
            </a:r>
            <a:r>
              <a:rPr lang="en-US" dirty="0" smtClean="0">
                <a:solidFill>
                  <a:schemeClr val="bg1"/>
                </a:solidFill>
              </a:rPr>
              <a:t>						44</a:t>
            </a:r>
            <a:r>
              <a:rPr lang="en-US" dirty="0">
                <a:solidFill>
                  <a:schemeClr val="bg1"/>
                </a:solidFill>
              </a:rPr>
              <a:t>% from residents and interns assigned 	</a:t>
            </a:r>
            <a:r>
              <a:rPr lang="en-US" dirty="0" smtClean="0">
                <a:solidFill>
                  <a:schemeClr val="bg1"/>
                </a:solidFill>
              </a:rPr>
              <a:t> 		              tasks </a:t>
            </a:r>
            <a:r>
              <a:rPr lang="en-US" dirty="0">
                <a:solidFill>
                  <a:schemeClr val="bg1"/>
                </a:solidFill>
              </a:rPr>
              <a:t>for punishment not education		</a:t>
            </a:r>
            <a:r>
              <a:rPr lang="en-US" dirty="0" smtClean="0">
                <a:solidFill>
                  <a:schemeClr val="bg1"/>
                </a:solidFill>
              </a:rPr>
              <a:t>	     41</a:t>
            </a:r>
            <a:r>
              <a:rPr lang="en-US" dirty="0">
                <a:solidFill>
                  <a:schemeClr val="bg1"/>
                </a:solidFill>
              </a:rPr>
              <a:t>% threatened with unjustifiable bad 	</a:t>
            </a:r>
            <a:r>
              <a:rPr lang="en-US" dirty="0" smtClean="0">
                <a:solidFill>
                  <a:schemeClr val="bg1"/>
                </a:solidFill>
              </a:rPr>
              <a:t>   		              grade</a:t>
            </a:r>
            <a:r>
              <a:rPr lang="en-US" dirty="0">
                <a:solidFill>
                  <a:schemeClr val="bg1"/>
                </a:solidFill>
              </a:rPr>
              <a:t>			</a:t>
            </a:r>
            <a:r>
              <a:rPr lang="en-US" dirty="0" smtClean="0">
                <a:solidFill>
                  <a:schemeClr val="bg1"/>
                </a:solidFill>
              </a:rPr>
              <a:t>							</a:t>
            </a:r>
            <a:r>
              <a:rPr lang="en-US" dirty="0">
                <a:solidFill>
                  <a:schemeClr val="bg1"/>
                </a:solidFill>
              </a:rPr>
              <a:t>				40% took credit for student’s work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786"/>
            <a:ext cx="8229600" cy="313871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FFC000"/>
                </a:solidFill>
              </a:rPr>
              <a:t>Student </a:t>
            </a:r>
            <a:r>
              <a:rPr lang="en-US" sz="3600" dirty="0" smtClean="0">
                <a:solidFill>
                  <a:srgbClr val="FFC000"/>
                </a:solidFill>
              </a:rPr>
              <a:t>Mistreatment: Culture</a:t>
            </a:r>
            <a:r>
              <a:rPr lang="en-US" sz="3600" dirty="0">
                <a:solidFill>
                  <a:srgbClr val="FFC000"/>
                </a:solidFill>
              </a:rPr>
              <a:t>, </a:t>
            </a:r>
            <a:r>
              <a:rPr lang="en-US" sz="3600" dirty="0" smtClean="0">
                <a:solidFill>
                  <a:srgbClr val="FFC000"/>
                </a:solidFill>
              </a:rPr>
              <a:t>           Expectations</a:t>
            </a:r>
            <a:r>
              <a:rPr lang="en-US" sz="3600" dirty="0">
                <a:solidFill>
                  <a:srgbClr val="FFC000"/>
                </a:solidFill>
              </a:rPr>
              <a:t>, and </a:t>
            </a:r>
            <a:r>
              <a:rPr lang="en-US" sz="3600" dirty="0" smtClean="0">
                <a:solidFill>
                  <a:srgbClr val="FFC000"/>
                </a:solidFill>
              </a:rPr>
              <a:t>Perception</a:t>
            </a: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>
                <a:solidFill>
                  <a:srgbClr val="FFC000"/>
                </a:solidFill>
              </a:rPr>
              <a:t>Sam Campbell, MD, FACS</a:t>
            </a:r>
            <a:br>
              <a:rPr lang="en-US" sz="3200" dirty="0">
                <a:solidFill>
                  <a:srgbClr val="FFC000"/>
                </a:solidFill>
              </a:rPr>
            </a:br>
            <a:endParaRPr lang="en-US" sz="30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Clinical Faculty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    29</a:t>
            </a:r>
            <a:r>
              <a:rPr lang="en-US" dirty="0">
                <a:solidFill>
                  <a:schemeClr val="bg1"/>
                </a:solidFill>
              </a:rPr>
              <a:t>% tasks for punishment				</a:t>
            </a:r>
            <a:r>
              <a:rPr lang="en-US" dirty="0" smtClean="0">
                <a:solidFill>
                  <a:schemeClr val="bg1"/>
                </a:solidFill>
              </a:rPr>
              <a:t>			    17</a:t>
            </a:r>
            <a:r>
              <a:rPr lang="en-US" dirty="0">
                <a:solidFill>
                  <a:schemeClr val="bg1"/>
                </a:solidFill>
              </a:rPr>
              <a:t>% unjustifiable bad </a:t>
            </a:r>
            <a:r>
              <a:rPr lang="en-US" dirty="0" smtClean="0">
                <a:solidFill>
                  <a:schemeClr val="bg1"/>
                </a:solidFill>
              </a:rPr>
              <a:t>grade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003" y="8825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1" y="1371600"/>
            <a:ext cx="4834890" cy="454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105835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 Witt Baldwin, Jr. et al. (1991) reviewed Senior students at 10 medical schools </a:t>
            </a:r>
          </a:p>
        </p:txBody>
      </p:sp>
    </p:spTree>
    <p:extLst>
      <p:ext uri="{BB962C8B-B14F-4D97-AF65-F5344CB8AC3E}">
        <p14:creationId xmlns:p14="http://schemas.microsoft.com/office/powerpoint/2010/main" val="14014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 differences based on age, sex, religion, marital status, or having a parent who is a physician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1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AAMC (1991) first included questions about mistreatment in the Medical School Graduation Questionnaire (GQ)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17% to 20% of medical students reported mistreatment</a:t>
            </a:r>
          </a:p>
        </p:txBody>
      </p:sp>
    </p:spTree>
    <p:extLst>
      <p:ext uri="{BB962C8B-B14F-4D97-AF65-F5344CB8AC3E}">
        <p14:creationId xmlns:p14="http://schemas.microsoft.com/office/powerpoint/2010/main" val="7927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LCME 2010 requested the AAMC and AMA to investigate the constant reports of mistreatment of medical students</a:t>
            </a:r>
          </a:p>
        </p:txBody>
      </p:sp>
    </p:spTree>
    <p:extLst>
      <p:ext uri="{BB962C8B-B14F-4D97-AF65-F5344CB8AC3E}">
        <p14:creationId xmlns:p14="http://schemas.microsoft.com/office/powerpoint/2010/main" val="40397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AAMC GQ has evolved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Questions in 2012 GQ had five themes: general mistreatment, sexual, racial/ethnic,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gender, and sexual orientation</a:t>
            </a:r>
          </a:p>
        </p:txBody>
      </p:sp>
    </p:spTree>
    <p:extLst>
      <p:ext uri="{BB962C8B-B14F-4D97-AF65-F5344CB8AC3E}">
        <p14:creationId xmlns:p14="http://schemas.microsoft.com/office/powerpoint/2010/main" val="41446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GQ 2011 definition of mistreatment: either intentional or unintentional, occurs when behavior shows disrespect for the dignity of others and unreasonably interferes with the learning process </a:t>
            </a:r>
          </a:p>
        </p:txBody>
      </p:sp>
    </p:spTree>
    <p:extLst>
      <p:ext uri="{BB962C8B-B14F-4D97-AF65-F5344CB8AC3E}">
        <p14:creationId xmlns:p14="http://schemas.microsoft.com/office/powerpoint/2010/main" val="3035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Examples include “sexual harassment; discrimination or harassment based on race, religion, ethnicity, gender, or sexual orientation; humiliation; psychological </a:t>
            </a:r>
            <a:r>
              <a:rPr lang="en-US" dirty="0" smtClean="0">
                <a:solidFill>
                  <a:schemeClr val="bg1"/>
                </a:solidFill>
              </a:rPr>
              <a:t>or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Examples (continued):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>
                <a:solidFill>
                  <a:schemeClr val="bg1"/>
                </a:solidFill>
              </a:rPr>
              <a:t>physical </a:t>
            </a:r>
            <a:r>
              <a:rPr lang="en-US" dirty="0" smtClean="0">
                <a:solidFill>
                  <a:schemeClr val="bg1"/>
                </a:solidFill>
              </a:rPr>
              <a:t>punishment;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the use of grading </a:t>
            </a:r>
            <a:r>
              <a:rPr lang="en-US" dirty="0" smtClean="0">
                <a:solidFill>
                  <a:schemeClr val="bg1"/>
                </a:solidFill>
              </a:rPr>
              <a:t>	and </a:t>
            </a:r>
            <a:r>
              <a:rPr lang="en-US" dirty="0" smtClean="0">
                <a:solidFill>
                  <a:schemeClr val="bg1"/>
                </a:solidFill>
              </a:rPr>
              <a:t>other forms of </a:t>
            </a:r>
            <a:r>
              <a:rPr lang="en-US" dirty="0" smtClean="0">
                <a:solidFill>
                  <a:schemeClr val="bg1"/>
                </a:solidFill>
              </a:rPr>
              <a:t>assessment </a:t>
            </a:r>
            <a:r>
              <a:rPr lang="en-US" dirty="0" smtClean="0">
                <a:solidFill>
                  <a:schemeClr val="bg1"/>
                </a:solidFill>
              </a:rPr>
              <a:t>in a punitive </a:t>
            </a:r>
            <a:r>
              <a:rPr lang="en-US" dirty="0" smtClean="0">
                <a:solidFill>
                  <a:schemeClr val="bg1"/>
                </a:solidFill>
              </a:rPr>
              <a:t>	manner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67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88721"/>
            <a:ext cx="8229600" cy="105155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       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240280"/>
            <a:ext cx="8229600" cy="3674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LCME Element 3.6 </a:t>
            </a:r>
            <a:r>
              <a:rPr lang="en-US" b="1" dirty="0">
                <a:solidFill>
                  <a:schemeClr val="bg1"/>
                </a:solidFill>
              </a:rPr>
              <a:t>STUDENT MISTREATMENT 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r>
              <a:rPr lang="en-US" b="1" dirty="0">
                <a:solidFill>
                  <a:schemeClr val="bg1"/>
                </a:solidFill>
              </a:rPr>
              <a:t>A medical school defines and publicizes its code of professional conduct for faculty-student relationships in its medical education program, develops effective written </a:t>
            </a:r>
            <a:r>
              <a:rPr lang="en-US" b="1" dirty="0" smtClean="0">
                <a:solidFill>
                  <a:schemeClr val="bg1"/>
                </a:solidFill>
              </a:rPr>
              <a:t>policies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Objectives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Describe the types of student </a:t>
            </a:r>
            <a:r>
              <a:rPr lang="en-US" dirty="0" smtClean="0">
                <a:solidFill>
                  <a:schemeClr val="bg1"/>
                </a:solidFill>
              </a:rPr>
              <a:t>mistreatment</a:t>
            </a:r>
          </a:p>
          <a:p>
            <a:r>
              <a:rPr lang="en-US" dirty="0">
                <a:solidFill>
                  <a:schemeClr val="bg1"/>
                </a:solidFill>
              </a:rPr>
              <a:t>Identify the differences in </a:t>
            </a:r>
            <a:r>
              <a:rPr lang="en-US" dirty="0" smtClean="0">
                <a:solidFill>
                  <a:schemeClr val="bg1"/>
                </a:solidFill>
              </a:rPr>
              <a:t>mistreatment </a:t>
            </a:r>
            <a:r>
              <a:rPr lang="en-US" dirty="0">
                <a:solidFill>
                  <a:schemeClr val="bg1"/>
                </a:solidFill>
              </a:rPr>
              <a:t>between the student, resident, and attending </a:t>
            </a:r>
            <a:r>
              <a:rPr lang="en-US" dirty="0" smtClean="0">
                <a:solidFill>
                  <a:schemeClr val="bg1"/>
                </a:solidFill>
              </a:rPr>
              <a:t>faculty</a:t>
            </a:r>
          </a:p>
          <a:p>
            <a:r>
              <a:rPr lang="en-US" dirty="0">
                <a:solidFill>
                  <a:schemeClr val="bg1"/>
                </a:solidFill>
              </a:rPr>
              <a:t>Recognize the relationship between the learning environment and culture that may foster mistreatment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8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17271"/>
            <a:ext cx="8229600" cy="161163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      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628901"/>
            <a:ext cx="8229600" cy="328567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LCME Element 3.6 STUDENT MISTREATMENT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that address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violations </a:t>
            </a:r>
            <a:r>
              <a:rPr lang="en-US" b="1" dirty="0">
                <a:solidFill>
                  <a:schemeClr val="bg1"/>
                </a:solidFill>
              </a:rPr>
              <a:t>of the code, has effective mechanisms in place for a prompt response to any complaints, and supports educational activities aimed at preventing inappropriate behavior.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57301"/>
            <a:ext cx="8229600" cy="113157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       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388872"/>
            <a:ext cx="8229600" cy="3525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LCME Element 3.6 </a:t>
            </a:r>
            <a:r>
              <a:rPr lang="en-US" b="1" dirty="0">
                <a:solidFill>
                  <a:schemeClr val="bg1"/>
                </a:solidFill>
              </a:rPr>
              <a:t>STUDENT MISTREATMENT 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r>
              <a:rPr lang="en-US" b="1" dirty="0">
                <a:solidFill>
                  <a:schemeClr val="bg1"/>
                </a:solidFill>
              </a:rPr>
              <a:t>Mechanisms for reporting violations of the code of professional conduct (e.g., incidents of harassment or abuse) are well understood by students and ensure that any </a:t>
            </a:r>
            <a:r>
              <a:rPr lang="en-US" b="1" dirty="0" smtClean="0">
                <a:solidFill>
                  <a:schemeClr val="bg1"/>
                </a:solidFill>
              </a:rPr>
              <a:t>violations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LCME Element 3.6 STUDENT MISTREATMENT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can </a:t>
            </a:r>
            <a:r>
              <a:rPr lang="en-US" b="1" dirty="0">
                <a:solidFill>
                  <a:schemeClr val="bg1"/>
                </a:solidFill>
              </a:rPr>
              <a:t>be registered and investigated without fear of retaliation.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7084"/>
            <a:ext cx="8229600" cy="454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6" y="731520"/>
            <a:ext cx="7690104" cy="539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8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95" y="822961"/>
            <a:ext cx="806261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1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07593"/>
            <a:ext cx="8229600" cy="136245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     Student Mistreatment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72422"/>
            <a:ext cx="8229600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Stanford has created “Tools for Students to Create a Respectful Learning Environment”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Includes scripts for students that may be useful to avoid mistreatment </a:t>
            </a:r>
          </a:p>
        </p:txBody>
      </p:sp>
    </p:spTree>
    <p:extLst>
      <p:ext uri="{BB962C8B-B14F-4D97-AF65-F5344CB8AC3E}">
        <p14:creationId xmlns:p14="http://schemas.microsoft.com/office/powerpoint/2010/main" val="31570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 - Tools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When asked to run an errand: “I find the clinical experience to be so interesting and important. I would prefer not to miss any of it in order to pick up coffee.”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 - Tools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 avoid being left without a role when a patient is deteriorating: “During this month, when a patient becomes unstable, in what way can I participate?”</a:t>
            </a:r>
          </a:p>
        </p:txBody>
      </p:sp>
    </p:spTree>
    <p:extLst>
      <p:ext uri="{BB962C8B-B14F-4D97-AF65-F5344CB8AC3E}">
        <p14:creationId xmlns:p14="http://schemas.microsoft.com/office/powerpoint/2010/main" val="32063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 – Pre 1982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823210"/>
            <a:ext cx="7600950" cy="309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 - Tools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 help with communication when a patient is deteriorating suggest the following at the beginning of the month/week/day: “It would be helpful to have a phrase that denotes that a patient is unstable so that those who are</a:t>
            </a:r>
          </a:p>
        </p:txBody>
      </p:sp>
    </p:spTree>
    <p:extLst>
      <p:ext uri="{BB962C8B-B14F-4D97-AF65-F5344CB8AC3E}">
        <p14:creationId xmlns:p14="http://schemas.microsoft.com/office/powerpoint/2010/main" val="12251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 - Tools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 are aware of this, but the patient and family are not alarmed. Perhaps something like ‘let’s all pay attention.”</a:t>
            </a:r>
          </a:p>
        </p:txBody>
      </p:sp>
    </p:spTree>
    <p:extLst>
      <p:ext uri="{BB962C8B-B14F-4D97-AF65-F5344CB8AC3E}">
        <p14:creationId xmlns:p14="http://schemas.microsoft.com/office/powerpoint/2010/main" val="2921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 - Tools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When there has been an erroneous assumption or statement: “I am sorry about this misunderstanding. I may not have understood you clearly.” </a:t>
            </a:r>
          </a:p>
        </p:txBody>
      </p:sp>
    </p:spTree>
    <p:extLst>
      <p:ext uri="{BB962C8B-B14F-4D97-AF65-F5344CB8AC3E}">
        <p14:creationId xmlns:p14="http://schemas.microsoft.com/office/powerpoint/2010/main" val="36413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 - Tools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When something offensive has been said: “I think I understand the meaning that you intended, however, it might be offensive to others because of the ambiguity. Did you mean… (Restate comment without offensive portion)?”</a:t>
            </a:r>
          </a:p>
        </p:txBody>
      </p:sp>
    </p:spTree>
    <p:extLst>
      <p:ext uri="{BB962C8B-B14F-4D97-AF65-F5344CB8AC3E}">
        <p14:creationId xmlns:p14="http://schemas.microsoft.com/office/powerpoint/2010/main" val="9848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 - Tools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response to someone yelling: “I can hear you well, there is no need to raise your voice.”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 - Tools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response to profanity or inappropriate comment: “I would prefer if you use professional terminology so that I can learn the best way to handle this difficult situation.”</a:t>
            </a:r>
          </a:p>
        </p:txBody>
      </p:sp>
    </p:spTree>
    <p:extLst>
      <p:ext uri="{BB962C8B-B14F-4D97-AF65-F5344CB8AC3E}">
        <p14:creationId xmlns:p14="http://schemas.microsoft.com/office/powerpoint/2010/main" val="24775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 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5269" y="1119980"/>
            <a:ext cx="2999098" cy="4932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796" y="1119979"/>
            <a:ext cx="3295279" cy="49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56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2080983"/>
            <a:ext cx="3063240" cy="4191782"/>
          </a:xfrm>
        </p:spPr>
      </p:pic>
    </p:spTree>
    <p:extLst>
      <p:ext uri="{BB962C8B-B14F-4D97-AF65-F5344CB8AC3E}">
        <p14:creationId xmlns:p14="http://schemas.microsoft.com/office/powerpoint/2010/main" val="486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 Summary: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most common mistreatment is humiliation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Fear over humiliation has impacted the use of the Socratic method of </a:t>
            </a:r>
            <a:r>
              <a:rPr lang="en-US" dirty="0" smtClean="0">
                <a:solidFill>
                  <a:schemeClr val="bg1"/>
                </a:solidFill>
              </a:rPr>
              <a:t>teach</a:t>
            </a:r>
            <a:r>
              <a:rPr lang="en-US" dirty="0" smtClean="0">
                <a:solidFill>
                  <a:schemeClr val="bg1"/>
                </a:solidFill>
              </a:rPr>
              <a:t>ing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 educators we must develop a standard for “having gone too far” based on what a reasonable observer would conclude.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are required to follow the LCME 3.6 Element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1982 Henry Silver, MD in JAMA observed parallels in behavior between children who had been abused and  medical students during the weeks and months after beginning medical school.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References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Silver HK. Medical students and medical school. </a:t>
            </a:r>
            <a:r>
              <a:rPr lang="en-US" i="1" dirty="0" smtClean="0">
                <a:solidFill>
                  <a:schemeClr val="bg1"/>
                </a:solidFill>
              </a:rPr>
              <a:t>JAMA. </a:t>
            </a:r>
            <a:r>
              <a:rPr lang="en-US" dirty="0" smtClean="0">
                <a:solidFill>
                  <a:schemeClr val="bg1"/>
                </a:solidFill>
              </a:rPr>
              <a:t>1982; 247:309-310.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Silver HK, Glicken AD. Medical student abuse. Incidence, severity, and significance. </a:t>
            </a:r>
            <a:r>
              <a:rPr lang="en-US" i="1" dirty="0" smtClean="0">
                <a:solidFill>
                  <a:schemeClr val="bg1"/>
                </a:solidFill>
              </a:rPr>
              <a:t>JAMA</a:t>
            </a:r>
            <a:r>
              <a:rPr lang="en-US" dirty="0" smtClean="0">
                <a:solidFill>
                  <a:schemeClr val="bg1"/>
                </a:solidFill>
              </a:rPr>
              <a:t>. 1990; 263:527-532.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286"/>
            <a:ext cx="8229600" cy="33382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Sheehan KH, Sheehan DV, White K, Leibowitz A, Baldwin DC Jr. A pilot study of medical student “abuse”. </a:t>
            </a:r>
            <a:r>
              <a:rPr lang="en-US" i="1" dirty="0" smtClean="0">
                <a:solidFill>
                  <a:schemeClr val="bg1"/>
                </a:solidFill>
              </a:rPr>
              <a:t>JAMA. </a:t>
            </a:r>
            <a:r>
              <a:rPr lang="en-US" dirty="0" smtClean="0">
                <a:solidFill>
                  <a:schemeClr val="bg1"/>
                </a:solidFill>
              </a:rPr>
              <a:t>1990;263:533-537.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Baldwin DC Jr, Daugherty SR, Eckenfels. Student perceptions of mistreatment and harassment during medical school-A survey of ten United States schools. </a:t>
            </a:r>
            <a:r>
              <a:rPr lang="en-US" i="1" dirty="0" smtClean="0">
                <a:solidFill>
                  <a:schemeClr val="bg1"/>
                </a:solidFill>
              </a:rPr>
              <a:t>West J Med</a:t>
            </a:r>
            <a:r>
              <a:rPr lang="en-US" dirty="0" smtClean="0">
                <a:solidFill>
                  <a:schemeClr val="bg1"/>
                </a:solidFill>
              </a:rPr>
              <a:t>. 1991 Aug; 155:140-145.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286"/>
            <a:ext cx="8229600" cy="33382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Mavis B, Sousa A, Lipscomb W, Rappley MD. Learning about medical student mistreatment from responses to the medical school graduation questionnaire. </a:t>
            </a:r>
            <a:r>
              <a:rPr lang="en-US" i="1" dirty="0" smtClean="0">
                <a:solidFill>
                  <a:schemeClr val="bg1"/>
                </a:solidFill>
              </a:rPr>
              <a:t>Academic Medicine</a:t>
            </a:r>
            <a:r>
              <a:rPr lang="en-US" dirty="0" smtClean="0">
                <a:solidFill>
                  <a:schemeClr val="bg1"/>
                </a:solidFill>
              </a:rPr>
              <a:t>. 2014; 89:705-711.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286"/>
            <a:ext cx="8229600" cy="33382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Gan R, Snell CM, Snell L. When the learning environment is suboptimal: exploring medical students’ perceptions of “mistreatment”. </a:t>
            </a:r>
            <a:r>
              <a:rPr lang="en-US" i="1" dirty="0" smtClean="0">
                <a:solidFill>
                  <a:schemeClr val="bg1"/>
                </a:solidFill>
              </a:rPr>
              <a:t>Academic Medicine</a:t>
            </a:r>
            <a:r>
              <a:rPr lang="en-US" dirty="0" smtClean="0">
                <a:solidFill>
                  <a:schemeClr val="bg1"/>
                </a:solidFill>
              </a:rPr>
              <a:t>. 2014;89:608-617.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286"/>
            <a:ext cx="8229600" cy="33382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Liaison Committee on Medical Education. Data collection Instrument for survey visits in AY 2016-2017.pg 1-4.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Stanford Medicine Student Wellness; Tools for students to create a respectful learning environment; online pg.1-2.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286"/>
            <a:ext cx="8229600" cy="33382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Reifler DR. The pedagogy of pimping educational rigor or mistreatment?. </a:t>
            </a:r>
            <a:r>
              <a:rPr lang="en-US" i="1" dirty="0" smtClean="0">
                <a:solidFill>
                  <a:schemeClr val="bg1"/>
                </a:solidFill>
              </a:rPr>
              <a:t>JAMA</a:t>
            </a:r>
            <a:r>
              <a:rPr lang="en-US" dirty="0" smtClean="0">
                <a:solidFill>
                  <a:schemeClr val="bg1"/>
                </a:solidFill>
              </a:rPr>
              <a:t>. 2015; 314:(22):2355-2356.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Silver postulated that the alterations in attitude and behavior observed might be due to avoidable, unnecessary, and harmful abuse. 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Silver further postulated that the changes went unrecognized or, if recognized, they went largely ignored.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1990 Silver and Glicken did a survey of the incidence, severity, and significance of medical student abuse as perceived by the medical students at the University of Colorado. (JAMA 1990;263:527-532)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46.4% indicated that they had been abused at some time while enrolled in medical school</a:t>
            </a:r>
          </a:p>
          <a:p>
            <a:r>
              <a:rPr lang="en-US" dirty="0">
                <a:solidFill>
                  <a:schemeClr val="bg1"/>
                </a:solidFill>
              </a:rPr>
              <a:t>80.6% of seniors stated that had been abused by the senior year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1281</Words>
  <Application>Microsoft Office PowerPoint</Application>
  <PresentationFormat>On-screen Show (4:3)</PresentationFormat>
  <Paragraphs>121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(Headings)</vt:lpstr>
      <vt:lpstr>Office Theme</vt:lpstr>
      <vt:lpstr>PowerPoint Presentation</vt:lpstr>
      <vt:lpstr>Student Mistreatment: Culture,            Expectations, and Perception  Sam Campbell, MD, FACS </vt:lpstr>
      <vt:lpstr>Objectives</vt:lpstr>
      <vt:lpstr>Student Mistreatment – Pre 1982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PowerPoint Presentation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       Student Mistreatment</vt:lpstr>
      <vt:lpstr>      Student Mistreatment</vt:lpstr>
      <vt:lpstr>       Student Mistreatment</vt:lpstr>
      <vt:lpstr>Student Mistreatment</vt:lpstr>
      <vt:lpstr>PowerPoint Presentation</vt:lpstr>
      <vt:lpstr>PowerPoint Presentation</vt:lpstr>
      <vt:lpstr>PowerPoint Presentation</vt:lpstr>
      <vt:lpstr>     Student Mistreatment</vt:lpstr>
      <vt:lpstr>Student Mistreatment</vt:lpstr>
      <vt:lpstr>Student Mistreatment - Tools</vt:lpstr>
      <vt:lpstr>Student Mistreatment - Tools</vt:lpstr>
      <vt:lpstr>Student Mistreatment - Tools</vt:lpstr>
      <vt:lpstr>Student Mistreatment - Tools</vt:lpstr>
      <vt:lpstr>Student Mistreatment - Tools</vt:lpstr>
      <vt:lpstr>Student Mistreatment - Tools</vt:lpstr>
      <vt:lpstr>Student Mistreatment - Tools</vt:lpstr>
      <vt:lpstr>Student Mistreatment - Tools</vt:lpstr>
      <vt:lpstr> </vt:lpstr>
      <vt:lpstr>PowerPoint Presentation</vt:lpstr>
      <vt:lpstr>Student Mistreatment</vt:lpstr>
      <vt:lpstr>Student Mistreatment</vt:lpstr>
      <vt:lpstr>References</vt:lpstr>
      <vt:lpstr>References</vt:lpstr>
      <vt:lpstr>References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Richardson</dc:creator>
  <cp:lastModifiedBy>Sam</cp:lastModifiedBy>
  <cp:revision>44</cp:revision>
  <dcterms:created xsi:type="dcterms:W3CDTF">2012-08-13T04:08:41Z</dcterms:created>
  <dcterms:modified xsi:type="dcterms:W3CDTF">2016-04-09T05:00:20Z</dcterms:modified>
</cp:coreProperties>
</file>