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9"/>
  </p:notesMasterIdLst>
  <p:sldIdLst>
    <p:sldId id="256" r:id="rId2"/>
    <p:sldId id="259" r:id="rId3"/>
    <p:sldId id="281" r:id="rId4"/>
    <p:sldId id="310" r:id="rId5"/>
    <p:sldId id="311" r:id="rId6"/>
    <p:sldId id="258" r:id="rId7"/>
    <p:sldId id="279" r:id="rId8"/>
    <p:sldId id="278" r:id="rId9"/>
    <p:sldId id="280" r:id="rId10"/>
    <p:sldId id="283" r:id="rId11"/>
    <p:sldId id="282" r:id="rId12"/>
    <p:sldId id="287" r:id="rId13"/>
    <p:sldId id="288" r:id="rId14"/>
    <p:sldId id="289" r:id="rId15"/>
    <p:sldId id="296" r:id="rId16"/>
    <p:sldId id="291" r:id="rId17"/>
    <p:sldId id="297" r:id="rId18"/>
    <p:sldId id="292" r:id="rId19"/>
    <p:sldId id="299" r:id="rId20"/>
    <p:sldId id="300" r:id="rId21"/>
    <p:sldId id="298" r:id="rId22"/>
    <p:sldId id="301" r:id="rId23"/>
    <p:sldId id="302" r:id="rId24"/>
    <p:sldId id="305" r:id="rId25"/>
    <p:sldId id="307" r:id="rId26"/>
    <p:sldId id="308" r:id="rId27"/>
    <p:sldId id="312" r:id="rId28"/>
    <p:sldId id="314" r:id="rId29"/>
    <p:sldId id="315" r:id="rId30"/>
    <p:sldId id="319" r:id="rId31"/>
    <p:sldId id="316" r:id="rId32"/>
    <p:sldId id="320" r:id="rId33"/>
    <p:sldId id="317" r:id="rId34"/>
    <p:sldId id="321" r:id="rId35"/>
    <p:sldId id="318" r:id="rId36"/>
    <p:sldId id="322" r:id="rId37"/>
    <p:sldId id="323" r:id="rId3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AB13"/>
    <a:srgbClr val="FFCB2E"/>
    <a:srgbClr val="D4AE8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7" autoAdjust="0"/>
    <p:restoredTop sz="94645" autoAdjust="0"/>
  </p:normalViewPr>
  <p:slideViewPr>
    <p:cSldViewPr snapToGrid="0" snapToObjects="1">
      <p:cViewPr varScale="1">
        <p:scale>
          <a:sx n="115" d="100"/>
          <a:sy n="115" d="100"/>
        </p:scale>
        <p:origin x="149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251A62F-08D5-41BC-B497-D38152049A4B}" type="datetimeFigureOut">
              <a:rPr lang="en-US" smtClean="0"/>
              <a:t>4/8/2016</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CF67EDC-D674-49C9-B2EF-67EA7E447506}" type="slidenum">
              <a:rPr lang="en-US" smtClean="0"/>
              <a:t>‹#›</a:t>
            </a:fld>
            <a:endParaRPr lang="en-US"/>
          </a:p>
        </p:txBody>
      </p:sp>
    </p:spTree>
    <p:extLst>
      <p:ext uri="{BB962C8B-B14F-4D97-AF65-F5344CB8AC3E}">
        <p14:creationId xmlns:p14="http://schemas.microsoft.com/office/powerpoint/2010/main" val="1918713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CF67EDC-D674-49C9-B2EF-67EA7E447506}" type="slidenum">
              <a:rPr lang="en-US" smtClean="0"/>
              <a:t>3</a:t>
            </a:fld>
            <a:endParaRPr lang="en-US"/>
          </a:p>
        </p:txBody>
      </p:sp>
    </p:spTree>
    <p:extLst>
      <p:ext uri="{BB962C8B-B14F-4D97-AF65-F5344CB8AC3E}">
        <p14:creationId xmlns:p14="http://schemas.microsoft.com/office/powerpoint/2010/main" val="1023037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CF67EDC-D674-49C9-B2EF-67EA7E447506}" type="slidenum">
              <a:rPr lang="en-US" smtClean="0"/>
              <a:t>4</a:t>
            </a:fld>
            <a:endParaRPr lang="en-US"/>
          </a:p>
        </p:txBody>
      </p:sp>
    </p:spTree>
    <p:extLst>
      <p:ext uri="{BB962C8B-B14F-4D97-AF65-F5344CB8AC3E}">
        <p14:creationId xmlns:p14="http://schemas.microsoft.com/office/powerpoint/2010/main" val="2474699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CF67EDC-D674-49C9-B2EF-67EA7E447506}" type="slidenum">
              <a:rPr lang="en-US" smtClean="0"/>
              <a:t>5</a:t>
            </a:fld>
            <a:endParaRPr lang="en-US"/>
          </a:p>
        </p:txBody>
      </p:sp>
    </p:spTree>
    <p:extLst>
      <p:ext uri="{BB962C8B-B14F-4D97-AF65-F5344CB8AC3E}">
        <p14:creationId xmlns:p14="http://schemas.microsoft.com/office/powerpoint/2010/main" val="36042227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CF67EDC-D674-49C9-B2EF-67EA7E447506}" type="slidenum">
              <a:rPr lang="en-US" smtClean="0"/>
              <a:t>31</a:t>
            </a:fld>
            <a:endParaRPr lang="en-US"/>
          </a:p>
        </p:txBody>
      </p:sp>
    </p:spTree>
    <p:extLst>
      <p:ext uri="{BB962C8B-B14F-4D97-AF65-F5344CB8AC3E}">
        <p14:creationId xmlns:p14="http://schemas.microsoft.com/office/powerpoint/2010/main" val="24381197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CF67EDC-D674-49C9-B2EF-67EA7E447506}" type="slidenum">
              <a:rPr lang="en-US" smtClean="0"/>
              <a:t>33</a:t>
            </a:fld>
            <a:endParaRPr lang="en-US"/>
          </a:p>
        </p:txBody>
      </p:sp>
    </p:spTree>
    <p:extLst>
      <p:ext uri="{BB962C8B-B14F-4D97-AF65-F5344CB8AC3E}">
        <p14:creationId xmlns:p14="http://schemas.microsoft.com/office/powerpoint/2010/main" val="29777037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CF67EDC-D674-49C9-B2EF-67EA7E447506}" type="slidenum">
              <a:rPr lang="en-US" smtClean="0"/>
              <a:t>35</a:t>
            </a:fld>
            <a:endParaRPr lang="en-US"/>
          </a:p>
        </p:txBody>
      </p:sp>
    </p:spTree>
    <p:extLst>
      <p:ext uri="{BB962C8B-B14F-4D97-AF65-F5344CB8AC3E}">
        <p14:creationId xmlns:p14="http://schemas.microsoft.com/office/powerpoint/2010/main" val="28525847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CF67EDC-D674-49C9-B2EF-67EA7E447506}" type="slidenum">
              <a:rPr lang="en-US" smtClean="0"/>
              <a:t>37</a:t>
            </a:fld>
            <a:endParaRPr lang="en-US"/>
          </a:p>
        </p:txBody>
      </p:sp>
    </p:spTree>
    <p:extLst>
      <p:ext uri="{BB962C8B-B14F-4D97-AF65-F5344CB8AC3E}">
        <p14:creationId xmlns:p14="http://schemas.microsoft.com/office/powerpoint/2010/main" val="38385671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B03863D-BBE7-A54D-A6C6-6B96CBBB6375}" type="datetimeFigureOut">
              <a:rPr lang="en-US" smtClean="0"/>
              <a:pPr/>
              <a:t>4/8/2016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E3F043-5814-4D4E-BEA5-557A6818196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B03863D-BBE7-A54D-A6C6-6B96CBBB6375}" type="datetimeFigureOut">
              <a:rPr lang="en-US" smtClean="0"/>
              <a:pPr/>
              <a:t>4/8/2016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E3F043-5814-4D4E-BEA5-557A6818196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B03863D-BBE7-A54D-A6C6-6B96CBBB6375}" type="datetimeFigureOut">
              <a:rPr lang="en-US" smtClean="0"/>
              <a:pPr/>
              <a:t>4/8/2016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E3F043-5814-4D4E-BEA5-557A6818196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B03863D-BBE7-A54D-A6C6-6B96CBBB6375}" type="datetimeFigureOut">
              <a:rPr lang="en-US" smtClean="0"/>
              <a:pPr/>
              <a:t>4/8/2016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E3F043-5814-4D4E-BEA5-557A6818196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B03863D-BBE7-A54D-A6C6-6B96CBBB6375}" type="datetimeFigureOut">
              <a:rPr lang="en-US" smtClean="0"/>
              <a:pPr/>
              <a:t>4/8/2016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E3F043-5814-4D4E-BEA5-557A6818196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B03863D-BBE7-A54D-A6C6-6B96CBBB6375}" type="datetimeFigureOut">
              <a:rPr lang="en-US" smtClean="0"/>
              <a:pPr/>
              <a:t>4/8/2016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E3F043-5814-4D4E-BEA5-557A6818196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B03863D-BBE7-A54D-A6C6-6B96CBBB6375}" type="datetimeFigureOut">
              <a:rPr lang="en-US" smtClean="0"/>
              <a:pPr/>
              <a:t>4/8/2016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0E3F043-5814-4D4E-BEA5-557A6818196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B03863D-BBE7-A54D-A6C6-6B96CBBB6375}" type="datetimeFigureOut">
              <a:rPr lang="en-US" smtClean="0"/>
              <a:pPr/>
              <a:t>4/8/2016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0E3F043-5814-4D4E-BEA5-557A6818196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B03863D-BBE7-A54D-A6C6-6B96CBBB6375}" type="datetimeFigureOut">
              <a:rPr lang="en-US" smtClean="0"/>
              <a:pPr/>
              <a:t>4/8/2016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0E3F043-5814-4D4E-BEA5-557A6818196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B03863D-BBE7-A54D-A6C6-6B96CBBB6375}" type="datetimeFigureOut">
              <a:rPr lang="en-US" smtClean="0"/>
              <a:pPr/>
              <a:t>4/8/2016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E3F043-5814-4D4E-BEA5-557A6818196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B03863D-BBE7-A54D-A6C6-6B96CBBB6375}" type="datetimeFigureOut">
              <a:rPr lang="en-US" smtClean="0"/>
              <a:pPr/>
              <a:t>4/8/2016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E3F043-5814-4D4E-BEA5-557A6818196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03863D-BBE7-A54D-A6C6-6B96CBBB6375}" type="datetimeFigureOut">
              <a:rPr lang="en-US" smtClean="0"/>
              <a:pPr/>
              <a:t>4/8/2016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E3F043-5814-4D4E-BEA5-557A6818196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3.jpeg"/><Relationship Id="rId1" Type="http://schemas.openxmlformats.org/officeDocument/2006/relationships/slideLayout" Target="../slideLayouts/slideLayout2.xml"/><Relationship Id="rId5" Type="http://schemas.openxmlformats.org/officeDocument/2006/relationships/image" Target="../media/image7.emf"/><Relationship Id="rId4" Type="http://schemas.openxmlformats.org/officeDocument/2006/relationships/image" Target="../media/image6.emf"/></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13.emf"/></Relationships>
</file>

<file path=ppt/slides/_rels/slide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3" descr="Logo.jpg"/>
          <p:cNvPicPr>
            <a:picLocks noChangeAspect="1"/>
          </p:cNvPicPr>
          <p:nvPr/>
        </p:nvPicPr>
        <p:blipFill>
          <a:blip r:embed="rId2"/>
          <a:stretch>
            <a:fillRect/>
          </a:stretch>
        </p:blipFill>
        <p:spPr>
          <a:xfrm>
            <a:off x="0" y="0"/>
            <a:ext cx="9144000" cy="6858001"/>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ext-plain.jpg"/>
          <p:cNvPicPr>
            <a:picLocks noChangeAspect="1"/>
          </p:cNvPicPr>
          <p:nvPr/>
        </p:nvPicPr>
        <p:blipFill>
          <a:blip r:embed="rId2"/>
          <a:stretch>
            <a:fillRect/>
          </a:stretch>
        </p:blipFill>
        <p:spPr>
          <a:xfrm>
            <a:off x="0" y="0"/>
            <a:ext cx="9144000" cy="6858001"/>
          </a:xfrm>
          <a:prstGeom prst="rect">
            <a:avLst/>
          </a:prstGeom>
        </p:spPr>
      </p:pic>
      <p:sp>
        <p:nvSpPr>
          <p:cNvPr id="2" name="Title 1"/>
          <p:cNvSpPr>
            <a:spLocks noGrp="1"/>
          </p:cNvSpPr>
          <p:nvPr>
            <p:ph type="title"/>
          </p:nvPr>
        </p:nvSpPr>
        <p:spPr>
          <a:xfrm>
            <a:off x="457200" y="1079500"/>
            <a:ext cx="8229600" cy="1215571"/>
          </a:xfrm>
        </p:spPr>
        <p:txBody>
          <a:bodyPr>
            <a:normAutofit/>
          </a:bodyPr>
          <a:lstStyle/>
          <a:p>
            <a:r>
              <a:rPr lang="en-US" b="1" dirty="0" smtClean="0">
                <a:solidFill>
                  <a:srgbClr val="F2AB13"/>
                </a:solidFill>
                <a:latin typeface="Calibri (Headings)"/>
              </a:rPr>
              <a:t>Standard Setting: Why?</a:t>
            </a:r>
            <a:endParaRPr lang="en-US" dirty="0"/>
          </a:p>
        </p:txBody>
      </p:sp>
      <p:sp>
        <p:nvSpPr>
          <p:cNvPr id="3" name="Content Placeholder 2"/>
          <p:cNvSpPr>
            <a:spLocks noGrp="1"/>
          </p:cNvSpPr>
          <p:nvPr>
            <p:ph idx="1"/>
          </p:nvPr>
        </p:nvSpPr>
        <p:spPr>
          <a:xfrm>
            <a:off x="457200" y="2576286"/>
            <a:ext cx="8229600" cy="3338285"/>
          </a:xfrm>
        </p:spPr>
        <p:txBody>
          <a:bodyPr>
            <a:normAutofit/>
          </a:bodyPr>
          <a:lstStyle/>
          <a:p>
            <a:r>
              <a:rPr lang="en-US" dirty="0" smtClean="0">
                <a:solidFill>
                  <a:schemeClr val="bg1"/>
                </a:solidFill>
              </a:rPr>
              <a:t>Shelf Exam example. Pre-determined.</a:t>
            </a:r>
          </a:p>
          <a:p>
            <a:r>
              <a:rPr lang="en-US" dirty="0" smtClean="0">
                <a:solidFill>
                  <a:schemeClr val="bg1"/>
                </a:solidFill>
              </a:rPr>
              <a:t>Clearly defining failing and passing critical</a:t>
            </a:r>
          </a:p>
          <a:p>
            <a:r>
              <a:rPr lang="en-US" dirty="0" smtClean="0">
                <a:solidFill>
                  <a:schemeClr val="bg1"/>
                </a:solidFill>
              </a:rPr>
              <a:t>Avoid defining acceptable performances “on demand”.</a:t>
            </a:r>
            <a:endParaRPr lang="en-US" dirty="0">
              <a:solidFill>
                <a:schemeClr val="bg1"/>
              </a:solidFill>
            </a:endParaRPr>
          </a:p>
          <a:p>
            <a:pPr marL="0" indent="0">
              <a:buNone/>
            </a:pPr>
            <a:endParaRPr lang="en-US" dirty="0" smtClean="0">
              <a:solidFill>
                <a:schemeClr val="bg1"/>
              </a:solidFill>
            </a:endParaRPr>
          </a:p>
        </p:txBody>
      </p:sp>
    </p:spTree>
    <p:extLst>
      <p:ext uri="{BB962C8B-B14F-4D97-AF65-F5344CB8AC3E}">
        <p14:creationId xmlns:p14="http://schemas.microsoft.com/office/powerpoint/2010/main" val="606204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ext-plain.jpg"/>
          <p:cNvPicPr>
            <a:picLocks noChangeAspect="1"/>
          </p:cNvPicPr>
          <p:nvPr/>
        </p:nvPicPr>
        <p:blipFill>
          <a:blip r:embed="rId2"/>
          <a:stretch>
            <a:fillRect/>
          </a:stretch>
        </p:blipFill>
        <p:spPr>
          <a:xfrm>
            <a:off x="0" y="0"/>
            <a:ext cx="9144000" cy="6858001"/>
          </a:xfrm>
          <a:prstGeom prst="rect">
            <a:avLst/>
          </a:prstGeom>
        </p:spPr>
      </p:pic>
      <p:sp>
        <p:nvSpPr>
          <p:cNvPr id="2" name="Title 1"/>
          <p:cNvSpPr>
            <a:spLocks noGrp="1"/>
          </p:cNvSpPr>
          <p:nvPr>
            <p:ph type="title"/>
          </p:nvPr>
        </p:nvSpPr>
        <p:spPr>
          <a:xfrm>
            <a:off x="457200" y="545068"/>
            <a:ext cx="8229600" cy="1215571"/>
          </a:xfrm>
        </p:spPr>
        <p:txBody>
          <a:bodyPr>
            <a:normAutofit/>
          </a:bodyPr>
          <a:lstStyle/>
          <a:p>
            <a:r>
              <a:rPr lang="en-US" b="1" dirty="0" smtClean="0">
                <a:solidFill>
                  <a:srgbClr val="F2AB13"/>
                </a:solidFill>
                <a:latin typeface="Calibri (Headings)"/>
                <a:cs typeface="Calibri (Headings)"/>
              </a:rPr>
              <a:t>Shelf Exam Examples</a:t>
            </a:r>
            <a:endParaRPr lang="en-US" dirty="0"/>
          </a:p>
        </p:txBody>
      </p:sp>
      <p:sp>
        <p:nvSpPr>
          <p:cNvPr id="5" name="Content Placeholder 4"/>
          <p:cNvSpPr>
            <a:spLocks noGrp="1"/>
          </p:cNvSpPr>
          <p:nvPr>
            <p:ph idx="1"/>
          </p:nvPr>
        </p:nvSpPr>
        <p:spPr/>
        <p:txBody>
          <a:bodyPr/>
          <a:lstStyle/>
          <a:p>
            <a:endParaRPr lang="en-US" dirty="0"/>
          </a:p>
        </p:txBody>
      </p:sp>
      <p:pic>
        <p:nvPicPr>
          <p:cNvPr id="6" name="Picture 5"/>
          <p:cNvPicPr>
            <a:picLocks noChangeAspect="1"/>
          </p:cNvPicPr>
          <p:nvPr/>
        </p:nvPicPr>
        <p:blipFill>
          <a:blip r:embed="rId3"/>
          <a:stretch>
            <a:fillRect/>
          </a:stretch>
        </p:blipFill>
        <p:spPr>
          <a:xfrm>
            <a:off x="142719" y="1695032"/>
            <a:ext cx="8722607" cy="1513133"/>
          </a:xfrm>
          <a:prstGeom prst="rect">
            <a:avLst/>
          </a:prstGeom>
        </p:spPr>
      </p:pic>
      <p:pic>
        <p:nvPicPr>
          <p:cNvPr id="7" name="Picture 6"/>
          <p:cNvPicPr>
            <a:picLocks noChangeAspect="1"/>
          </p:cNvPicPr>
          <p:nvPr/>
        </p:nvPicPr>
        <p:blipFill>
          <a:blip r:embed="rId4"/>
          <a:stretch>
            <a:fillRect/>
          </a:stretch>
        </p:blipFill>
        <p:spPr>
          <a:xfrm>
            <a:off x="134267" y="3326581"/>
            <a:ext cx="8731060" cy="1622714"/>
          </a:xfrm>
          <a:prstGeom prst="rect">
            <a:avLst/>
          </a:prstGeom>
        </p:spPr>
      </p:pic>
      <p:pic>
        <p:nvPicPr>
          <p:cNvPr id="8" name="Picture 7"/>
          <p:cNvPicPr>
            <a:picLocks noChangeAspect="1"/>
          </p:cNvPicPr>
          <p:nvPr/>
        </p:nvPicPr>
        <p:blipFill>
          <a:blip r:embed="rId5"/>
          <a:stretch>
            <a:fillRect/>
          </a:stretch>
        </p:blipFill>
        <p:spPr>
          <a:xfrm>
            <a:off x="142719" y="5085003"/>
            <a:ext cx="8722607" cy="1570445"/>
          </a:xfrm>
          <a:prstGeom prst="rect">
            <a:avLst/>
          </a:prstGeom>
        </p:spPr>
      </p:pic>
    </p:spTree>
    <p:extLst>
      <p:ext uri="{BB962C8B-B14F-4D97-AF65-F5344CB8AC3E}">
        <p14:creationId xmlns:p14="http://schemas.microsoft.com/office/powerpoint/2010/main" val="2058409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ext-plain.jpg"/>
          <p:cNvPicPr>
            <a:picLocks noChangeAspect="1"/>
          </p:cNvPicPr>
          <p:nvPr/>
        </p:nvPicPr>
        <p:blipFill>
          <a:blip r:embed="rId2"/>
          <a:stretch>
            <a:fillRect/>
          </a:stretch>
        </p:blipFill>
        <p:spPr>
          <a:xfrm>
            <a:off x="0" y="0"/>
            <a:ext cx="9144000" cy="6858001"/>
          </a:xfrm>
          <a:prstGeom prst="rect">
            <a:avLst/>
          </a:prstGeom>
        </p:spPr>
      </p:pic>
      <p:sp>
        <p:nvSpPr>
          <p:cNvPr id="2" name="Title 1"/>
          <p:cNvSpPr>
            <a:spLocks noGrp="1"/>
          </p:cNvSpPr>
          <p:nvPr>
            <p:ph type="title"/>
          </p:nvPr>
        </p:nvSpPr>
        <p:spPr>
          <a:xfrm>
            <a:off x="457200" y="1079500"/>
            <a:ext cx="8229600" cy="1215571"/>
          </a:xfrm>
        </p:spPr>
        <p:txBody>
          <a:bodyPr>
            <a:normAutofit/>
          </a:bodyPr>
          <a:lstStyle/>
          <a:p>
            <a:r>
              <a:rPr lang="en-US" b="1" dirty="0" smtClean="0">
                <a:solidFill>
                  <a:srgbClr val="F2AB13"/>
                </a:solidFill>
                <a:latin typeface="Calibri (Headings)"/>
                <a:cs typeface="Calibri (Headings)"/>
              </a:rPr>
              <a:t>Standard Setting: How?</a:t>
            </a:r>
            <a:endParaRPr lang="en-US" dirty="0"/>
          </a:p>
        </p:txBody>
      </p:sp>
      <p:sp>
        <p:nvSpPr>
          <p:cNvPr id="3" name="Content Placeholder 2"/>
          <p:cNvSpPr>
            <a:spLocks noGrp="1"/>
          </p:cNvSpPr>
          <p:nvPr>
            <p:ph idx="1"/>
          </p:nvPr>
        </p:nvSpPr>
        <p:spPr>
          <a:xfrm>
            <a:off x="457200" y="2576286"/>
            <a:ext cx="8229600" cy="3338285"/>
          </a:xfrm>
        </p:spPr>
        <p:txBody>
          <a:bodyPr>
            <a:normAutofit/>
          </a:bodyPr>
          <a:lstStyle/>
          <a:p>
            <a:r>
              <a:rPr lang="en-US" dirty="0" smtClean="0">
                <a:solidFill>
                  <a:schemeClr val="bg1"/>
                </a:solidFill>
              </a:rPr>
              <a:t>Relative based (norm)</a:t>
            </a:r>
          </a:p>
          <a:p>
            <a:pPr lvl="1"/>
            <a:r>
              <a:rPr lang="en-US" dirty="0" smtClean="0">
                <a:solidFill>
                  <a:schemeClr val="bg1"/>
                </a:solidFill>
              </a:rPr>
              <a:t>Within 2 SD</a:t>
            </a:r>
          </a:p>
          <a:p>
            <a:r>
              <a:rPr lang="en-US" dirty="0" smtClean="0">
                <a:solidFill>
                  <a:schemeClr val="bg1"/>
                </a:solidFill>
              </a:rPr>
              <a:t>Absolute based (criterion)</a:t>
            </a:r>
          </a:p>
          <a:p>
            <a:pPr lvl="1"/>
            <a:r>
              <a:rPr lang="en-US" dirty="0" smtClean="0">
                <a:solidFill>
                  <a:schemeClr val="bg1"/>
                </a:solidFill>
              </a:rPr>
              <a:t>Above 60%</a:t>
            </a:r>
          </a:p>
        </p:txBody>
      </p:sp>
      <p:sp>
        <p:nvSpPr>
          <p:cNvPr id="5" name="TextBox 4"/>
          <p:cNvSpPr txBox="1"/>
          <p:nvPr/>
        </p:nvSpPr>
        <p:spPr>
          <a:xfrm>
            <a:off x="1088571" y="6217920"/>
            <a:ext cx="6653349" cy="646331"/>
          </a:xfrm>
          <a:prstGeom prst="rect">
            <a:avLst/>
          </a:prstGeom>
          <a:noFill/>
        </p:spPr>
        <p:txBody>
          <a:bodyPr wrap="square" rtlCol="0">
            <a:spAutoFit/>
          </a:bodyPr>
          <a:lstStyle/>
          <a:p>
            <a:r>
              <a:rPr lang="en-US" dirty="0" smtClean="0">
                <a:solidFill>
                  <a:schemeClr val="bg1"/>
                </a:solidFill>
              </a:rPr>
              <a:t>Downing SM, </a:t>
            </a:r>
            <a:r>
              <a:rPr lang="en-US" dirty="0" err="1" smtClean="0">
                <a:solidFill>
                  <a:schemeClr val="bg1"/>
                </a:solidFill>
              </a:rPr>
              <a:t>Tekian</a:t>
            </a:r>
            <a:r>
              <a:rPr lang="en-US" dirty="0" smtClean="0">
                <a:solidFill>
                  <a:schemeClr val="bg1"/>
                </a:solidFill>
              </a:rPr>
              <a:t> A, </a:t>
            </a:r>
            <a:r>
              <a:rPr lang="en-US" dirty="0" err="1" smtClean="0">
                <a:solidFill>
                  <a:schemeClr val="bg1"/>
                </a:solidFill>
              </a:rPr>
              <a:t>Yudkowsky</a:t>
            </a:r>
            <a:r>
              <a:rPr lang="en-US" dirty="0" smtClean="0">
                <a:solidFill>
                  <a:schemeClr val="bg1"/>
                </a:solidFill>
              </a:rPr>
              <a:t> R. Teaching and Learning in Medicine. 18(1): 2006.</a:t>
            </a:r>
            <a:endParaRPr lang="en-US" dirty="0">
              <a:solidFill>
                <a:schemeClr val="bg1"/>
              </a:solidFill>
            </a:endParaRPr>
          </a:p>
        </p:txBody>
      </p:sp>
      <p:pic>
        <p:nvPicPr>
          <p:cNvPr id="7" name="Picture 6"/>
          <p:cNvPicPr>
            <a:picLocks noChangeAspect="1"/>
          </p:cNvPicPr>
          <p:nvPr/>
        </p:nvPicPr>
        <p:blipFill>
          <a:blip r:embed="rId3"/>
          <a:stretch>
            <a:fillRect/>
          </a:stretch>
        </p:blipFill>
        <p:spPr>
          <a:xfrm>
            <a:off x="5582195" y="2170970"/>
            <a:ext cx="2686594" cy="1736457"/>
          </a:xfrm>
          <a:prstGeom prst="rect">
            <a:avLst/>
          </a:prstGeom>
        </p:spPr>
      </p:pic>
      <p:pic>
        <p:nvPicPr>
          <p:cNvPr id="8" name="Picture 7"/>
          <p:cNvPicPr>
            <a:picLocks noChangeAspect="1"/>
          </p:cNvPicPr>
          <p:nvPr/>
        </p:nvPicPr>
        <p:blipFill>
          <a:blip r:embed="rId4"/>
          <a:stretch>
            <a:fillRect/>
          </a:stretch>
        </p:blipFill>
        <p:spPr>
          <a:xfrm>
            <a:off x="5430283" y="4075611"/>
            <a:ext cx="2564186" cy="1882087"/>
          </a:xfrm>
          <a:prstGeom prst="rect">
            <a:avLst/>
          </a:prstGeom>
        </p:spPr>
      </p:pic>
    </p:spTree>
    <p:extLst>
      <p:ext uri="{BB962C8B-B14F-4D97-AF65-F5344CB8AC3E}">
        <p14:creationId xmlns:p14="http://schemas.microsoft.com/office/powerpoint/2010/main" val="42353209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ext-plain.jpg"/>
          <p:cNvPicPr>
            <a:picLocks noChangeAspect="1"/>
          </p:cNvPicPr>
          <p:nvPr/>
        </p:nvPicPr>
        <p:blipFill>
          <a:blip r:embed="rId2"/>
          <a:stretch>
            <a:fillRect/>
          </a:stretch>
        </p:blipFill>
        <p:spPr>
          <a:xfrm>
            <a:off x="0" y="0"/>
            <a:ext cx="9144000" cy="6858001"/>
          </a:xfrm>
          <a:prstGeom prst="rect">
            <a:avLst/>
          </a:prstGeom>
        </p:spPr>
      </p:pic>
      <p:sp>
        <p:nvSpPr>
          <p:cNvPr id="2" name="Title 1"/>
          <p:cNvSpPr>
            <a:spLocks noGrp="1"/>
          </p:cNvSpPr>
          <p:nvPr>
            <p:ph type="title"/>
          </p:nvPr>
        </p:nvSpPr>
        <p:spPr>
          <a:xfrm>
            <a:off x="457200" y="1079500"/>
            <a:ext cx="8229600" cy="1215571"/>
          </a:xfrm>
        </p:spPr>
        <p:txBody>
          <a:bodyPr>
            <a:normAutofit/>
          </a:bodyPr>
          <a:lstStyle/>
          <a:p>
            <a:r>
              <a:rPr lang="en-US" b="1" dirty="0" smtClean="0">
                <a:solidFill>
                  <a:srgbClr val="F2AB13"/>
                </a:solidFill>
                <a:latin typeface="Calibri (Headings)"/>
              </a:rPr>
              <a:t>Expert Input</a:t>
            </a:r>
            <a:endParaRPr lang="en-US" dirty="0"/>
          </a:p>
        </p:txBody>
      </p:sp>
      <p:sp>
        <p:nvSpPr>
          <p:cNvPr id="3" name="Content Placeholder 2"/>
          <p:cNvSpPr>
            <a:spLocks noGrp="1"/>
          </p:cNvSpPr>
          <p:nvPr>
            <p:ph idx="1"/>
          </p:nvPr>
        </p:nvSpPr>
        <p:spPr>
          <a:xfrm>
            <a:off x="326571" y="2576286"/>
            <a:ext cx="8229600" cy="3338285"/>
          </a:xfrm>
        </p:spPr>
        <p:txBody>
          <a:bodyPr/>
          <a:lstStyle/>
          <a:p>
            <a:r>
              <a:rPr lang="en-US" dirty="0" smtClean="0">
                <a:solidFill>
                  <a:schemeClr val="bg1"/>
                </a:solidFill>
              </a:rPr>
              <a:t>Even absolute standards require “cutoffs”</a:t>
            </a:r>
          </a:p>
          <a:p>
            <a:r>
              <a:rPr lang="en-US" dirty="0" smtClean="0">
                <a:solidFill>
                  <a:schemeClr val="bg1"/>
                </a:solidFill>
              </a:rPr>
              <a:t>Select credible, expert “judges”</a:t>
            </a:r>
          </a:p>
          <a:p>
            <a:r>
              <a:rPr lang="en-US" dirty="0" smtClean="0">
                <a:solidFill>
                  <a:schemeClr val="bg1"/>
                </a:solidFill>
              </a:rPr>
              <a:t>Balance feasibility </a:t>
            </a:r>
          </a:p>
          <a:p>
            <a:r>
              <a:rPr lang="en-US" dirty="0" smtClean="0">
                <a:solidFill>
                  <a:schemeClr val="bg1"/>
                </a:solidFill>
              </a:rPr>
              <a:t>Define the borderline student</a:t>
            </a:r>
          </a:p>
          <a:p>
            <a:pPr lvl="1"/>
            <a:r>
              <a:rPr lang="en-US" dirty="0" smtClean="0">
                <a:solidFill>
                  <a:schemeClr val="bg1"/>
                </a:solidFill>
              </a:rPr>
              <a:t>Identifying borderline more difficult</a:t>
            </a:r>
          </a:p>
        </p:txBody>
      </p:sp>
      <p:pic>
        <p:nvPicPr>
          <p:cNvPr id="5" name="Picture 4"/>
          <p:cNvPicPr>
            <a:picLocks noChangeAspect="1"/>
          </p:cNvPicPr>
          <p:nvPr/>
        </p:nvPicPr>
        <p:blipFill>
          <a:blip r:embed="rId3"/>
          <a:stretch>
            <a:fillRect/>
          </a:stretch>
        </p:blipFill>
        <p:spPr>
          <a:xfrm>
            <a:off x="6470485" y="3354977"/>
            <a:ext cx="2216315" cy="2559594"/>
          </a:xfrm>
          <a:prstGeom prst="rect">
            <a:avLst/>
          </a:prstGeom>
        </p:spPr>
      </p:pic>
    </p:spTree>
    <p:extLst>
      <p:ext uri="{BB962C8B-B14F-4D97-AF65-F5344CB8AC3E}">
        <p14:creationId xmlns:p14="http://schemas.microsoft.com/office/powerpoint/2010/main" val="35898738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ext-plain.jpg"/>
          <p:cNvPicPr>
            <a:picLocks noChangeAspect="1"/>
          </p:cNvPicPr>
          <p:nvPr/>
        </p:nvPicPr>
        <p:blipFill>
          <a:blip r:embed="rId2"/>
          <a:stretch>
            <a:fillRect/>
          </a:stretch>
        </p:blipFill>
        <p:spPr>
          <a:xfrm>
            <a:off x="0" y="0"/>
            <a:ext cx="9144000" cy="6858001"/>
          </a:xfrm>
          <a:prstGeom prst="rect">
            <a:avLst/>
          </a:prstGeom>
        </p:spPr>
      </p:pic>
      <p:sp>
        <p:nvSpPr>
          <p:cNvPr id="2" name="Title 1"/>
          <p:cNvSpPr>
            <a:spLocks noGrp="1"/>
          </p:cNvSpPr>
          <p:nvPr>
            <p:ph type="title"/>
          </p:nvPr>
        </p:nvSpPr>
        <p:spPr>
          <a:xfrm>
            <a:off x="457200" y="1079500"/>
            <a:ext cx="8229600" cy="1215571"/>
          </a:xfrm>
        </p:spPr>
        <p:txBody>
          <a:bodyPr>
            <a:normAutofit/>
          </a:bodyPr>
          <a:lstStyle/>
          <a:p>
            <a:r>
              <a:rPr lang="en-US" b="1" dirty="0" smtClean="0">
                <a:solidFill>
                  <a:srgbClr val="F2AB13"/>
                </a:solidFill>
                <a:latin typeface="Calibri (Headings)"/>
                <a:cs typeface="Calibri (Headings)"/>
              </a:rPr>
              <a:t>The trouble with experts</a:t>
            </a:r>
            <a:endParaRPr lang="en-US" dirty="0"/>
          </a:p>
        </p:txBody>
      </p:sp>
      <p:sp>
        <p:nvSpPr>
          <p:cNvPr id="3" name="Content Placeholder 2"/>
          <p:cNvSpPr>
            <a:spLocks noGrp="1"/>
          </p:cNvSpPr>
          <p:nvPr>
            <p:ph idx="1"/>
          </p:nvPr>
        </p:nvSpPr>
        <p:spPr>
          <a:xfrm>
            <a:off x="457200" y="2576286"/>
            <a:ext cx="8229600" cy="3338285"/>
          </a:xfrm>
        </p:spPr>
        <p:txBody>
          <a:bodyPr/>
          <a:lstStyle/>
          <a:p>
            <a:r>
              <a:rPr lang="en-US" dirty="0" smtClean="0">
                <a:solidFill>
                  <a:schemeClr val="bg1"/>
                </a:solidFill>
              </a:rPr>
              <a:t>Experts are content experts</a:t>
            </a:r>
          </a:p>
          <a:p>
            <a:r>
              <a:rPr lang="en-US" dirty="0" smtClean="0">
                <a:solidFill>
                  <a:schemeClr val="bg1"/>
                </a:solidFill>
              </a:rPr>
              <a:t>Expectations too high</a:t>
            </a:r>
          </a:p>
          <a:p>
            <a:r>
              <a:rPr lang="en-US" dirty="0" smtClean="0">
                <a:solidFill>
                  <a:schemeClr val="bg1"/>
                </a:solidFill>
              </a:rPr>
              <a:t>If standards are completely absolute, the process is inefficient and requires multiple iterations.</a:t>
            </a:r>
          </a:p>
        </p:txBody>
      </p:sp>
    </p:spTree>
    <p:extLst>
      <p:ext uri="{BB962C8B-B14F-4D97-AF65-F5344CB8AC3E}">
        <p14:creationId xmlns:p14="http://schemas.microsoft.com/office/powerpoint/2010/main" val="23816313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ext-plain.jpg"/>
          <p:cNvPicPr>
            <a:picLocks noChangeAspect="1"/>
          </p:cNvPicPr>
          <p:nvPr/>
        </p:nvPicPr>
        <p:blipFill>
          <a:blip r:embed="rId2"/>
          <a:stretch>
            <a:fillRect/>
          </a:stretch>
        </p:blipFill>
        <p:spPr>
          <a:xfrm>
            <a:off x="0" y="0"/>
            <a:ext cx="9144000" cy="6858001"/>
          </a:xfrm>
          <a:prstGeom prst="rect">
            <a:avLst/>
          </a:prstGeom>
        </p:spPr>
      </p:pic>
      <p:sp>
        <p:nvSpPr>
          <p:cNvPr id="2" name="Title 1"/>
          <p:cNvSpPr>
            <a:spLocks noGrp="1"/>
          </p:cNvSpPr>
          <p:nvPr>
            <p:ph type="title"/>
          </p:nvPr>
        </p:nvSpPr>
        <p:spPr>
          <a:xfrm>
            <a:off x="457200" y="1079500"/>
            <a:ext cx="8229600" cy="1215571"/>
          </a:xfrm>
        </p:spPr>
        <p:txBody>
          <a:bodyPr>
            <a:normAutofit fontScale="90000"/>
          </a:bodyPr>
          <a:lstStyle/>
          <a:p>
            <a:r>
              <a:rPr lang="en-US" b="1" dirty="0" smtClean="0">
                <a:solidFill>
                  <a:srgbClr val="F2AB13"/>
                </a:solidFill>
                <a:latin typeface="Calibri (Headings)"/>
              </a:rPr>
              <a:t>Can you fail one assessment of your clerkship and still pass?</a:t>
            </a:r>
            <a:endParaRPr lang="en-US" dirty="0"/>
          </a:p>
        </p:txBody>
      </p:sp>
      <p:sp>
        <p:nvSpPr>
          <p:cNvPr id="3" name="Content Placeholder 2"/>
          <p:cNvSpPr>
            <a:spLocks noGrp="1"/>
          </p:cNvSpPr>
          <p:nvPr>
            <p:ph idx="1"/>
          </p:nvPr>
        </p:nvSpPr>
        <p:spPr>
          <a:xfrm>
            <a:off x="457200" y="2576286"/>
            <a:ext cx="8229600" cy="3338285"/>
          </a:xfrm>
        </p:spPr>
        <p:txBody>
          <a:bodyPr>
            <a:normAutofit/>
          </a:bodyPr>
          <a:lstStyle/>
          <a:p>
            <a:r>
              <a:rPr lang="en-US" dirty="0" smtClean="0">
                <a:solidFill>
                  <a:schemeClr val="bg1"/>
                </a:solidFill>
              </a:rPr>
              <a:t>Examples:</a:t>
            </a:r>
          </a:p>
          <a:p>
            <a:pPr lvl="1"/>
            <a:r>
              <a:rPr lang="en-US" dirty="0" smtClean="0">
                <a:solidFill>
                  <a:schemeClr val="bg1"/>
                </a:solidFill>
              </a:rPr>
              <a:t>Score high on clinical evaluation, fail the shelf</a:t>
            </a:r>
          </a:p>
          <a:p>
            <a:pPr lvl="1"/>
            <a:r>
              <a:rPr lang="en-US" dirty="0" smtClean="0">
                <a:solidFill>
                  <a:schemeClr val="bg1"/>
                </a:solidFill>
              </a:rPr>
              <a:t>Pass clinically, Pass shelf, Fail an OSCE</a:t>
            </a:r>
          </a:p>
          <a:p>
            <a:pPr lvl="1"/>
            <a:r>
              <a:rPr lang="en-US" dirty="0" smtClean="0">
                <a:solidFill>
                  <a:schemeClr val="bg1"/>
                </a:solidFill>
              </a:rPr>
              <a:t>Pass shelf, Fail oral exam</a:t>
            </a:r>
          </a:p>
          <a:p>
            <a:r>
              <a:rPr lang="en-US" dirty="0" smtClean="0">
                <a:solidFill>
                  <a:schemeClr val="bg1"/>
                </a:solidFill>
              </a:rPr>
              <a:t>Assessments often target different domains</a:t>
            </a:r>
          </a:p>
        </p:txBody>
      </p:sp>
    </p:spTree>
    <p:extLst>
      <p:ext uri="{BB962C8B-B14F-4D97-AF65-F5344CB8AC3E}">
        <p14:creationId xmlns:p14="http://schemas.microsoft.com/office/powerpoint/2010/main" val="36327654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ext-plain.jpg"/>
          <p:cNvPicPr>
            <a:picLocks noChangeAspect="1"/>
          </p:cNvPicPr>
          <p:nvPr/>
        </p:nvPicPr>
        <p:blipFill>
          <a:blip r:embed="rId2"/>
          <a:stretch>
            <a:fillRect/>
          </a:stretch>
        </p:blipFill>
        <p:spPr>
          <a:xfrm>
            <a:off x="0" y="0"/>
            <a:ext cx="9144000" cy="6858001"/>
          </a:xfrm>
          <a:prstGeom prst="rect">
            <a:avLst/>
          </a:prstGeom>
        </p:spPr>
      </p:pic>
      <p:sp>
        <p:nvSpPr>
          <p:cNvPr id="2" name="Title 1"/>
          <p:cNvSpPr>
            <a:spLocks noGrp="1"/>
          </p:cNvSpPr>
          <p:nvPr>
            <p:ph type="title"/>
          </p:nvPr>
        </p:nvSpPr>
        <p:spPr>
          <a:xfrm>
            <a:off x="457200" y="2586083"/>
            <a:ext cx="8229600" cy="1215571"/>
          </a:xfrm>
        </p:spPr>
        <p:txBody>
          <a:bodyPr>
            <a:normAutofit fontScale="90000"/>
          </a:bodyPr>
          <a:lstStyle/>
          <a:p>
            <a:r>
              <a:rPr lang="en-US" b="1" dirty="0" smtClean="0">
                <a:solidFill>
                  <a:srgbClr val="F2AB13"/>
                </a:solidFill>
                <a:latin typeface="Calibri (Headings)"/>
                <a:cs typeface="Calibri (Headings)"/>
              </a:rPr>
              <a:t>Specific Standard Setting Techniques</a:t>
            </a:r>
            <a:endParaRPr lang="en-US" dirty="0"/>
          </a:p>
        </p:txBody>
      </p:sp>
    </p:spTree>
    <p:extLst>
      <p:ext uri="{BB962C8B-B14F-4D97-AF65-F5344CB8AC3E}">
        <p14:creationId xmlns:p14="http://schemas.microsoft.com/office/powerpoint/2010/main" val="30481759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ext-plain.jpg"/>
          <p:cNvPicPr>
            <a:picLocks noChangeAspect="1"/>
          </p:cNvPicPr>
          <p:nvPr/>
        </p:nvPicPr>
        <p:blipFill>
          <a:blip r:embed="rId2"/>
          <a:stretch>
            <a:fillRect/>
          </a:stretch>
        </p:blipFill>
        <p:spPr>
          <a:xfrm>
            <a:off x="0" y="0"/>
            <a:ext cx="9144000" cy="6858001"/>
          </a:xfrm>
          <a:prstGeom prst="rect">
            <a:avLst/>
          </a:prstGeom>
        </p:spPr>
      </p:pic>
      <p:sp>
        <p:nvSpPr>
          <p:cNvPr id="2" name="Title 1"/>
          <p:cNvSpPr>
            <a:spLocks noGrp="1"/>
          </p:cNvSpPr>
          <p:nvPr>
            <p:ph type="title"/>
          </p:nvPr>
        </p:nvSpPr>
        <p:spPr>
          <a:xfrm>
            <a:off x="457200" y="1079500"/>
            <a:ext cx="8229600" cy="1215571"/>
          </a:xfrm>
        </p:spPr>
        <p:txBody>
          <a:bodyPr>
            <a:normAutofit/>
          </a:bodyPr>
          <a:lstStyle/>
          <a:p>
            <a:r>
              <a:rPr lang="en-US" b="1" dirty="0" smtClean="0">
                <a:solidFill>
                  <a:srgbClr val="F2AB13"/>
                </a:solidFill>
                <a:latin typeface="Calibri (Headings)"/>
                <a:cs typeface="Calibri (Headings)"/>
              </a:rPr>
              <a:t>Terminology</a:t>
            </a:r>
            <a:endParaRPr lang="en-US" dirty="0"/>
          </a:p>
        </p:txBody>
      </p:sp>
      <p:sp>
        <p:nvSpPr>
          <p:cNvPr id="3" name="Content Placeholder 2"/>
          <p:cNvSpPr>
            <a:spLocks noGrp="1"/>
          </p:cNvSpPr>
          <p:nvPr>
            <p:ph idx="1"/>
          </p:nvPr>
        </p:nvSpPr>
        <p:spPr>
          <a:xfrm>
            <a:off x="457200" y="2576286"/>
            <a:ext cx="8229600" cy="3338285"/>
          </a:xfrm>
        </p:spPr>
        <p:txBody>
          <a:bodyPr/>
          <a:lstStyle/>
          <a:p>
            <a:r>
              <a:rPr lang="en-US" dirty="0" smtClean="0">
                <a:solidFill>
                  <a:schemeClr val="bg1"/>
                </a:solidFill>
              </a:rPr>
              <a:t>Passing Score</a:t>
            </a:r>
          </a:p>
          <a:p>
            <a:r>
              <a:rPr lang="en-US" dirty="0" smtClean="0">
                <a:solidFill>
                  <a:schemeClr val="bg1"/>
                </a:solidFill>
              </a:rPr>
              <a:t>Passing Rate</a:t>
            </a:r>
          </a:p>
          <a:p>
            <a:r>
              <a:rPr lang="en-US" dirty="0" smtClean="0">
                <a:solidFill>
                  <a:schemeClr val="bg1"/>
                </a:solidFill>
              </a:rPr>
              <a:t>Inverse Relationship</a:t>
            </a:r>
          </a:p>
        </p:txBody>
      </p:sp>
      <p:pic>
        <p:nvPicPr>
          <p:cNvPr id="5" name="Picture 4"/>
          <p:cNvPicPr>
            <a:picLocks noChangeAspect="1"/>
          </p:cNvPicPr>
          <p:nvPr/>
        </p:nvPicPr>
        <p:blipFill>
          <a:blip r:embed="rId3"/>
          <a:stretch>
            <a:fillRect/>
          </a:stretch>
        </p:blipFill>
        <p:spPr>
          <a:xfrm>
            <a:off x="5364479" y="2576286"/>
            <a:ext cx="3202850" cy="2806861"/>
          </a:xfrm>
          <a:prstGeom prst="rect">
            <a:avLst/>
          </a:prstGeom>
        </p:spPr>
      </p:pic>
    </p:spTree>
    <p:extLst>
      <p:ext uri="{BB962C8B-B14F-4D97-AF65-F5344CB8AC3E}">
        <p14:creationId xmlns:p14="http://schemas.microsoft.com/office/powerpoint/2010/main" val="3712585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ext-plain.jpg"/>
          <p:cNvPicPr>
            <a:picLocks noChangeAspect="1"/>
          </p:cNvPicPr>
          <p:nvPr/>
        </p:nvPicPr>
        <p:blipFill>
          <a:blip r:embed="rId2"/>
          <a:stretch>
            <a:fillRect/>
          </a:stretch>
        </p:blipFill>
        <p:spPr>
          <a:xfrm>
            <a:off x="0" y="0"/>
            <a:ext cx="9144000" cy="6858001"/>
          </a:xfrm>
          <a:prstGeom prst="rect">
            <a:avLst/>
          </a:prstGeom>
        </p:spPr>
      </p:pic>
      <p:sp>
        <p:nvSpPr>
          <p:cNvPr id="2" name="Title 1"/>
          <p:cNvSpPr>
            <a:spLocks noGrp="1"/>
          </p:cNvSpPr>
          <p:nvPr>
            <p:ph type="title"/>
          </p:nvPr>
        </p:nvSpPr>
        <p:spPr>
          <a:xfrm>
            <a:off x="457200" y="1079500"/>
            <a:ext cx="8229600" cy="1215571"/>
          </a:xfrm>
        </p:spPr>
        <p:txBody>
          <a:bodyPr>
            <a:normAutofit/>
          </a:bodyPr>
          <a:lstStyle/>
          <a:p>
            <a:r>
              <a:rPr lang="en-US" b="1" dirty="0" err="1" smtClean="0">
                <a:solidFill>
                  <a:srgbClr val="F2AB13"/>
                </a:solidFill>
                <a:latin typeface="Calibri (Headings)"/>
                <a:cs typeface="Calibri (Headings)"/>
              </a:rPr>
              <a:t>Angoff</a:t>
            </a:r>
            <a:r>
              <a:rPr lang="en-US" b="1" dirty="0" smtClean="0">
                <a:solidFill>
                  <a:srgbClr val="F2AB13"/>
                </a:solidFill>
                <a:latin typeface="Calibri (Headings)"/>
                <a:cs typeface="Calibri (Headings)"/>
              </a:rPr>
              <a:t> Method: Five Steps</a:t>
            </a:r>
            <a:endParaRPr lang="en-US" dirty="0"/>
          </a:p>
        </p:txBody>
      </p:sp>
      <p:sp>
        <p:nvSpPr>
          <p:cNvPr id="3" name="Content Placeholder 2"/>
          <p:cNvSpPr>
            <a:spLocks noGrp="1"/>
          </p:cNvSpPr>
          <p:nvPr>
            <p:ph idx="1"/>
          </p:nvPr>
        </p:nvSpPr>
        <p:spPr>
          <a:xfrm>
            <a:off x="457200" y="2576286"/>
            <a:ext cx="8229600" cy="3338285"/>
          </a:xfrm>
        </p:spPr>
        <p:txBody>
          <a:bodyPr>
            <a:normAutofit lnSpcReduction="10000"/>
          </a:bodyPr>
          <a:lstStyle/>
          <a:p>
            <a:r>
              <a:rPr lang="en-US" dirty="0" smtClean="0">
                <a:solidFill>
                  <a:schemeClr val="bg1"/>
                </a:solidFill>
              </a:rPr>
              <a:t>1. Discuss characteristics of borderline student</a:t>
            </a:r>
          </a:p>
          <a:p>
            <a:r>
              <a:rPr lang="en-US" dirty="0" smtClean="0">
                <a:solidFill>
                  <a:schemeClr val="bg1"/>
                </a:solidFill>
              </a:rPr>
              <a:t>2. Consensus with specific examples</a:t>
            </a:r>
          </a:p>
          <a:p>
            <a:r>
              <a:rPr lang="en-US" dirty="0" smtClean="0">
                <a:solidFill>
                  <a:schemeClr val="bg1"/>
                </a:solidFill>
              </a:rPr>
              <a:t>3. For each exam/assessment item, each judge estimates a rating.</a:t>
            </a:r>
          </a:p>
          <a:p>
            <a:r>
              <a:rPr lang="en-US" dirty="0" smtClean="0">
                <a:solidFill>
                  <a:schemeClr val="bg1"/>
                </a:solidFill>
              </a:rPr>
              <a:t>4. Blinded recording</a:t>
            </a:r>
          </a:p>
          <a:p>
            <a:r>
              <a:rPr lang="en-US" dirty="0" smtClean="0">
                <a:solidFill>
                  <a:schemeClr val="bg1"/>
                </a:solidFill>
              </a:rPr>
              <a:t>5. Systematic combining of results.</a:t>
            </a:r>
          </a:p>
        </p:txBody>
      </p:sp>
    </p:spTree>
    <p:extLst>
      <p:ext uri="{BB962C8B-B14F-4D97-AF65-F5344CB8AC3E}">
        <p14:creationId xmlns:p14="http://schemas.microsoft.com/office/powerpoint/2010/main" val="14409760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ext-plain.jpg"/>
          <p:cNvPicPr>
            <a:picLocks noChangeAspect="1"/>
          </p:cNvPicPr>
          <p:nvPr/>
        </p:nvPicPr>
        <p:blipFill>
          <a:blip r:embed="rId2"/>
          <a:stretch>
            <a:fillRect/>
          </a:stretch>
        </p:blipFill>
        <p:spPr>
          <a:xfrm>
            <a:off x="0" y="0"/>
            <a:ext cx="9144000" cy="6858001"/>
          </a:xfrm>
          <a:prstGeom prst="rect">
            <a:avLst/>
          </a:prstGeom>
        </p:spPr>
      </p:pic>
      <p:sp>
        <p:nvSpPr>
          <p:cNvPr id="2" name="Title 1"/>
          <p:cNvSpPr>
            <a:spLocks noGrp="1"/>
          </p:cNvSpPr>
          <p:nvPr>
            <p:ph type="title"/>
          </p:nvPr>
        </p:nvSpPr>
        <p:spPr>
          <a:xfrm>
            <a:off x="457200" y="1079500"/>
            <a:ext cx="8229600" cy="1215571"/>
          </a:xfrm>
        </p:spPr>
        <p:txBody>
          <a:bodyPr>
            <a:normAutofit/>
          </a:bodyPr>
          <a:lstStyle/>
          <a:p>
            <a:r>
              <a:rPr lang="en-US" b="1" dirty="0" err="1" smtClean="0">
                <a:solidFill>
                  <a:srgbClr val="F2AB13"/>
                </a:solidFill>
                <a:latin typeface="Calibri (Headings)"/>
                <a:cs typeface="Calibri (Headings)"/>
              </a:rPr>
              <a:t>Hofstee</a:t>
            </a:r>
            <a:r>
              <a:rPr lang="en-US" b="1" dirty="0" smtClean="0">
                <a:solidFill>
                  <a:srgbClr val="F2AB13"/>
                </a:solidFill>
                <a:latin typeface="Calibri (Headings)"/>
                <a:cs typeface="Calibri (Headings)"/>
              </a:rPr>
              <a:t> Method</a:t>
            </a:r>
            <a:endParaRPr lang="en-US" dirty="0"/>
          </a:p>
        </p:txBody>
      </p:sp>
      <p:sp>
        <p:nvSpPr>
          <p:cNvPr id="3" name="Content Placeholder 2"/>
          <p:cNvSpPr>
            <a:spLocks noGrp="1"/>
          </p:cNvSpPr>
          <p:nvPr>
            <p:ph idx="1"/>
          </p:nvPr>
        </p:nvSpPr>
        <p:spPr>
          <a:xfrm>
            <a:off x="457200" y="2576286"/>
            <a:ext cx="8229600" cy="3338285"/>
          </a:xfrm>
        </p:spPr>
        <p:txBody>
          <a:bodyPr>
            <a:normAutofit fontScale="70000" lnSpcReduction="20000"/>
          </a:bodyPr>
          <a:lstStyle/>
          <a:p>
            <a:r>
              <a:rPr lang="en-US" dirty="0" smtClean="0">
                <a:solidFill>
                  <a:schemeClr val="bg1"/>
                </a:solidFill>
              </a:rPr>
              <a:t>Obtain mean, standard deviation, and quartile measures.</a:t>
            </a:r>
          </a:p>
          <a:p>
            <a:r>
              <a:rPr lang="en-US" dirty="0" smtClean="0">
                <a:solidFill>
                  <a:schemeClr val="bg1"/>
                </a:solidFill>
              </a:rPr>
              <a:t>Judges discuss data and assessment.</a:t>
            </a:r>
          </a:p>
          <a:p>
            <a:r>
              <a:rPr lang="en-US" dirty="0" smtClean="0">
                <a:solidFill>
                  <a:schemeClr val="bg1"/>
                </a:solidFill>
              </a:rPr>
              <a:t>Judges answer 4 questions:</a:t>
            </a:r>
          </a:p>
          <a:p>
            <a:pPr lvl="1"/>
            <a:r>
              <a:rPr lang="en-US" dirty="0" smtClean="0">
                <a:solidFill>
                  <a:schemeClr val="bg1"/>
                </a:solidFill>
              </a:rPr>
              <a:t>1. The lowest acceptable percentage of students to fail the exam.</a:t>
            </a:r>
          </a:p>
          <a:p>
            <a:pPr lvl="1"/>
            <a:r>
              <a:rPr lang="en-US" dirty="0" smtClean="0">
                <a:solidFill>
                  <a:schemeClr val="bg1"/>
                </a:solidFill>
              </a:rPr>
              <a:t>2. The highest acceptable percentage of students to fail the exam.</a:t>
            </a:r>
          </a:p>
          <a:p>
            <a:pPr lvl="1"/>
            <a:r>
              <a:rPr lang="en-US" dirty="0" smtClean="0">
                <a:solidFill>
                  <a:schemeClr val="bg1"/>
                </a:solidFill>
              </a:rPr>
              <a:t>3. The lowest acceptable percent correct score that allows passage of the exam.</a:t>
            </a:r>
          </a:p>
          <a:p>
            <a:pPr lvl="1"/>
            <a:r>
              <a:rPr lang="en-US" dirty="0" smtClean="0">
                <a:solidFill>
                  <a:schemeClr val="bg1"/>
                </a:solidFill>
              </a:rPr>
              <a:t>4. The highest acceptable percent correct score required to pass the exam. </a:t>
            </a:r>
          </a:p>
          <a:p>
            <a:pPr marL="457200" lvl="1" indent="0">
              <a:buNone/>
            </a:pPr>
            <a:endParaRPr lang="en-US" dirty="0" smtClean="0">
              <a:solidFill>
                <a:schemeClr val="bg1"/>
              </a:solidFill>
            </a:endParaRPr>
          </a:p>
        </p:txBody>
      </p:sp>
    </p:spTree>
    <p:extLst>
      <p:ext uri="{BB962C8B-B14F-4D97-AF65-F5344CB8AC3E}">
        <p14:creationId xmlns:p14="http://schemas.microsoft.com/office/powerpoint/2010/main" val="34374727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itle.jpg"/>
          <p:cNvPicPr>
            <a:picLocks noChangeAspect="1"/>
          </p:cNvPicPr>
          <p:nvPr/>
        </p:nvPicPr>
        <p:blipFill>
          <a:blip r:embed="rId2"/>
          <a:stretch>
            <a:fillRect/>
          </a:stretch>
        </p:blipFill>
        <p:spPr>
          <a:xfrm>
            <a:off x="0" y="0"/>
            <a:ext cx="9144000" cy="6858000"/>
          </a:xfrm>
          <a:prstGeom prst="rect">
            <a:avLst/>
          </a:prstGeom>
        </p:spPr>
      </p:pic>
      <p:sp>
        <p:nvSpPr>
          <p:cNvPr id="2" name="Title 1"/>
          <p:cNvSpPr>
            <a:spLocks noGrp="1"/>
          </p:cNvSpPr>
          <p:nvPr>
            <p:ph type="title"/>
          </p:nvPr>
        </p:nvSpPr>
        <p:spPr>
          <a:xfrm>
            <a:off x="457200" y="2766786"/>
            <a:ext cx="8229600" cy="3138714"/>
          </a:xfrm>
        </p:spPr>
        <p:txBody>
          <a:bodyPr>
            <a:normAutofit/>
          </a:bodyPr>
          <a:lstStyle/>
          <a:p>
            <a:r>
              <a:rPr lang="en-US" b="1" dirty="0" smtClean="0">
                <a:solidFill>
                  <a:srgbClr val="F2AB13"/>
                </a:solidFill>
                <a:latin typeface="Calibri (Headings)"/>
                <a:cs typeface="Calibri (Headings)"/>
              </a:rPr>
              <a:t>Remediation &amp; Standard Setting in Clerkships</a:t>
            </a:r>
            <a:br>
              <a:rPr lang="en-US" b="1" dirty="0" smtClean="0">
                <a:solidFill>
                  <a:srgbClr val="F2AB13"/>
                </a:solidFill>
                <a:latin typeface="Calibri (Headings)"/>
                <a:cs typeface="Calibri (Headings)"/>
              </a:rPr>
            </a:br>
            <a:r>
              <a:rPr lang="en-US" b="1" dirty="0" smtClean="0">
                <a:solidFill>
                  <a:srgbClr val="F2AB13"/>
                </a:solidFill>
                <a:latin typeface="Calibri (Headings)"/>
                <a:cs typeface="Calibri (Headings)"/>
              </a:rPr>
              <a:t/>
            </a:r>
            <a:br>
              <a:rPr lang="en-US" b="1" dirty="0" smtClean="0">
                <a:solidFill>
                  <a:srgbClr val="F2AB13"/>
                </a:solidFill>
                <a:latin typeface="Calibri (Headings)"/>
                <a:cs typeface="Calibri (Headings)"/>
              </a:rPr>
            </a:br>
            <a:r>
              <a:rPr lang="en-US" sz="2200" b="1" dirty="0" smtClean="0">
                <a:solidFill>
                  <a:srgbClr val="F2AB13"/>
                </a:solidFill>
                <a:latin typeface="Calibri (Headings)"/>
                <a:cs typeface="Calibri (Headings)"/>
              </a:rPr>
              <a:t>Laszlo Kiraly MD FACS</a:t>
            </a:r>
            <a:br>
              <a:rPr lang="en-US" sz="2200" b="1" dirty="0" smtClean="0">
                <a:solidFill>
                  <a:srgbClr val="F2AB13"/>
                </a:solidFill>
                <a:latin typeface="Calibri (Headings)"/>
                <a:cs typeface="Calibri (Headings)"/>
              </a:rPr>
            </a:br>
            <a:r>
              <a:rPr lang="en-US" sz="2200" b="1" dirty="0" smtClean="0">
                <a:solidFill>
                  <a:srgbClr val="F2AB13"/>
                </a:solidFill>
                <a:latin typeface="Calibri (Headings)"/>
                <a:cs typeface="Calibri (Headings)"/>
              </a:rPr>
              <a:t>Associate Professor of Surgery</a:t>
            </a:r>
            <a:br>
              <a:rPr lang="en-US" sz="2200" b="1" dirty="0" smtClean="0">
                <a:solidFill>
                  <a:srgbClr val="F2AB13"/>
                </a:solidFill>
                <a:latin typeface="Calibri (Headings)"/>
                <a:cs typeface="Calibri (Headings)"/>
              </a:rPr>
            </a:br>
            <a:r>
              <a:rPr lang="en-US" sz="2200" b="1" dirty="0" smtClean="0">
                <a:solidFill>
                  <a:srgbClr val="F2AB13"/>
                </a:solidFill>
                <a:latin typeface="Calibri (Headings)"/>
                <a:cs typeface="Calibri (Headings)"/>
              </a:rPr>
              <a:t>Oregon Health &amp; Science University</a:t>
            </a:r>
            <a:endParaRPr lang="en-US" sz="2200" b="1" dirty="0">
              <a:solidFill>
                <a:srgbClr val="F2AB13"/>
              </a:solidFill>
              <a:latin typeface="Calibri (Headings)"/>
              <a:cs typeface="Calibri (Headings)"/>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ext-plain.jpg"/>
          <p:cNvPicPr>
            <a:picLocks noChangeAspect="1"/>
          </p:cNvPicPr>
          <p:nvPr/>
        </p:nvPicPr>
        <p:blipFill>
          <a:blip r:embed="rId2"/>
          <a:stretch>
            <a:fillRect/>
          </a:stretch>
        </p:blipFill>
        <p:spPr>
          <a:xfrm>
            <a:off x="0" y="0"/>
            <a:ext cx="9144000" cy="6858001"/>
          </a:xfrm>
          <a:prstGeom prst="rect">
            <a:avLst/>
          </a:prstGeom>
        </p:spPr>
      </p:pic>
      <p:sp>
        <p:nvSpPr>
          <p:cNvPr id="2" name="Title 1"/>
          <p:cNvSpPr>
            <a:spLocks noGrp="1"/>
          </p:cNvSpPr>
          <p:nvPr>
            <p:ph type="title"/>
          </p:nvPr>
        </p:nvSpPr>
        <p:spPr>
          <a:xfrm>
            <a:off x="457200" y="1079500"/>
            <a:ext cx="8229600" cy="1215571"/>
          </a:xfrm>
        </p:spPr>
        <p:txBody>
          <a:bodyPr>
            <a:normAutofit/>
          </a:bodyPr>
          <a:lstStyle/>
          <a:p>
            <a:r>
              <a:rPr lang="en-US" b="1" dirty="0" err="1" smtClean="0">
                <a:solidFill>
                  <a:srgbClr val="F2AB13"/>
                </a:solidFill>
                <a:latin typeface="Calibri (Headings)"/>
                <a:cs typeface="Calibri (Headings)"/>
              </a:rPr>
              <a:t>Hofstee</a:t>
            </a:r>
            <a:endParaRPr lang="en-US" dirty="0"/>
          </a:p>
        </p:txBody>
      </p:sp>
      <p:pic>
        <p:nvPicPr>
          <p:cNvPr id="7" name="Picture 6"/>
          <p:cNvPicPr>
            <a:picLocks noChangeAspect="1"/>
          </p:cNvPicPr>
          <p:nvPr/>
        </p:nvPicPr>
        <p:blipFill rotWithShape="1">
          <a:blip r:embed="rId3"/>
          <a:srcRect r="439" b="16363"/>
          <a:stretch/>
        </p:blipFill>
        <p:spPr>
          <a:xfrm>
            <a:off x="278675" y="2291805"/>
            <a:ext cx="3799131" cy="2102758"/>
          </a:xfrm>
          <a:prstGeom prst="rect">
            <a:avLst/>
          </a:prstGeom>
        </p:spPr>
      </p:pic>
      <p:pic>
        <p:nvPicPr>
          <p:cNvPr id="8" name="Picture 7"/>
          <p:cNvPicPr>
            <a:picLocks noChangeAspect="1"/>
          </p:cNvPicPr>
          <p:nvPr/>
        </p:nvPicPr>
        <p:blipFill>
          <a:blip r:embed="rId4"/>
          <a:stretch>
            <a:fillRect/>
          </a:stretch>
        </p:blipFill>
        <p:spPr>
          <a:xfrm>
            <a:off x="4711336" y="2291805"/>
            <a:ext cx="3715067" cy="2111872"/>
          </a:xfrm>
          <a:prstGeom prst="rect">
            <a:avLst/>
          </a:prstGeom>
        </p:spPr>
      </p:pic>
    </p:spTree>
    <p:extLst>
      <p:ext uri="{BB962C8B-B14F-4D97-AF65-F5344CB8AC3E}">
        <p14:creationId xmlns:p14="http://schemas.microsoft.com/office/powerpoint/2010/main" val="27846335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ext-plain.jpg"/>
          <p:cNvPicPr>
            <a:picLocks noChangeAspect="1"/>
          </p:cNvPicPr>
          <p:nvPr/>
        </p:nvPicPr>
        <p:blipFill>
          <a:blip r:embed="rId2"/>
          <a:stretch>
            <a:fillRect/>
          </a:stretch>
        </p:blipFill>
        <p:spPr>
          <a:xfrm>
            <a:off x="0" y="0"/>
            <a:ext cx="9144000" cy="6858001"/>
          </a:xfrm>
          <a:prstGeom prst="rect">
            <a:avLst/>
          </a:prstGeom>
        </p:spPr>
      </p:pic>
      <p:sp>
        <p:nvSpPr>
          <p:cNvPr id="2" name="Title 1"/>
          <p:cNvSpPr>
            <a:spLocks noGrp="1"/>
          </p:cNvSpPr>
          <p:nvPr>
            <p:ph type="title"/>
          </p:nvPr>
        </p:nvSpPr>
        <p:spPr>
          <a:xfrm>
            <a:off x="457200" y="1079500"/>
            <a:ext cx="8229600" cy="1215571"/>
          </a:xfrm>
        </p:spPr>
        <p:txBody>
          <a:bodyPr>
            <a:normAutofit fontScale="90000"/>
          </a:bodyPr>
          <a:lstStyle/>
          <a:p>
            <a:r>
              <a:rPr lang="en-US" b="1" dirty="0" smtClean="0">
                <a:solidFill>
                  <a:srgbClr val="F2AB13"/>
                </a:solidFill>
                <a:latin typeface="Calibri (Headings)"/>
                <a:cs typeface="Calibri (Headings)"/>
              </a:rPr>
              <a:t>Use consensus to set standards </a:t>
            </a:r>
            <a:endParaRPr lang="en-US" dirty="0"/>
          </a:p>
        </p:txBody>
      </p:sp>
      <p:sp>
        <p:nvSpPr>
          <p:cNvPr id="3" name="Content Placeholder 2"/>
          <p:cNvSpPr>
            <a:spLocks noGrp="1"/>
          </p:cNvSpPr>
          <p:nvPr>
            <p:ph idx="1"/>
          </p:nvPr>
        </p:nvSpPr>
        <p:spPr>
          <a:xfrm>
            <a:off x="457200" y="2576286"/>
            <a:ext cx="8229600" cy="3338285"/>
          </a:xfrm>
        </p:spPr>
        <p:txBody>
          <a:bodyPr/>
          <a:lstStyle/>
          <a:p>
            <a:r>
              <a:rPr lang="en-US" dirty="0" smtClean="0">
                <a:solidFill>
                  <a:schemeClr val="bg1"/>
                </a:solidFill>
              </a:rPr>
              <a:t>Clerkship annual meeting</a:t>
            </a:r>
          </a:p>
          <a:p>
            <a:r>
              <a:rPr lang="en-US" dirty="0" smtClean="0">
                <a:solidFill>
                  <a:schemeClr val="bg1"/>
                </a:solidFill>
              </a:rPr>
              <a:t>Separate meeting analogous to clinical competency committee</a:t>
            </a:r>
          </a:p>
          <a:p>
            <a:r>
              <a:rPr lang="en-US" dirty="0" smtClean="0">
                <a:solidFill>
                  <a:schemeClr val="bg1"/>
                </a:solidFill>
              </a:rPr>
              <a:t>New assessments require pragmatic approach</a:t>
            </a:r>
          </a:p>
          <a:p>
            <a:r>
              <a:rPr lang="en-US" dirty="0" smtClean="0">
                <a:solidFill>
                  <a:schemeClr val="bg1"/>
                </a:solidFill>
              </a:rPr>
              <a:t>Using consistent processes validates your standards</a:t>
            </a:r>
          </a:p>
        </p:txBody>
      </p:sp>
    </p:spTree>
    <p:extLst>
      <p:ext uri="{BB962C8B-B14F-4D97-AF65-F5344CB8AC3E}">
        <p14:creationId xmlns:p14="http://schemas.microsoft.com/office/powerpoint/2010/main" val="22322700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ext-plain.jpg"/>
          <p:cNvPicPr>
            <a:picLocks noChangeAspect="1"/>
          </p:cNvPicPr>
          <p:nvPr/>
        </p:nvPicPr>
        <p:blipFill>
          <a:blip r:embed="rId2"/>
          <a:stretch>
            <a:fillRect/>
          </a:stretch>
        </p:blipFill>
        <p:spPr>
          <a:xfrm>
            <a:off x="0" y="0"/>
            <a:ext cx="9144000" cy="6858001"/>
          </a:xfrm>
          <a:prstGeom prst="rect">
            <a:avLst/>
          </a:prstGeom>
        </p:spPr>
      </p:pic>
      <p:sp>
        <p:nvSpPr>
          <p:cNvPr id="2" name="Title 1"/>
          <p:cNvSpPr>
            <a:spLocks noGrp="1"/>
          </p:cNvSpPr>
          <p:nvPr>
            <p:ph type="title"/>
          </p:nvPr>
        </p:nvSpPr>
        <p:spPr>
          <a:xfrm>
            <a:off x="457200" y="1079500"/>
            <a:ext cx="8229600" cy="1215571"/>
          </a:xfrm>
        </p:spPr>
        <p:txBody>
          <a:bodyPr>
            <a:normAutofit/>
          </a:bodyPr>
          <a:lstStyle/>
          <a:p>
            <a:r>
              <a:rPr lang="en-US" b="1" dirty="0" smtClean="0">
                <a:solidFill>
                  <a:srgbClr val="F2AB13"/>
                </a:solidFill>
                <a:latin typeface="Calibri (Headings)"/>
                <a:cs typeface="Calibri (Headings)"/>
              </a:rPr>
              <a:t>Remediation</a:t>
            </a:r>
            <a:endParaRPr lang="en-US" dirty="0"/>
          </a:p>
        </p:txBody>
      </p:sp>
      <p:sp>
        <p:nvSpPr>
          <p:cNvPr id="3" name="Content Placeholder 2"/>
          <p:cNvSpPr>
            <a:spLocks noGrp="1"/>
          </p:cNvSpPr>
          <p:nvPr>
            <p:ph idx="1"/>
          </p:nvPr>
        </p:nvSpPr>
        <p:spPr>
          <a:xfrm>
            <a:off x="457200" y="2576286"/>
            <a:ext cx="8229600" cy="3338285"/>
          </a:xfrm>
        </p:spPr>
        <p:txBody>
          <a:bodyPr/>
          <a:lstStyle/>
          <a:p>
            <a:r>
              <a:rPr lang="en-US" dirty="0" smtClean="0">
                <a:solidFill>
                  <a:schemeClr val="bg1"/>
                </a:solidFill>
              </a:rPr>
              <a:t>Student misses pass threshold.</a:t>
            </a:r>
            <a:endParaRPr lang="en-US" dirty="0" smtClean="0">
              <a:solidFill>
                <a:schemeClr val="bg1"/>
              </a:solidFill>
            </a:endParaRPr>
          </a:p>
          <a:p>
            <a:r>
              <a:rPr lang="en-US" dirty="0" smtClean="0">
                <a:solidFill>
                  <a:schemeClr val="bg1"/>
                </a:solidFill>
              </a:rPr>
              <a:t>Should all remediation be uniform?</a:t>
            </a:r>
            <a:endParaRPr lang="en-US" dirty="0" smtClean="0">
              <a:solidFill>
                <a:schemeClr val="bg1"/>
              </a:solidFill>
            </a:endParaRPr>
          </a:p>
          <a:p>
            <a:r>
              <a:rPr lang="en-US" dirty="0" smtClean="0">
                <a:solidFill>
                  <a:schemeClr val="bg1"/>
                </a:solidFill>
              </a:rPr>
              <a:t>How much flexibility does your institution have?</a:t>
            </a:r>
          </a:p>
          <a:p>
            <a:r>
              <a:rPr lang="en-US" dirty="0" smtClean="0">
                <a:solidFill>
                  <a:schemeClr val="bg1"/>
                </a:solidFill>
              </a:rPr>
              <a:t>Examine your “willingness” to fail a student.</a:t>
            </a:r>
            <a:endParaRPr lang="en-US" dirty="0" smtClean="0">
              <a:solidFill>
                <a:schemeClr val="bg1"/>
              </a:solidFill>
            </a:endParaRPr>
          </a:p>
        </p:txBody>
      </p:sp>
    </p:spTree>
    <p:extLst>
      <p:ext uri="{BB962C8B-B14F-4D97-AF65-F5344CB8AC3E}">
        <p14:creationId xmlns:p14="http://schemas.microsoft.com/office/powerpoint/2010/main" val="35390971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ext-plain.jpg"/>
          <p:cNvPicPr>
            <a:picLocks noChangeAspect="1"/>
          </p:cNvPicPr>
          <p:nvPr/>
        </p:nvPicPr>
        <p:blipFill>
          <a:blip r:embed="rId2"/>
          <a:stretch>
            <a:fillRect/>
          </a:stretch>
        </p:blipFill>
        <p:spPr>
          <a:xfrm>
            <a:off x="0" y="0"/>
            <a:ext cx="9144000" cy="6858001"/>
          </a:xfrm>
          <a:prstGeom prst="rect">
            <a:avLst/>
          </a:prstGeom>
        </p:spPr>
      </p:pic>
      <p:sp>
        <p:nvSpPr>
          <p:cNvPr id="2" name="Title 1"/>
          <p:cNvSpPr>
            <a:spLocks noGrp="1"/>
          </p:cNvSpPr>
          <p:nvPr>
            <p:ph type="title"/>
          </p:nvPr>
        </p:nvSpPr>
        <p:spPr>
          <a:xfrm>
            <a:off x="457200" y="771929"/>
            <a:ext cx="8229600" cy="1215571"/>
          </a:xfrm>
        </p:spPr>
        <p:txBody>
          <a:bodyPr>
            <a:normAutofit fontScale="90000"/>
          </a:bodyPr>
          <a:lstStyle/>
          <a:p>
            <a:r>
              <a:rPr lang="en-US" b="1" dirty="0" smtClean="0">
                <a:solidFill>
                  <a:srgbClr val="F2AB13"/>
                </a:solidFill>
                <a:latin typeface="Calibri (Headings)"/>
                <a:cs typeface="Calibri (Headings)"/>
              </a:rPr>
              <a:t>Should we diagnose the reason for failure? </a:t>
            </a:r>
            <a:endParaRPr lang="en-US" dirty="0"/>
          </a:p>
        </p:txBody>
      </p:sp>
      <p:sp>
        <p:nvSpPr>
          <p:cNvPr id="3" name="Content Placeholder 2"/>
          <p:cNvSpPr>
            <a:spLocks noGrp="1"/>
          </p:cNvSpPr>
          <p:nvPr>
            <p:ph idx="1"/>
          </p:nvPr>
        </p:nvSpPr>
        <p:spPr>
          <a:xfrm>
            <a:off x="457200" y="2060897"/>
            <a:ext cx="8229600" cy="3338285"/>
          </a:xfrm>
        </p:spPr>
        <p:txBody>
          <a:bodyPr/>
          <a:lstStyle/>
          <a:p>
            <a:r>
              <a:rPr lang="en-US" dirty="0" smtClean="0">
                <a:solidFill>
                  <a:schemeClr val="bg1"/>
                </a:solidFill>
              </a:rPr>
              <a:t>Clinical Skills Exam study defined categories</a:t>
            </a:r>
          </a:p>
          <a:p>
            <a:pPr lvl="1"/>
            <a:r>
              <a:rPr lang="en-US" dirty="0" smtClean="0">
                <a:solidFill>
                  <a:schemeClr val="bg1"/>
                </a:solidFill>
              </a:rPr>
              <a:t>1. Pre-existing academic issues (56%)</a:t>
            </a:r>
          </a:p>
          <a:p>
            <a:pPr lvl="1"/>
            <a:r>
              <a:rPr lang="en-US" dirty="0" smtClean="0">
                <a:solidFill>
                  <a:schemeClr val="bg1"/>
                </a:solidFill>
              </a:rPr>
              <a:t>2. Testing issues or organizational problems (23%)</a:t>
            </a:r>
          </a:p>
          <a:p>
            <a:pPr lvl="1"/>
            <a:r>
              <a:rPr lang="en-US" dirty="0" smtClean="0">
                <a:solidFill>
                  <a:schemeClr val="bg1"/>
                </a:solidFill>
              </a:rPr>
              <a:t>3. Extenuating psychosocial factors (15%)</a:t>
            </a:r>
          </a:p>
          <a:p>
            <a:pPr lvl="1"/>
            <a:r>
              <a:rPr lang="en-US" dirty="0" smtClean="0">
                <a:solidFill>
                  <a:schemeClr val="bg1"/>
                </a:solidFill>
              </a:rPr>
              <a:t>4. Nonverbal learning issues (9%)</a:t>
            </a:r>
          </a:p>
          <a:p>
            <a:pPr lvl="1"/>
            <a:r>
              <a:rPr lang="en-US" dirty="0" smtClean="0">
                <a:solidFill>
                  <a:schemeClr val="bg1"/>
                </a:solidFill>
              </a:rPr>
              <a:t>5. Attitudinal issues (professionalism) (30%)</a:t>
            </a:r>
            <a:endParaRPr lang="en-US" dirty="0" smtClean="0">
              <a:solidFill>
                <a:schemeClr val="bg1"/>
              </a:solidFill>
            </a:endParaRPr>
          </a:p>
        </p:txBody>
      </p:sp>
      <p:sp>
        <p:nvSpPr>
          <p:cNvPr id="5" name="TextBox 4"/>
          <p:cNvSpPr txBox="1"/>
          <p:nvPr/>
        </p:nvSpPr>
        <p:spPr>
          <a:xfrm>
            <a:off x="1213658" y="5461462"/>
            <a:ext cx="6783186" cy="369332"/>
          </a:xfrm>
          <a:prstGeom prst="rect">
            <a:avLst/>
          </a:prstGeom>
          <a:noFill/>
        </p:spPr>
        <p:txBody>
          <a:bodyPr wrap="square" rtlCol="0">
            <a:spAutoFit/>
          </a:bodyPr>
          <a:lstStyle/>
          <a:p>
            <a:r>
              <a:rPr lang="en-US" dirty="0" smtClean="0">
                <a:solidFill>
                  <a:schemeClr val="bg1"/>
                </a:solidFill>
              </a:rPr>
              <a:t>A </a:t>
            </a:r>
            <a:r>
              <a:rPr lang="en-US" dirty="0" err="1" smtClean="0">
                <a:solidFill>
                  <a:schemeClr val="bg1"/>
                </a:solidFill>
              </a:rPr>
              <a:t>Kalet</a:t>
            </a:r>
            <a:r>
              <a:rPr lang="en-US" dirty="0" smtClean="0">
                <a:solidFill>
                  <a:schemeClr val="bg1"/>
                </a:solidFill>
              </a:rPr>
              <a:t> CL Chou Remediation in Medical Education. 2014</a:t>
            </a:r>
            <a:endParaRPr lang="en-US" dirty="0">
              <a:solidFill>
                <a:schemeClr val="bg1"/>
              </a:solidFill>
            </a:endParaRPr>
          </a:p>
        </p:txBody>
      </p:sp>
    </p:spTree>
    <p:extLst>
      <p:ext uri="{BB962C8B-B14F-4D97-AF65-F5344CB8AC3E}">
        <p14:creationId xmlns:p14="http://schemas.microsoft.com/office/powerpoint/2010/main" val="31678988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ext-plain.jpg"/>
          <p:cNvPicPr>
            <a:picLocks noChangeAspect="1"/>
          </p:cNvPicPr>
          <p:nvPr/>
        </p:nvPicPr>
        <p:blipFill>
          <a:blip r:embed="rId2"/>
          <a:stretch>
            <a:fillRect/>
          </a:stretch>
        </p:blipFill>
        <p:spPr>
          <a:xfrm>
            <a:off x="-99753" y="0"/>
            <a:ext cx="9144000" cy="6858001"/>
          </a:xfrm>
          <a:prstGeom prst="rect">
            <a:avLst/>
          </a:prstGeom>
        </p:spPr>
      </p:pic>
      <p:sp>
        <p:nvSpPr>
          <p:cNvPr id="2" name="Title 1"/>
          <p:cNvSpPr>
            <a:spLocks noGrp="1"/>
          </p:cNvSpPr>
          <p:nvPr>
            <p:ph type="title"/>
          </p:nvPr>
        </p:nvSpPr>
        <p:spPr>
          <a:xfrm>
            <a:off x="457200" y="771929"/>
            <a:ext cx="8229600" cy="1215571"/>
          </a:xfrm>
        </p:spPr>
        <p:txBody>
          <a:bodyPr>
            <a:normAutofit/>
          </a:bodyPr>
          <a:lstStyle/>
          <a:p>
            <a:r>
              <a:rPr lang="en-US" b="1" dirty="0" smtClean="0">
                <a:solidFill>
                  <a:srgbClr val="F2AB13"/>
                </a:solidFill>
                <a:latin typeface="Calibri (Headings)"/>
                <a:cs typeface="Calibri (Headings)"/>
              </a:rPr>
              <a:t>Remediation Best Practices</a:t>
            </a:r>
            <a:endParaRPr lang="en-US" dirty="0"/>
          </a:p>
        </p:txBody>
      </p:sp>
      <p:sp>
        <p:nvSpPr>
          <p:cNvPr id="3" name="Content Placeholder 2"/>
          <p:cNvSpPr>
            <a:spLocks noGrp="1"/>
          </p:cNvSpPr>
          <p:nvPr>
            <p:ph idx="1"/>
          </p:nvPr>
        </p:nvSpPr>
        <p:spPr>
          <a:xfrm>
            <a:off x="457199" y="2060897"/>
            <a:ext cx="3915295" cy="3338285"/>
          </a:xfrm>
        </p:spPr>
        <p:txBody>
          <a:bodyPr>
            <a:normAutofit fontScale="70000" lnSpcReduction="20000"/>
          </a:bodyPr>
          <a:lstStyle/>
          <a:p>
            <a:r>
              <a:rPr lang="en-US" dirty="0" smtClean="0">
                <a:solidFill>
                  <a:schemeClr val="bg1"/>
                </a:solidFill>
              </a:rPr>
              <a:t>Support from Dean</a:t>
            </a:r>
          </a:p>
          <a:p>
            <a:r>
              <a:rPr lang="en-US" dirty="0" smtClean="0">
                <a:solidFill>
                  <a:schemeClr val="bg1"/>
                </a:solidFill>
              </a:rPr>
              <a:t>Mandatory participation</a:t>
            </a:r>
          </a:p>
          <a:p>
            <a:r>
              <a:rPr lang="en-US" dirty="0" smtClean="0">
                <a:solidFill>
                  <a:schemeClr val="bg1"/>
                </a:solidFill>
              </a:rPr>
              <a:t>Learn diagnoses</a:t>
            </a:r>
          </a:p>
          <a:p>
            <a:r>
              <a:rPr lang="en-US" dirty="0" smtClean="0">
                <a:solidFill>
                  <a:schemeClr val="bg1"/>
                </a:solidFill>
              </a:rPr>
              <a:t>Collaborative Development of individual plan</a:t>
            </a:r>
          </a:p>
          <a:p>
            <a:r>
              <a:rPr lang="en-US" dirty="0" smtClean="0">
                <a:solidFill>
                  <a:schemeClr val="bg1"/>
                </a:solidFill>
              </a:rPr>
              <a:t>Frequent monitoring and documentation</a:t>
            </a:r>
          </a:p>
          <a:p>
            <a:r>
              <a:rPr lang="en-US" dirty="0" smtClean="0">
                <a:solidFill>
                  <a:schemeClr val="bg1"/>
                </a:solidFill>
              </a:rPr>
              <a:t>Longitudinal faculty – student relationships</a:t>
            </a:r>
          </a:p>
        </p:txBody>
      </p:sp>
      <p:sp>
        <p:nvSpPr>
          <p:cNvPr id="6" name="Content Placeholder 2"/>
          <p:cNvSpPr txBox="1">
            <a:spLocks/>
          </p:cNvSpPr>
          <p:nvPr/>
        </p:nvSpPr>
        <p:spPr>
          <a:xfrm>
            <a:off x="4638502" y="2060897"/>
            <a:ext cx="4048298" cy="3338285"/>
          </a:xfrm>
          <a:prstGeom prst="rect">
            <a:avLst/>
          </a:prstGeom>
        </p:spPr>
        <p:txBody>
          <a:bodyPr vert="horz" lIns="91440" tIns="45720" rIns="91440" bIns="45720" rtlCol="0">
            <a:normAutofit fontScale="775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dirty="0" smtClean="0">
                <a:solidFill>
                  <a:schemeClr val="bg1"/>
                </a:solidFill>
              </a:rPr>
              <a:t>Tailored strategies</a:t>
            </a:r>
          </a:p>
          <a:p>
            <a:r>
              <a:rPr lang="en-US" dirty="0" smtClean="0">
                <a:solidFill>
                  <a:schemeClr val="bg1"/>
                </a:solidFill>
              </a:rPr>
              <a:t>Variety of methods</a:t>
            </a:r>
          </a:p>
          <a:p>
            <a:r>
              <a:rPr lang="en-US" dirty="0" smtClean="0">
                <a:solidFill>
                  <a:schemeClr val="bg1"/>
                </a:solidFill>
              </a:rPr>
              <a:t>Attitudes and motivations</a:t>
            </a:r>
          </a:p>
          <a:p>
            <a:r>
              <a:rPr lang="en-US" dirty="0" smtClean="0">
                <a:solidFill>
                  <a:schemeClr val="bg1"/>
                </a:solidFill>
              </a:rPr>
              <a:t>Self- monitoring</a:t>
            </a:r>
          </a:p>
          <a:p>
            <a:r>
              <a:rPr lang="en-US" dirty="0" smtClean="0">
                <a:solidFill>
                  <a:schemeClr val="bg1"/>
                </a:solidFill>
              </a:rPr>
              <a:t>Emotional support</a:t>
            </a:r>
          </a:p>
          <a:p>
            <a:r>
              <a:rPr lang="en-US" dirty="0" smtClean="0">
                <a:solidFill>
                  <a:schemeClr val="bg1"/>
                </a:solidFill>
              </a:rPr>
              <a:t>Faculty mentoring, </a:t>
            </a:r>
            <a:r>
              <a:rPr lang="en-US" dirty="0" err="1" smtClean="0">
                <a:solidFill>
                  <a:schemeClr val="bg1"/>
                </a:solidFill>
              </a:rPr>
              <a:t>directo</a:t>
            </a:r>
            <a:r>
              <a:rPr lang="en-US" dirty="0" smtClean="0">
                <a:solidFill>
                  <a:schemeClr val="bg1"/>
                </a:solidFill>
              </a:rPr>
              <a:t> observation, and feedback</a:t>
            </a:r>
          </a:p>
        </p:txBody>
      </p:sp>
      <p:sp>
        <p:nvSpPr>
          <p:cNvPr id="7" name="TextBox 6"/>
          <p:cNvSpPr txBox="1"/>
          <p:nvPr/>
        </p:nvSpPr>
        <p:spPr>
          <a:xfrm>
            <a:off x="1753985" y="5702531"/>
            <a:ext cx="4680066" cy="369332"/>
          </a:xfrm>
          <a:prstGeom prst="rect">
            <a:avLst/>
          </a:prstGeom>
          <a:noFill/>
        </p:spPr>
        <p:txBody>
          <a:bodyPr wrap="square" rtlCol="0">
            <a:spAutoFit/>
          </a:bodyPr>
          <a:lstStyle/>
          <a:p>
            <a:r>
              <a:rPr lang="en-US" dirty="0" err="1" smtClean="0">
                <a:solidFill>
                  <a:schemeClr val="bg1"/>
                </a:solidFill>
              </a:rPr>
              <a:t>Kalet</a:t>
            </a:r>
            <a:r>
              <a:rPr lang="en-US" dirty="0" smtClean="0">
                <a:solidFill>
                  <a:schemeClr val="bg1"/>
                </a:solidFill>
              </a:rPr>
              <a:t>, Tewksbury, Ogilvie, </a:t>
            </a:r>
            <a:r>
              <a:rPr lang="en-US" dirty="0" err="1" smtClean="0">
                <a:solidFill>
                  <a:schemeClr val="bg1"/>
                </a:solidFill>
              </a:rPr>
              <a:t>Yingling</a:t>
            </a:r>
            <a:r>
              <a:rPr lang="en-US" dirty="0" smtClean="0">
                <a:solidFill>
                  <a:schemeClr val="bg1"/>
                </a:solidFill>
              </a:rPr>
              <a:t>. 2014</a:t>
            </a:r>
            <a:endParaRPr lang="en-US" dirty="0">
              <a:solidFill>
                <a:schemeClr val="bg1"/>
              </a:solidFill>
            </a:endParaRPr>
          </a:p>
        </p:txBody>
      </p:sp>
    </p:spTree>
    <p:extLst>
      <p:ext uri="{BB962C8B-B14F-4D97-AF65-F5344CB8AC3E}">
        <p14:creationId xmlns:p14="http://schemas.microsoft.com/office/powerpoint/2010/main" val="39586949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ext-plain.jpg"/>
          <p:cNvPicPr>
            <a:picLocks noChangeAspect="1"/>
          </p:cNvPicPr>
          <p:nvPr/>
        </p:nvPicPr>
        <p:blipFill>
          <a:blip r:embed="rId2"/>
          <a:stretch>
            <a:fillRect/>
          </a:stretch>
        </p:blipFill>
        <p:spPr>
          <a:xfrm>
            <a:off x="0" y="0"/>
            <a:ext cx="9144000" cy="6858001"/>
          </a:xfrm>
          <a:prstGeom prst="rect">
            <a:avLst/>
          </a:prstGeom>
        </p:spPr>
      </p:pic>
      <p:sp>
        <p:nvSpPr>
          <p:cNvPr id="2" name="Title 1"/>
          <p:cNvSpPr>
            <a:spLocks noGrp="1"/>
          </p:cNvSpPr>
          <p:nvPr>
            <p:ph type="title"/>
          </p:nvPr>
        </p:nvSpPr>
        <p:spPr>
          <a:xfrm>
            <a:off x="457200" y="771929"/>
            <a:ext cx="8229600" cy="1215571"/>
          </a:xfrm>
        </p:spPr>
        <p:txBody>
          <a:bodyPr>
            <a:normAutofit fontScale="90000"/>
          </a:bodyPr>
          <a:lstStyle/>
          <a:p>
            <a:r>
              <a:rPr lang="en-US" b="1" dirty="0" smtClean="0">
                <a:solidFill>
                  <a:srgbClr val="F2AB13"/>
                </a:solidFill>
                <a:latin typeface="Calibri (Headings)"/>
                <a:cs typeface="Calibri (Headings)"/>
              </a:rPr>
              <a:t>Creating an Individual Learning Plan – Medical Knowledge</a:t>
            </a:r>
            <a:endParaRPr lang="en-US" dirty="0"/>
          </a:p>
        </p:txBody>
      </p:sp>
      <p:sp>
        <p:nvSpPr>
          <p:cNvPr id="5" name="Content Placeholder 4"/>
          <p:cNvSpPr>
            <a:spLocks noGrp="1"/>
          </p:cNvSpPr>
          <p:nvPr>
            <p:ph idx="1"/>
          </p:nvPr>
        </p:nvSpPr>
        <p:spPr/>
        <p:txBody>
          <a:bodyPr/>
          <a:lstStyle/>
          <a:p>
            <a:endParaRPr lang="en-US"/>
          </a:p>
        </p:txBody>
      </p:sp>
      <p:pic>
        <p:nvPicPr>
          <p:cNvPr id="6" name="Picture 5"/>
          <p:cNvPicPr>
            <a:picLocks noChangeAspect="1"/>
          </p:cNvPicPr>
          <p:nvPr/>
        </p:nvPicPr>
        <p:blipFill>
          <a:blip r:embed="rId3"/>
          <a:stretch>
            <a:fillRect/>
          </a:stretch>
        </p:blipFill>
        <p:spPr>
          <a:xfrm>
            <a:off x="1017749" y="2208981"/>
            <a:ext cx="7108501" cy="3695700"/>
          </a:xfrm>
          <a:prstGeom prst="rect">
            <a:avLst/>
          </a:prstGeom>
        </p:spPr>
      </p:pic>
      <p:sp>
        <p:nvSpPr>
          <p:cNvPr id="7" name="TextBox 6"/>
          <p:cNvSpPr txBox="1"/>
          <p:nvPr/>
        </p:nvSpPr>
        <p:spPr>
          <a:xfrm>
            <a:off x="1354975" y="6251171"/>
            <a:ext cx="5444836" cy="369332"/>
          </a:xfrm>
          <a:prstGeom prst="rect">
            <a:avLst/>
          </a:prstGeom>
          <a:noFill/>
        </p:spPr>
        <p:txBody>
          <a:bodyPr wrap="square" rtlCol="0">
            <a:spAutoFit/>
          </a:bodyPr>
          <a:lstStyle/>
          <a:p>
            <a:r>
              <a:rPr lang="en-US" dirty="0" err="1" smtClean="0">
                <a:solidFill>
                  <a:schemeClr val="bg1"/>
                </a:solidFill>
              </a:rPr>
              <a:t>Kalet</a:t>
            </a:r>
            <a:r>
              <a:rPr lang="en-US" dirty="0" smtClean="0">
                <a:solidFill>
                  <a:schemeClr val="bg1"/>
                </a:solidFill>
              </a:rPr>
              <a:t> 2014</a:t>
            </a:r>
            <a:endParaRPr lang="en-US" dirty="0">
              <a:solidFill>
                <a:schemeClr val="bg1"/>
              </a:solidFill>
            </a:endParaRPr>
          </a:p>
        </p:txBody>
      </p:sp>
    </p:spTree>
    <p:extLst>
      <p:ext uri="{BB962C8B-B14F-4D97-AF65-F5344CB8AC3E}">
        <p14:creationId xmlns:p14="http://schemas.microsoft.com/office/powerpoint/2010/main" val="245341511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ext-plain.jpg"/>
          <p:cNvPicPr>
            <a:picLocks noChangeAspect="1"/>
          </p:cNvPicPr>
          <p:nvPr/>
        </p:nvPicPr>
        <p:blipFill>
          <a:blip r:embed="rId2"/>
          <a:stretch>
            <a:fillRect/>
          </a:stretch>
        </p:blipFill>
        <p:spPr>
          <a:xfrm>
            <a:off x="0" y="0"/>
            <a:ext cx="9144000" cy="6858001"/>
          </a:xfrm>
          <a:prstGeom prst="rect">
            <a:avLst/>
          </a:prstGeom>
        </p:spPr>
      </p:pic>
      <p:sp>
        <p:nvSpPr>
          <p:cNvPr id="2" name="Title 1"/>
          <p:cNvSpPr>
            <a:spLocks noGrp="1"/>
          </p:cNvSpPr>
          <p:nvPr>
            <p:ph type="title"/>
          </p:nvPr>
        </p:nvSpPr>
        <p:spPr>
          <a:xfrm>
            <a:off x="457200" y="771929"/>
            <a:ext cx="8229600" cy="1215571"/>
          </a:xfrm>
        </p:spPr>
        <p:txBody>
          <a:bodyPr>
            <a:normAutofit fontScale="90000"/>
          </a:bodyPr>
          <a:lstStyle/>
          <a:p>
            <a:r>
              <a:rPr lang="en-US" b="1" dirty="0" smtClean="0">
                <a:solidFill>
                  <a:srgbClr val="F2AB13"/>
                </a:solidFill>
                <a:latin typeface="Calibri (Headings)"/>
                <a:cs typeface="Calibri (Headings)"/>
              </a:rPr>
              <a:t>Creating an Individual Learning Plan – Medical Knowledge</a:t>
            </a:r>
            <a:endParaRPr lang="en-US" dirty="0"/>
          </a:p>
        </p:txBody>
      </p:sp>
      <p:sp>
        <p:nvSpPr>
          <p:cNvPr id="3" name="Content Placeholder 2"/>
          <p:cNvSpPr>
            <a:spLocks noGrp="1"/>
          </p:cNvSpPr>
          <p:nvPr>
            <p:ph idx="1"/>
          </p:nvPr>
        </p:nvSpPr>
        <p:spPr>
          <a:xfrm>
            <a:off x="457200" y="2060897"/>
            <a:ext cx="8229600" cy="3338285"/>
          </a:xfrm>
        </p:spPr>
        <p:txBody>
          <a:bodyPr/>
          <a:lstStyle/>
          <a:p>
            <a:r>
              <a:rPr lang="en-US" dirty="0" smtClean="0">
                <a:solidFill>
                  <a:schemeClr val="bg1"/>
                </a:solidFill>
              </a:rPr>
              <a:t>Diagnose cause. Seek aid from SOM. </a:t>
            </a:r>
          </a:p>
          <a:p>
            <a:r>
              <a:rPr lang="en-US" dirty="0" smtClean="0">
                <a:solidFill>
                  <a:schemeClr val="bg1"/>
                </a:solidFill>
              </a:rPr>
              <a:t>Structured reading assignments with faculty mentor before formal remediation</a:t>
            </a:r>
          </a:p>
          <a:p>
            <a:r>
              <a:rPr lang="en-US" dirty="0" smtClean="0">
                <a:solidFill>
                  <a:schemeClr val="bg1"/>
                </a:solidFill>
              </a:rPr>
              <a:t>Consider alternate test/quizzes</a:t>
            </a:r>
          </a:p>
          <a:p>
            <a:r>
              <a:rPr lang="en-US" dirty="0" smtClean="0">
                <a:solidFill>
                  <a:schemeClr val="bg1"/>
                </a:solidFill>
              </a:rPr>
              <a:t>Structured partial remediation of rotation</a:t>
            </a:r>
            <a:endParaRPr lang="en-US" dirty="0" smtClean="0">
              <a:solidFill>
                <a:schemeClr val="bg1"/>
              </a:solidFill>
            </a:endParaRPr>
          </a:p>
          <a:p>
            <a:endParaRPr lang="en-US" dirty="0" smtClean="0">
              <a:solidFill>
                <a:schemeClr val="bg1"/>
              </a:solidFill>
            </a:endParaRPr>
          </a:p>
        </p:txBody>
      </p:sp>
    </p:spTree>
    <p:extLst>
      <p:ext uri="{BB962C8B-B14F-4D97-AF65-F5344CB8AC3E}">
        <p14:creationId xmlns:p14="http://schemas.microsoft.com/office/powerpoint/2010/main" val="178386723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ext-plain.jpg"/>
          <p:cNvPicPr>
            <a:picLocks noChangeAspect="1"/>
          </p:cNvPicPr>
          <p:nvPr/>
        </p:nvPicPr>
        <p:blipFill>
          <a:blip r:embed="rId2"/>
          <a:stretch>
            <a:fillRect/>
          </a:stretch>
        </p:blipFill>
        <p:spPr>
          <a:xfrm>
            <a:off x="0" y="0"/>
            <a:ext cx="9144000" cy="6858001"/>
          </a:xfrm>
          <a:prstGeom prst="rect">
            <a:avLst/>
          </a:prstGeom>
        </p:spPr>
      </p:pic>
      <p:sp>
        <p:nvSpPr>
          <p:cNvPr id="2" name="Title 1"/>
          <p:cNvSpPr>
            <a:spLocks noGrp="1"/>
          </p:cNvSpPr>
          <p:nvPr>
            <p:ph type="title"/>
          </p:nvPr>
        </p:nvSpPr>
        <p:spPr>
          <a:xfrm>
            <a:off x="457200" y="771929"/>
            <a:ext cx="8229600" cy="1215571"/>
          </a:xfrm>
        </p:spPr>
        <p:txBody>
          <a:bodyPr>
            <a:normAutofit/>
          </a:bodyPr>
          <a:lstStyle/>
          <a:p>
            <a:r>
              <a:rPr lang="en-US" b="1" dirty="0" smtClean="0">
                <a:solidFill>
                  <a:srgbClr val="F2AB13"/>
                </a:solidFill>
                <a:latin typeface="Calibri (Headings)"/>
                <a:cs typeface="Calibri (Headings)"/>
              </a:rPr>
              <a:t>ILP - Interpersonal Skills</a:t>
            </a:r>
            <a:endParaRPr lang="en-US" dirty="0"/>
          </a:p>
        </p:txBody>
      </p:sp>
      <p:sp>
        <p:nvSpPr>
          <p:cNvPr id="3" name="Content Placeholder 2"/>
          <p:cNvSpPr>
            <a:spLocks noGrp="1"/>
          </p:cNvSpPr>
          <p:nvPr>
            <p:ph idx="1"/>
          </p:nvPr>
        </p:nvSpPr>
        <p:spPr>
          <a:xfrm>
            <a:off x="457200" y="2060897"/>
            <a:ext cx="8229600" cy="3338285"/>
          </a:xfrm>
        </p:spPr>
        <p:txBody>
          <a:bodyPr>
            <a:normAutofit lnSpcReduction="10000"/>
          </a:bodyPr>
          <a:lstStyle/>
          <a:p>
            <a:r>
              <a:rPr lang="en-US" dirty="0" smtClean="0">
                <a:solidFill>
                  <a:schemeClr val="bg1"/>
                </a:solidFill>
              </a:rPr>
              <a:t>Interpersonal Skills / Emotional Intelligence</a:t>
            </a:r>
          </a:p>
          <a:p>
            <a:r>
              <a:rPr lang="en-US" dirty="0" smtClean="0">
                <a:solidFill>
                  <a:schemeClr val="bg1"/>
                </a:solidFill>
              </a:rPr>
              <a:t>Outliers may present as a failing clinical score</a:t>
            </a:r>
          </a:p>
          <a:p>
            <a:r>
              <a:rPr lang="en-US" dirty="0" smtClean="0">
                <a:solidFill>
                  <a:schemeClr val="bg1"/>
                </a:solidFill>
              </a:rPr>
              <a:t>Assistance from Dean’s office </a:t>
            </a:r>
          </a:p>
          <a:p>
            <a:r>
              <a:rPr lang="en-US" dirty="0" smtClean="0">
                <a:solidFill>
                  <a:schemeClr val="bg1"/>
                </a:solidFill>
              </a:rPr>
              <a:t>Videotaped encounters</a:t>
            </a:r>
          </a:p>
          <a:p>
            <a:r>
              <a:rPr lang="en-US" dirty="0" smtClean="0">
                <a:solidFill>
                  <a:schemeClr val="bg1"/>
                </a:solidFill>
              </a:rPr>
              <a:t>May need to remediate entire clinical rotation after correction.</a:t>
            </a:r>
          </a:p>
          <a:p>
            <a:endParaRPr lang="en-US" dirty="0" smtClean="0">
              <a:solidFill>
                <a:schemeClr val="bg1"/>
              </a:solidFill>
            </a:endParaRPr>
          </a:p>
        </p:txBody>
      </p:sp>
    </p:spTree>
    <p:extLst>
      <p:ext uri="{BB962C8B-B14F-4D97-AF65-F5344CB8AC3E}">
        <p14:creationId xmlns:p14="http://schemas.microsoft.com/office/powerpoint/2010/main" val="5463850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ext-plain.jpg"/>
          <p:cNvPicPr>
            <a:picLocks noChangeAspect="1"/>
          </p:cNvPicPr>
          <p:nvPr/>
        </p:nvPicPr>
        <p:blipFill>
          <a:blip r:embed="rId2"/>
          <a:stretch>
            <a:fillRect/>
          </a:stretch>
        </p:blipFill>
        <p:spPr>
          <a:xfrm>
            <a:off x="0" y="0"/>
            <a:ext cx="9144000" cy="6858001"/>
          </a:xfrm>
          <a:prstGeom prst="rect">
            <a:avLst/>
          </a:prstGeom>
        </p:spPr>
      </p:pic>
      <p:sp>
        <p:nvSpPr>
          <p:cNvPr id="2" name="Title 1"/>
          <p:cNvSpPr>
            <a:spLocks noGrp="1"/>
          </p:cNvSpPr>
          <p:nvPr>
            <p:ph type="title"/>
          </p:nvPr>
        </p:nvSpPr>
        <p:spPr>
          <a:xfrm>
            <a:off x="457200" y="771929"/>
            <a:ext cx="8229600" cy="1215571"/>
          </a:xfrm>
        </p:spPr>
        <p:txBody>
          <a:bodyPr>
            <a:normAutofit/>
          </a:bodyPr>
          <a:lstStyle/>
          <a:p>
            <a:r>
              <a:rPr lang="en-US" b="1" dirty="0" smtClean="0">
                <a:solidFill>
                  <a:srgbClr val="F2AB13"/>
                </a:solidFill>
                <a:latin typeface="Calibri (Headings)"/>
                <a:cs typeface="Calibri (Headings)"/>
              </a:rPr>
              <a:t>ILP - Professionalism</a:t>
            </a:r>
            <a:endParaRPr lang="en-US" dirty="0"/>
          </a:p>
        </p:txBody>
      </p:sp>
      <p:sp>
        <p:nvSpPr>
          <p:cNvPr id="3" name="Content Placeholder 2"/>
          <p:cNvSpPr>
            <a:spLocks noGrp="1"/>
          </p:cNvSpPr>
          <p:nvPr>
            <p:ph idx="1"/>
          </p:nvPr>
        </p:nvSpPr>
        <p:spPr>
          <a:xfrm>
            <a:off x="457200" y="2060897"/>
            <a:ext cx="8229600" cy="3338285"/>
          </a:xfrm>
        </p:spPr>
        <p:txBody>
          <a:bodyPr>
            <a:normAutofit fontScale="85000" lnSpcReduction="20000"/>
          </a:bodyPr>
          <a:lstStyle/>
          <a:p>
            <a:r>
              <a:rPr lang="en-US" dirty="0" smtClean="0">
                <a:solidFill>
                  <a:schemeClr val="bg1"/>
                </a:solidFill>
              </a:rPr>
              <a:t>Early and often reporting with established mechanism.</a:t>
            </a:r>
          </a:p>
          <a:p>
            <a:r>
              <a:rPr lang="en-US" b="1" dirty="0" smtClean="0">
                <a:solidFill>
                  <a:schemeClr val="bg1"/>
                </a:solidFill>
              </a:rPr>
              <a:t>Consider Failure of rotation based on failure to meet professionalism objectives. </a:t>
            </a:r>
          </a:p>
          <a:p>
            <a:r>
              <a:rPr lang="en-US" dirty="0" smtClean="0">
                <a:solidFill>
                  <a:schemeClr val="bg1"/>
                </a:solidFill>
              </a:rPr>
              <a:t>Is it too late?</a:t>
            </a:r>
          </a:p>
          <a:p>
            <a:r>
              <a:rPr lang="en-US" dirty="0" smtClean="0">
                <a:solidFill>
                  <a:schemeClr val="bg1"/>
                </a:solidFill>
              </a:rPr>
              <a:t>Should we be intervening at the admissions stage?</a:t>
            </a:r>
          </a:p>
          <a:p>
            <a:r>
              <a:rPr lang="en-US" dirty="0" smtClean="0">
                <a:solidFill>
                  <a:schemeClr val="bg1"/>
                </a:solidFill>
              </a:rPr>
              <a:t>Complex reflective and coaching strategies.</a:t>
            </a:r>
          </a:p>
          <a:p>
            <a:r>
              <a:rPr lang="en-US" dirty="0" smtClean="0">
                <a:solidFill>
                  <a:schemeClr val="bg1"/>
                </a:solidFill>
              </a:rPr>
              <a:t>May need to remediate entire clinical rotation after correction.</a:t>
            </a:r>
          </a:p>
          <a:p>
            <a:endParaRPr lang="en-US" dirty="0" smtClean="0">
              <a:solidFill>
                <a:schemeClr val="bg1"/>
              </a:solidFill>
            </a:endParaRPr>
          </a:p>
        </p:txBody>
      </p:sp>
    </p:spTree>
    <p:extLst>
      <p:ext uri="{BB962C8B-B14F-4D97-AF65-F5344CB8AC3E}">
        <p14:creationId xmlns:p14="http://schemas.microsoft.com/office/powerpoint/2010/main" val="53321082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ext-plain.jpg"/>
          <p:cNvPicPr>
            <a:picLocks noChangeAspect="1"/>
          </p:cNvPicPr>
          <p:nvPr/>
        </p:nvPicPr>
        <p:blipFill>
          <a:blip r:embed="rId2"/>
          <a:stretch>
            <a:fillRect/>
          </a:stretch>
        </p:blipFill>
        <p:spPr>
          <a:xfrm>
            <a:off x="0" y="0"/>
            <a:ext cx="9144000" cy="6858001"/>
          </a:xfrm>
          <a:prstGeom prst="rect">
            <a:avLst/>
          </a:prstGeom>
        </p:spPr>
      </p:pic>
      <p:sp>
        <p:nvSpPr>
          <p:cNvPr id="2" name="Title 1"/>
          <p:cNvSpPr>
            <a:spLocks noGrp="1"/>
          </p:cNvSpPr>
          <p:nvPr>
            <p:ph type="title"/>
          </p:nvPr>
        </p:nvSpPr>
        <p:spPr>
          <a:xfrm>
            <a:off x="457200" y="771929"/>
            <a:ext cx="8229600" cy="1215571"/>
          </a:xfrm>
        </p:spPr>
        <p:txBody>
          <a:bodyPr>
            <a:normAutofit/>
          </a:bodyPr>
          <a:lstStyle/>
          <a:p>
            <a:r>
              <a:rPr lang="en-US" b="1" dirty="0" smtClean="0">
                <a:solidFill>
                  <a:srgbClr val="F2AB13"/>
                </a:solidFill>
                <a:latin typeface="Calibri (Headings)"/>
                <a:cs typeface="Calibri (Headings)"/>
              </a:rPr>
              <a:t>ILP – Clinical Reasoning</a:t>
            </a:r>
            <a:endParaRPr lang="en-US" dirty="0"/>
          </a:p>
        </p:txBody>
      </p:sp>
      <p:sp>
        <p:nvSpPr>
          <p:cNvPr id="3" name="Content Placeholder 2"/>
          <p:cNvSpPr>
            <a:spLocks noGrp="1"/>
          </p:cNvSpPr>
          <p:nvPr>
            <p:ph idx="1"/>
          </p:nvPr>
        </p:nvSpPr>
        <p:spPr>
          <a:xfrm>
            <a:off x="457200" y="2060897"/>
            <a:ext cx="8229600" cy="3338285"/>
          </a:xfrm>
        </p:spPr>
        <p:txBody>
          <a:bodyPr>
            <a:normAutofit fontScale="85000" lnSpcReduction="20000"/>
          </a:bodyPr>
          <a:lstStyle/>
          <a:p>
            <a:r>
              <a:rPr lang="en-US" dirty="0" smtClean="0">
                <a:solidFill>
                  <a:schemeClr val="bg1"/>
                </a:solidFill>
              </a:rPr>
              <a:t>Organizational difficulties.</a:t>
            </a:r>
          </a:p>
          <a:p>
            <a:r>
              <a:rPr lang="en-US" dirty="0" smtClean="0">
                <a:solidFill>
                  <a:schemeClr val="bg1"/>
                </a:solidFill>
              </a:rPr>
              <a:t>Gathers information, but no synthesis.</a:t>
            </a:r>
          </a:p>
          <a:p>
            <a:r>
              <a:rPr lang="en-US" b="1" dirty="0" smtClean="0">
                <a:solidFill>
                  <a:schemeClr val="bg1"/>
                </a:solidFill>
              </a:rPr>
              <a:t>Faculty mentoring</a:t>
            </a:r>
          </a:p>
          <a:p>
            <a:r>
              <a:rPr lang="en-US" dirty="0" smtClean="0">
                <a:solidFill>
                  <a:schemeClr val="bg1"/>
                </a:solidFill>
              </a:rPr>
              <a:t>Direct observation</a:t>
            </a:r>
          </a:p>
          <a:p>
            <a:r>
              <a:rPr lang="en-US" dirty="0" smtClean="0">
                <a:solidFill>
                  <a:schemeClr val="bg1"/>
                </a:solidFill>
              </a:rPr>
              <a:t>Case based problem solving</a:t>
            </a:r>
          </a:p>
          <a:p>
            <a:r>
              <a:rPr lang="en-US" dirty="0" smtClean="0">
                <a:solidFill>
                  <a:schemeClr val="bg1"/>
                </a:solidFill>
              </a:rPr>
              <a:t>One minute clinical preceptor</a:t>
            </a:r>
          </a:p>
          <a:p>
            <a:r>
              <a:rPr lang="en-US" dirty="0" smtClean="0">
                <a:solidFill>
                  <a:schemeClr val="bg1"/>
                </a:solidFill>
              </a:rPr>
              <a:t>Partial to full remediation of clinical rotation with above tools</a:t>
            </a:r>
            <a:endParaRPr lang="en-US" dirty="0" smtClean="0">
              <a:solidFill>
                <a:schemeClr val="bg1"/>
              </a:solidFill>
            </a:endParaRPr>
          </a:p>
        </p:txBody>
      </p:sp>
    </p:spTree>
    <p:extLst>
      <p:ext uri="{BB962C8B-B14F-4D97-AF65-F5344CB8AC3E}">
        <p14:creationId xmlns:p14="http://schemas.microsoft.com/office/powerpoint/2010/main" val="2659238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ext-plain.jpg"/>
          <p:cNvPicPr>
            <a:picLocks noChangeAspect="1"/>
          </p:cNvPicPr>
          <p:nvPr/>
        </p:nvPicPr>
        <p:blipFill>
          <a:blip r:embed="rId3"/>
          <a:stretch>
            <a:fillRect/>
          </a:stretch>
        </p:blipFill>
        <p:spPr>
          <a:xfrm>
            <a:off x="0" y="0"/>
            <a:ext cx="9144000" cy="6858001"/>
          </a:xfrm>
          <a:prstGeom prst="rect">
            <a:avLst/>
          </a:prstGeom>
        </p:spPr>
      </p:pic>
      <p:sp>
        <p:nvSpPr>
          <p:cNvPr id="2" name="Title 1"/>
          <p:cNvSpPr>
            <a:spLocks noGrp="1"/>
          </p:cNvSpPr>
          <p:nvPr>
            <p:ph type="title"/>
          </p:nvPr>
        </p:nvSpPr>
        <p:spPr>
          <a:xfrm>
            <a:off x="457200" y="680358"/>
            <a:ext cx="8229600" cy="1215571"/>
          </a:xfrm>
        </p:spPr>
        <p:txBody>
          <a:bodyPr>
            <a:normAutofit/>
          </a:bodyPr>
          <a:lstStyle/>
          <a:p>
            <a:r>
              <a:rPr lang="en-US" b="1" dirty="0" smtClean="0">
                <a:solidFill>
                  <a:srgbClr val="F2AB13"/>
                </a:solidFill>
                <a:latin typeface="Calibri (Headings)"/>
                <a:cs typeface="Calibri (Headings)"/>
              </a:rPr>
              <a:t>Case </a:t>
            </a:r>
            <a:r>
              <a:rPr lang="en-US" b="1" dirty="0" smtClean="0">
                <a:solidFill>
                  <a:srgbClr val="F2AB13"/>
                </a:solidFill>
                <a:latin typeface="Calibri (Headings)"/>
                <a:cs typeface="Calibri (Headings)"/>
              </a:rPr>
              <a:t>#1</a:t>
            </a:r>
            <a:endParaRPr lang="en-US" dirty="0"/>
          </a:p>
        </p:txBody>
      </p:sp>
      <p:sp>
        <p:nvSpPr>
          <p:cNvPr id="3" name="Content Placeholder 2"/>
          <p:cNvSpPr>
            <a:spLocks noGrp="1"/>
          </p:cNvSpPr>
          <p:nvPr>
            <p:ph idx="1"/>
          </p:nvPr>
        </p:nvSpPr>
        <p:spPr>
          <a:xfrm>
            <a:off x="457200" y="1827349"/>
            <a:ext cx="8229600" cy="3338285"/>
          </a:xfrm>
        </p:spPr>
        <p:txBody>
          <a:bodyPr>
            <a:normAutofit fontScale="85000" lnSpcReduction="10000"/>
          </a:bodyPr>
          <a:lstStyle/>
          <a:p>
            <a:r>
              <a:rPr lang="en-US" dirty="0" smtClean="0">
                <a:solidFill>
                  <a:schemeClr val="bg1"/>
                </a:solidFill>
              </a:rPr>
              <a:t>John is a third year medical student. He was a middle performer in his first two years.</a:t>
            </a:r>
          </a:p>
          <a:p>
            <a:r>
              <a:rPr lang="en-US" dirty="0" smtClean="0">
                <a:solidFill>
                  <a:schemeClr val="bg1"/>
                </a:solidFill>
              </a:rPr>
              <a:t>At the end of his rotation, he receives a </a:t>
            </a:r>
            <a:r>
              <a:rPr lang="en-US" dirty="0" smtClean="0">
                <a:solidFill>
                  <a:schemeClr val="bg1"/>
                </a:solidFill>
              </a:rPr>
              <a:t>failing </a:t>
            </a:r>
            <a:r>
              <a:rPr lang="en-US" dirty="0" smtClean="0">
                <a:solidFill>
                  <a:schemeClr val="bg1"/>
                </a:solidFill>
              </a:rPr>
              <a:t>score on his shelf exam.</a:t>
            </a:r>
          </a:p>
          <a:p>
            <a:r>
              <a:rPr lang="en-US" dirty="0" smtClean="0">
                <a:solidFill>
                  <a:schemeClr val="bg1"/>
                </a:solidFill>
              </a:rPr>
              <a:t>Clinical assessments </a:t>
            </a:r>
            <a:r>
              <a:rPr lang="en-US" dirty="0" smtClean="0">
                <a:solidFill>
                  <a:schemeClr val="bg1"/>
                </a:solidFill>
              </a:rPr>
              <a:t>reveal </a:t>
            </a:r>
            <a:r>
              <a:rPr lang="en-US" dirty="0" smtClean="0">
                <a:solidFill>
                  <a:schemeClr val="bg1"/>
                </a:solidFill>
              </a:rPr>
              <a:t>that John was well liked by his teams. Attendings commented on a below average fund of knowledge and wrote “he should read more.” .</a:t>
            </a:r>
            <a:endParaRPr lang="en-US" dirty="0" smtClean="0">
              <a:solidFill>
                <a:schemeClr val="bg1"/>
              </a:solidFill>
            </a:endParaRPr>
          </a:p>
          <a:p>
            <a:r>
              <a:rPr lang="en-US" dirty="0" smtClean="0">
                <a:solidFill>
                  <a:schemeClr val="bg1"/>
                </a:solidFill>
              </a:rPr>
              <a:t>Clerkship director, what do you do?</a:t>
            </a:r>
          </a:p>
        </p:txBody>
      </p:sp>
    </p:spTree>
    <p:extLst>
      <p:ext uri="{BB962C8B-B14F-4D97-AF65-F5344CB8AC3E}">
        <p14:creationId xmlns:p14="http://schemas.microsoft.com/office/powerpoint/2010/main" val="319434260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ext-plain.jpg"/>
          <p:cNvPicPr>
            <a:picLocks noChangeAspect="1"/>
          </p:cNvPicPr>
          <p:nvPr/>
        </p:nvPicPr>
        <p:blipFill>
          <a:blip r:embed="rId2"/>
          <a:stretch>
            <a:fillRect/>
          </a:stretch>
        </p:blipFill>
        <p:spPr>
          <a:xfrm>
            <a:off x="0" y="0"/>
            <a:ext cx="9144000" cy="6858001"/>
          </a:xfrm>
          <a:prstGeom prst="rect">
            <a:avLst/>
          </a:prstGeom>
        </p:spPr>
      </p:pic>
      <p:sp>
        <p:nvSpPr>
          <p:cNvPr id="2" name="Title 1"/>
          <p:cNvSpPr>
            <a:spLocks noGrp="1"/>
          </p:cNvSpPr>
          <p:nvPr>
            <p:ph type="title"/>
          </p:nvPr>
        </p:nvSpPr>
        <p:spPr>
          <a:xfrm>
            <a:off x="457200" y="2343034"/>
            <a:ext cx="8229600" cy="1215571"/>
          </a:xfrm>
        </p:spPr>
        <p:txBody>
          <a:bodyPr>
            <a:normAutofit/>
          </a:bodyPr>
          <a:lstStyle/>
          <a:p>
            <a:r>
              <a:rPr lang="en-US" b="1" dirty="0" smtClean="0">
                <a:solidFill>
                  <a:srgbClr val="F2AB13"/>
                </a:solidFill>
                <a:latin typeface="Calibri (Headings)"/>
                <a:cs typeface="Calibri (Headings)"/>
              </a:rPr>
              <a:t>Back to the cases</a:t>
            </a:r>
            <a:endParaRPr lang="en-US" dirty="0"/>
          </a:p>
        </p:txBody>
      </p:sp>
      <p:sp>
        <p:nvSpPr>
          <p:cNvPr id="5" name="Content Placeholder 4"/>
          <p:cNvSpPr>
            <a:spLocks noGrp="1"/>
          </p:cNvSpPr>
          <p:nvPr>
            <p:ph idx="1"/>
          </p:nvPr>
        </p:nvSpPr>
        <p:spPr>
          <a:xfrm>
            <a:off x="548640" y="3981736"/>
            <a:ext cx="8229600" cy="4525963"/>
          </a:xfrm>
        </p:spPr>
        <p:txBody>
          <a:bodyPr/>
          <a:lstStyle/>
          <a:p>
            <a:pPr lvl="5"/>
            <a:endParaRPr lang="en-US" u="sng" dirty="0"/>
          </a:p>
        </p:txBody>
      </p:sp>
    </p:spTree>
    <p:extLst>
      <p:ext uri="{BB962C8B-B14F-4D97-AF65-F5344CB8AC3E}">
        <p14:creationId xmlns:p14="http://schemas.microsoft.com/office/powerpoint/2010/main" val="75045906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ext-plain.jpg"/>
          <p:cNvPicPr>
            <a:picLocks noChangeAspect="1"/>
          </p:cNvPicPr>
          <p:nvPr/>
        </p:nvPicPr>
        <p:blipFill>
          <a:blip r:embed="rId3"/>
          <a:stretch>
            <a:fillRect/>
          </a:stretch>
        </p:blipFill>
        <p:spPr>
          <a:xfrm>
            <a:off x="0" y="0"/>
            <a:ext cx="9144000" cy="6858001"/>
          </a:xfrm>
          <a:prstGeom prst="rect">
            <a:avLst/>
          </a:prstGeom>
        </p:spPr>
      </p:pic>
      <p:sp>
        <p:nvSpPr>
          <p:cNvPr id="2" name="Title 1"/>
          <p:cNvSpPr>
            <a:spLocks noGrp="1"/>
          </p:cNvSpPr>
          <p:nvPr>
            <p:ph type="title"/>
          </p:nvPr>
        </p:nvSpPr>
        <p:spPr>
          <a:xfrm>
            <a:off x="457200" y="680358"/>
            <a:ext cx="8229600" cy="1215571"/>
          </a:xfrm>
        </p:spPr>
        <p:txBody>
          <a:bodyPr>
            <a:normAutofit/>
          </a:bodyPr>
          <a:lstStyle/>
          <a:p>
            <a:r>
              <a:rPr lang="en-US" b="1" dirty="0" smtClean="0">
                <a:solidFill>
                  <a:srgbClr val="F2AB13"/>
                </a:solidFill>
                <a:latin typeface="Calibri (Headings)"/>
                <a:cs typeface="Calibri (Headings)"/>
              </a:rPr>
              <a:t>Case </a:t>
            </a:r>
            <a:r>
              <a:rPr lang="en-US" b="1" dirty="0" smtClean="0">
                <a:solidFill>
                  <a:srgbClr val="F2AB13"/>
                </a:solidFill>
                <a:latin typeface="Calibri (Headings)"/>
                <a:cs typeface="Calibri (Headings)"/>
              </a:rPr>
              <a:t>#1</a:t>
            </a:r>
            <a:endParaRPr lang="en-US" dirty="0"/>
          </a:p>
        </p:txBody>
      </p:sp>
      <p:sp>
        <p:nvSpPr>
          <p:cNvPr id="3" name="Content Placeholder 2"/>
          <p:cNvSpPr>
            <a:spLocks noGrp="1"/>
          </p:cNvSpPr>
          <p:nvPr>
            <p:ph idx="1"/>
          </p:nvPr>
        </p:nvSpPr>
        <p:spPr>
          <a:xfrm>
            <a:off x="457200" y="1827349"/>
            <a:ext cx="8229600" cy="3338285"/>
          </a:xfrm>
        </p:spPr>
        <p:txBody>
          <a:bodyPr>
            <a:normAutofit fontScale="92500" lnSpcReduction="20000"/>
          </a:bodyPr>
          <a:lstStyle/>
          <a:p>
            <a:r>
              <a:rPr lang="en-US" dirty="0" smtClean="0">
                <a:solidFill>
                  <a:schemeClr val="bg1"/>
                </a:solidFill>
              </a:rPr>
              <a:t>John is a third year medical student. He was a middle performer in his first two years.</a:t>
            </a:r>
          </a:p>
          <a:p>
            <a:r>
              <a:rPr lang="en-US" dirty="0" smtClean="0">
                <a:solidFill>
                  <a:schemeClr val="bg1"/>
                </a:solidFill>
              </a:rPr>
              <a:t>At the end of his rotation, he receives a </a:t>
            </a:r>
            <a:r>
              <a:rPr lang="en-US" dirty="0" smtClean="0">
                <a:solidFill>
                  <a:schemeClr val="bg1"/>
                </a:solidFill>
              </a:rPr>
              <a:t>failing </a:t>
            </a:r>
            <a:r>
              <a:rPr lang="en-US" dirty="0" smtClean="0">
                <a:solidFill>
                  <a:schemeClr val="bg1"/>
                </a:solidFill>
              </a:rPr>
              <a:t>score on his shelf exam.</a:t>
            </a:r>
          </a:p>
          <a:p>
            <a:r>
              <a:rPr lang="en-US" dirty="0" smtClean="0">
                <a:solidFill>
                  <a:schemeClr val="bg1"/>
                </a:solidFill>
              </a:rPr>
              <a:t>Clinical assessments </a:t>
            </a:r>
            <a:r>
              <a:rPr lang="en-US" dirty="0" smtClean="0">
                <a:solidFill>
                  <a:schemeClr val="bg1"/>
                </a:solidFill>
              </a:rPr>
              <a:t>reveal </a:t>
            </a:r>
            <a:r>
              <a:rPr lang="en-US" dirty="0" smtClean="0">
                <a:solidFill>
                  <a:schemeClr val="bg1"/>
                </a:solidFill>
              </a:rPr>
              <a:t>that John was well liked by his teams. Attendings commented on a below average fund of knowledge and wrote “he should read more.” .</a:t>
            </a:r>
            <a:endParaRPr lang="en-US" dirty="0" smtClean="0">
              <a:solidFill>
                <a:schemeClr val="bg1"/>
              </a:solidFill>
            </a:endParaRPr>
          </a:p>
        </p:txBody>
      </p:sp>
    </p:spTree>
    <p:extLst>
      <p:ext uri="{BB962C8B-B14F-4D97-AF65-F5344CB8AC3E}">
        <p14:creationId xmlns:p14="http://schemas.microsoft.com/office/powerpoint/2010/main" val="68983677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ext-plain.jpg"/>
          <p:cNvPicPr>
            <a:picLocks noChangeAspect="1"/>
          </p:cNvPicPr>
          <p:nvPr/>
        </p:nvPicPr>
        <p:blipFill>
          <a:blip r:embed="rId2"/>
          <a:stretch>
            <a:fillRect/>
          </a:stretch>
        </p:blipFill>
        <p:spPr>
          <a:xfrm>
            <a:off x="0" y="0"/>
            <a:ext cx="9144000" cy="6858001"/>
          </a:xfrm>
          <a:prstGeom prst="rect">
            <a:avLst/>
          </a:prstGeom>
        </p:spPr>
      </p:pic>
      <p:sp>
        <p:nvSpPr>
          <p:cNvPr id="2" name="Title 1"/>
          <p:cNvSpPr>
            <a:spLocks noGrp="1"/>
          </p:cNvSpPr>
          <p:nvPr>
            <p:ph type="title"/>
          </p:nvPr>
        </p:nvSpPr>
        <p:spPr>
          <a:xfrm>
            <a:off x="457200" y="2343034"/>
            <a:ext cx="8229600" cy="1215571"/>
          </a:xfrm>
        </p:spPr>
        <p:txBody>
          <a:bodyPr>
            <a:normAutofit/>
          </a:bodyPr>
          <a:lstStyle/>
          <a:p>
            <a:r>
              <a:rPr lang="en-US" b="1" dirty="0" smtClean="0">
                <a:solidFill>
                  <a:srgbClr val="F2AB13"/>
                </a:solidFill>
                <a:latin typeface="Calibri (Headings)"/>
                <a:cs typeface="Calibri (Headings)"/>
              </a:rPr>
              <a:t>Group Thoughts?</a:t>
            </a:r>
            <a:endParaRPr lang="en-US" dirty="0"/>
          </a:p>
        </p:txBody>
      </p:sp>
      <p:sp>
        <p:nvSpPr>
          <p:cNvPr id="5" name="Content Placeholder 4"/>
          <p:cNvSpPr>
            <a:spLocks noGrp="1"/>
          </p:cNvSpPr>
          <p:nvPr>
            <p:ph idx="1"/>
          </p:nvPr>
        </p:nvSpPr>
        <p:spPr>
          <a:xfrm>
            <a:off x="548640" y="3981736"/>
            <a:ext cx="8229600" cy="4525963"/>
          </a:xfrm>
        </p:spPr>
        <p:txBody>
          <a:bodyPr/>
          <a:lstStyle/>
          <a:p>
            <a:pPr lvl="5"/>
            <a:endParaRPr lang="en-US" u="sng" dirty="0"/>
          </a:p>
        </p:txBody>
      </p:sp>
    </p:spTree>
    <p:extLst>
      <p:ext uri="{BB962C8B-B14F-4D97-AF65-F5344CB8AC3E}">
        <p14:creationId xmlns:p14="http://schemas.microsoft.com/office/powerpoint/2010/main" val="79074204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ext-plain.jpg"/>
          <p:cNvPicPr>
            <a:picLocks noChangeAspect="1"/>
          </p:cNvPicPr>
          <p:nvPr/>
        </p:nvPicPr>
        <p:blipFill>
          <a:blip r:embed="rId3"/>
          <a:stretch>
            <a:fillRect/>
          </a:stretch>
        </p:blipFill>
        <p:spPr>
          <a:xfrm>
            <a:off x="0" y="0"/>
            <a:ext cx="9144000" cy="6858001"/>
          </a:xfrm>
          <a:prstGeom prst="rect">
            <a:avLst/>
          </a:prstGeom>
        </p:spPr>
      </p:pic>
      <p:sp>
        <p:nvSpPr>
          <p:cNvPr id="2" name="Title 1"/>
          <p:cNvSpPr>
            <a:spLocks noGrp="1"/>
          </p:cNvSpPr>
          <p:nvPr>
            <p:ph type="title"/>
          </p:nvPr>
        </p:nvSpPr>
        <p:spPr>
          <a:xfrm>
            <a:off x="457200" y="680358"/>
            <a:ext cx="8229600" cy="1215571"/>
          </a:xfrm>
        </p:spPr>
        <p:txBody>
          <a:bodyPr>
            <a:normAutofit/>
          </a:bodyPr>
          <a:lstStyle/>
          <a:p>
            <a:r>
              <a:rPr lang="en-US" b="1" dirty="0" smtClean="0">
                <a:solidFill>
                  <a:srgbClr val="F2AB13"/>
                </a:solidFill>
                <a:latin typeface="Calibri (Headings)"/>
                <a:cs typeface="Calibri (Headings)"/>
              </a:rPr>
              <a:t>Case </a:t>
            </a:r>
            <a:r>
              <a:rPr lang="en-US" b="1" dirty="0" smtClean="0">
                <a:solidFill>
                  <a:srgbClr val="F2AB13"/>
                </a:solidFill>
                <a:latin typeface="Calibri (Headings)"/>
                <a:cs typeface="Calibri (Headings)"/>
              </a:rPr>
              <a:t>#2</a:t>
            </a:r>
            <a:endParaRPr lang="en-US" dirty="0"/>
          </a:p>
        </p:txBody>
      </p:sp>
      <p:sp>
        <p:nvSpPr>
          <p:cNvPr id="3" name="Content Placeholder 2"/>
          <p:cNvSpPr>
            <a:spLocks noGrp="1"/>
          </p:cNvSpPr>
          <p:nvPr>
            <p:ph idx="1"/>
          </p:nvPr>
        </p:nvSpPr>
        <p:spPr>
          <a:xfrm>
            <a:off x="457200" y="1827349"/>
            <a:ext cx="8229600" cy="3338285"/>
          </a:xfrm>
        </p:spPr>
        <p:txBody>
          <a:bodyPr>
            <a:normAutofit fontScale="92500" lnSpcReduction="20000"/>
          </a:bodyPr>
          <a:lstStyle/>
          <a:p>
            <a:r>
              <a:rPr lang="en-US" dirty="0" smtClean="0">
                <a:solidFill>
                  <a:schemeClr val="bg1"/>
                </a:solidFill>
              </a:rPr>
              <a:t>Mary </a:t>
            </a:r>
            <a:r>
              <a:rPr lang="en-US" dirty="0" smtClean="0">
                <a:solidFill>
                  <a:schemeClr val="bg1"/>
                </a:solidFill>
              </a:rPr>
              <a:t>is a third year medical student. </a:t>
            </a:r>
            <a:r>
              <a:rPr lang="en-US" dirty="0" smtClean="0">
                <a:solidFill>
                  <a:schemeClr val="bg1"/>
                </a:solidFill>
              </a:rPr>
              <a:t>She</a:t>
            </a:r>
            <a:r>
              <a:rPr lang="en-US" dirty="0" smtClean="0">
                <a:solidFill>
                  <a:schemeClr val="bg1"/>
                </a:solidFill>
              </a:rPr>
              <a:t> </a:t>
            </a:r>
            <a:r>
              <a:rPr lang="en-US" dirty="0" smtClean="0">
                <a:solidFill>
                  <a:schemeClr val="bg1"/>
                </a:solidFill>
              </a:rPr>
              <a:t>was a </a:t>
            </a:r>
            <a:r>
              <a:rPr lang="en-US" dirty="0" smtClean="0">
                <a:solidFill>
                  <a:schemeClr val="bg1"/>
                </a:solidFill>
              </a:rPr>
              <a:t>high </a:t>
            </a:r>
            <a:r>
              <a:rPr lang="en-US" dirty="0" smtClean="0">
                <a:solidFill>
                  <a:schemeClr val="bg1"/>
                </a:solidFill>
              </a:rPr>
              <a:t>performer in </a:t>
            </a:r>
            <a:r>
              <a:rPr lang="en-US" dirty="0" smtClean="0">
                <a:solidFill>
                  <a:schemeClr val="bg1"/>
                </a:solidFill>
              </a:rPr>
              <a:t>her </a:t>
            </a:r>
            <a:r>
              <a:rPr lang="en-US" dirty="0" smtClean="0">
                <a:solidFill>
                  <a:schemeClr val="bg1"/>
                </a:solidFill>
              </a:rPr>
              <a:t>first two years.</a:t>
            </a:r>
          </a:p>
          <a:p>
            <a:r>
              <a:rPr lang="en-US" dirty="0" smtClean="0">
                <a:solidFill>
                  <a:schemeClr val="bg1"/>
                </a:solidFill>
              </a:rPr>
              <a:t>At the end of his rotation, </a:t>
            </a:r>
            <a:r>
              <a:rPr lang="en-US" dirty="0" smtClean="0">
                <a:solidFill>
                  <a:schemeClr val="bg1"/>
                </a:solidFill>
              </a:rPr>
              <a:t>she </a:t>
            </a:r>
            <a:r>
              <a:rPr lang="en-US" dirty="0" smtClean="0">
                <a:solidFill>
                  <a:schemeClr val="bg1"/>
                </a:solidFill>
              </a:rPr>
              <a:t>receives a </a:t>
            </a:r>
            <a:r>
              <a:rPr lang="en-US" dirty="0" smtClean="0">
                <a:solidFill>
                  <a:schemeClr val="bg1"/>
                </a:solidFill>
              </a:rPr>
              <a:t>high </a:t>
            </a:r>
            <a:r>
              <a:rPr lang="en-US" dirty="0" smtClean="0">
                <a:solidFill>
                  <a:schemeClr val="bg1"/>
                </a:solidFill>
              </a:rPr>
              <a:t>score on his shelf exam.</a:t>
            </a:r>
          </a:p>
          <a:p>
            <a:r>
              <a:rPr lang="en-US" dirty="0" smtClean="0">
                <a:solidFill>
                  <a:schemeClr val="bg1"/>
                </a:solidFill>
              </a:rPr>
              <a:t>Assessments </a:t>
            </a:r>
            <a:r>
              <a:rPr lang="en-US" dirty="0" smtClean="0">
                <a:solidFill>
                  <a:schemeClr val="bg1"/>
                </a:solidFill>
              </a:rPr>
              <a:t>reveal marginal </a:t>
            </a:r>
            <a:r>
              <a:rPr lang="en-US" dirty="0" smtClean="0">
                <a:solidFill>
                  <a:schemeClr val="bg1"/>
                </a:solidFill>
              </a:rPr>
              <a:t>scores clinically. Residents cite awkward patient and team interactions. Attendings cite an inability to convey key information on patient presentations.  </a:t>
            </a:r>
            <a:endParaRPr lang="en-US" dirty="0" smtClean="0">
              <a:solidFill>
                <a:schemeClr val="bg1"/>
              </a:solidFill>
            </a:endParaRPr>
          </a:p>
        </p:txBody>
      </p:sp>
    </p:spTree>
    <p:extLst>
      <p:ext uri="{BB962C8B-B14F-4D97-AF65-F5344CB8AC3E}">
        <p14:creationId xmlns:p14="http://schemas.microsoft.com/office/powerpoint/2010/main" val="116358719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ext-plain.jpg"/>
          <p:cNvPicPr>
            <a:picLocks noChangeAspect="1"/>
          </p:cNvPicPr>
          <p:nvPr/>
        </p:nvPicPr>
        <p:blipFill>
          <a:blip r:embed="rId2"/>
          <a:stretch>
            <a:fillRect/>
          </a:stretch>
        </p:blipFill>
        <p:spPr>
          <a:xfrm>
            <a:off x="0" y="0"/>
            <a:ext cx="9144000" cy="6858001"/>
          </a:xfrm>
          <a:prstGeom prst="rect">
            <a:avLst/>
          </a:prstGeom>
        </p:spPr>
      </p:pic>
      <p:sp>
        <p:nvSpPr>
          <p:cNvPr id="2" name="Title 1"/>
          <p:cNvSpPr>
            <a:spLocks noGrp="1"/>
          </p:cNvSpPr>
          <p:nvPr>
            <p:ph type="title"/>
          </p:nvPr>
        </p:nvSpPr>
        <p:spPr>
          <a:xfrm>
            <a:off x="457200" y="2343034"/>
            <a:ext cx="8229600" cy="1215571"/>
          </a:xfrm>
        </p:spPr>
        <p:txBody>
          <a:bodyPr>
            <a:normAutofit/>
          </a:bodyPr>
          <a:lstStyle/>
          <a:p>
            <a:r>
              <a:rPr lang="en-US" b="1" dirty="0" smtClean="0">
                <a:solidFill>
                  <a:srgbClr val="F2AB13"/>
                </a:solidFill>
                <a:latin typeface="Calibri (Headings)"/>
                <a:cs typeface="Calibri (Headings)"/>
              </a:rPr>
              <a:t>Group Thoughts?</a:t>
            </a:r>
            <a:endParaRPr lang="en-US" dirty="0"/>
          </a:p>
        </p:txBody>
      </p:sp>
      <p:sp>
        <p:nvSpPr>
          <p:cNvPr id="5" name="Content Placeholder 4"/>
          <p:cNvSpPr>
            <a:spLocks noGrp="1"/>
          </p:cNvSpPr>
          <p:nvPr>
            <p:ph idx="1"/>
          </p:nvPr>
        </p:nvSpPr>
        <p:spPr>
          <a:xfrm>
            <a:off x="548640" y="3981736"/>
            <a:ext cx="8229600" cy="4525963"/>
          </a:xfrm>
        </p:spPr>
        <p:txBody>
          <a:bodyPr/>
          <a:lstStyle/>
          <a:p>
            <a:pPr lvl="5"/>
            <a:endParaRPr lang="en-US" u="sng" dirty="0"/>
          </a:p>
        </p:txBody>
      </p:sp>
    </p:spTree>
    <p:extLst>
      <p:ext uri="{BB962C8B-B14F-4D97-AF65-F5344CB8AC3E}">
        <p14:creationId xmlns:p14="http://schemas.microsoft.com/office/powerpoint/2010/main" val="90470175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ext-plain.jpg"/>
          <p:cNvPicPr>
            <a:picLocks noChangeAspect="1"/>
          </p:cNvPicPr>
          <p:nvPr/>
        </p:nvPicPr>
        <p:blipFill>
          <a:blip r:embed="rId3"/>
          <a:stretch>
            <a:fillRect/>
          </a:stretch>
        </p:blipFill>
        <p:spPr>
          <a:xfrm>
            <a:off x="0" y="0"/>
            <a:ext cx="9144000" cy="6858001"/>
          </a:xfrm>
          <a:prstGeom prst="rect">
            <a:avLst/>
          </a:prstGeom>
        </p:spPr>
      </p:pic>
      <p:sp>
        <p:nvSpPr>
          <p:cNvPr id="2" name="Title 1"/>
          <p:cNvSpPr>
            <a:spLocks noGrp="1"/>
          </p:cNvSpPr>
          <p:nvPr>
            <p:ph type="title"/>
          </p:nvPr>
        </p:nvSpPr>
        <p:spPr>
          <a:xfrm>
            <a:off x="457200" y="680358"/>
            <a:ext cx="8229600" cy="1215571"/>
          </a:xfrm>
        </p:spPr>
        <p:txBody>
          <a:bodyPr>
            <a:normAutofit/>
          </a:bodyPr>
          <a:lstStyle/>
          <a:p>
            <a:r>
              <a:rPr lang="en-US" b="1" dirty="0" smtClean="0">
                <a:solidFill>
                  <a:srgbClr val="F2AB13"/>
                </a:solidFill>
                <a:latin typeface="Calibri (Headings)"/>
                <a:cs typeface="Calibri (Headings)"/>
              </a:rPr>
              <a:t>Case </a:t>
            </a:r>
            <a:r>
              <a:rPr lang="en-US" b="1" dirty="0" smtClean="0">
                <a:solidFill>
                  <a:srgbClr val="F2AB13"/>
                </a:solidFill>
                <a:latin typeface="Calibri (Headings)"/>
                <a:cs typeface="Calibri (Headings)"/>
              </a:rPr>
              <a:t>#3</a:t>
            </a:r>
            <a:endParaRPr lang="en-US" dirty="0"/>
          </a:p>
        </p:txBody>
      </p:sp>
      <p:sp>
        <p:nvSpPr>
          <p:cNvPr id="3" name="Content Placeholder 2"/>
          <p:cNvSpPr>
            <a:spLocks noGrp="1"/>
          </p:cNvSpPr>
          <p:nvPr>
            <p:ph idx="1"/>
          </p:nvPr>
        </p:nvSpPr>
        <p:spPr>
          <a:xfrm>
            <a:off x="457200" y="1827349"/>
            <a:ext cx="8229600" cy="3338285"/>
          </a:xfrm>
        </p:spPr>
        <p:txBody>
          <a:bodyPr>
            <a:noAutofit/>
          </a:bodyPr>
          <a:lstStyle/>
          <a:p>
            <a:r>
              <a:rPr lang="en-US" sz="2400" dirty="0" smtClean="0">
                <a:solidFill>
                  <a:schemeClr val="bg1"/>
                </a:solidFill>
              </a:rPr>
              <a:t>Travis </a:t>
            </a:r>
            <a:r>
              <a:rPr lang="en-US" sz="2400" dirty="0" smtClean="0">
                <a:solidFill>
                  <a:schemeClr val="bg1"/>
                </a:solidFill>
              </a:rPr>
              <a:t>is a third year medical student. </a:t>
            </a:r>
            <a:r>
              <a:rPr lang="en-US" sz="2400" dirty="0" smtClean="0">
                <a:solidFill>
                  <a:schemeClr val="bg1"/>
                </a:solidFill>
              </a:rPr>
              <a:t>He</a:t>
            </a:r>
            <a:r>
              <a:rPr lang="en-US" sz="2400" dirty="0" smtClean="0">
                <a:solidFill>
                  <a:schemeClr val="bg1"/>
                </a:solidFill>
              </a:rPr>
              <a:t> </a:t>
            </a:r>
            <a:r>
              <a:rPr lang="en-US" sz="2400" dirty="0" smtClean="0">
                <a:solidFill>
                  <a:schemeClr val="bg1"/>
                </a:solidFill>
              </a:rPr>
              <a:t>was a </a:t>
            </a:r>
            <a:r>
              <a:rPr lang="en-US" sz="2400" dirty="0" smtClean="0">
                <a:solidFill>
                  <a:schemeClr val="bg1"/>
                </a:solidFill>
              </a:rPr>
              <a:t>middle </a:t>
            </a:r>
            <a:r>
              <a:rPr lang="en-US" sz="2400" dirty="0" smtClean="0">
                <a:solidFill>
                  <a:schemeClr val="bg1"/>
                </a:solidFill>
              </a:rPr>
              <a:t>performer </a:t>
            </a:r>
            <a:r>
              <a:rPr lang="en-US" sz="2400" dirty="0" smtClean="0">
                <a:solidFill>
                  <a:schemeClr val="bg1"/>
                </a:solidFill>
              </a:rPr>
              <a:t>in </a:t>
            </a:r>
            <a:r>
              <a:rPr lang="en-US" sz="2400" dirty="0" smtClean="0">
                <a:solidFill>
                  <a:schemeClr val="bg1"/>
                </a:solidFill>
              </a:rPr>
              <a:t>her </a:t>
            </a:r>
            <a:r>
              <a:rPr lang="en-US" sz="2400" dirty="0" smtClean="0">
                <a:solidFill>
                  <a:schemeClr val="bg1"/>
                </a:solidFill>
              </a:rPr>
              <a:t>first two years.</a:t>
            </a:r>
          </a:p>
          <a:p>
            <a:r>
              <a:rPr lang="en-US" sz="2400" dirty="0" smtClean="0">
                <a:solidFill>
                  <a:schemeClr val="bg1"/>
                </a:solidFill>
              </a:rPr>
              <a:t>At the end of his rotation, </a:t>
            </a:r>
            <a:r>
              <a:rPr lang="en-US" sz="2400" dirty="0" smtClean="0">
                <a:solidFill>
                  <a:schemeClr val="bg1"/>
                </a:solidFill>
              </a:rPr>
              <a:t>he </a:t>
            </a:r>
            <a:r>
              <a:rPr lang="en-US" sz="2400" dirty="0" smtClean="0">
                <a:solidFill>
                  <a:schemeClr val="bg1"/>
                </a:solidFill>
              </a:rPr>
              <a:t>receives a </a:t>
            </a:r>
            <a:r>
              <a:rPr lang="en-US" sz="2400" dirty="0" smtClean="0">
                <a:solidFill>
                  <a:schemeClr val="bg1"/>
                </a:solidFill>
              </a:rPr>
              <a:t>marginal </a:t>
            </a:r>
            <a:r>
              <a:rPr lang="en-US" sz="2400" dirty="0" smtClean="0">
                <a:solidFill>
                  <a:schemeClr val="bg1"/>
                </a:solidFill>
              </a:rPr>
              <a:t>score on his shelf exam.</a:t>
            </a:r>
          </a:p>
          <a:p>
            <a:r>
              <a:rPr lang="en-US" sz="2400" dirty="0" smtClean="0">
                <a:solidFill>
                  <a:schemeClr val="bg1"/>
                </a:solidFill>
              </a:rPr>
              <a:t>Assessments </a:t>
            </a:r>
            <a:r>
              <a:rPr lang="en-US" sz="2400" dirty="0" smtClean="0">
                <a:solidFill>
                  <a:schemeClr val="bg1"/>
                </a:solidFill>
              </a:rPr>
              <a:t>reveal marginal </a:t>
            </a:r>
            <a:r>
              <a:rPr lang="en-US" sz="2400" dirty="0" smtClean="0">
                <a:solidFill>
                  <a:schemeClr val="bg1"/>
                </a:solidFill>
              </a:rPr>
              <a:t>scores clinically. Residents commented that he was often late to rounds. During large segments of the work day, the team was not clear on his whereabouts. He called in sick for the last two days of the rotation. </a:t>
            </a:r>
            <a:endParaRPr lang="en-US" sz="2400" dirty="0" smtClean="0">
              <a:solidFill>
                <a:schemeClr val="bg1"/>
              </a:solidFill>
            </a:endParaRPr>
          </a:p>
        </p:txBody>
      </p:sp>
    </p:spTree>
    <p:extLst>
      <p:ext uri="{BB962C8B-B14F-4D97-AF65-F5344CB8AC3E}">
        <p14:creationId xmlns:p14="http://schemas.microsoft.com/office/powerpoint/2010/main" val="412990517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ext-plain.jpg"/>
          <p:cNvPicPr>
            <a:picLocks noChangeAspect="1"/>
          </p:cNvPicPr>
          <p:nvPr/>
        </p:nvPicPr>
        <p:blipFill>
          <a:blip r:embed="rId2"/>
          <a:stretch>
            <a:fillRect/>
          </a:stretch>
        </p:blipFill>
        <p:spPr>
          <a:xfrm>
            <a:off x="0" y="0"/>
            <a:ext cx="9144000" cy="6858001"/>
          </a:xfrm>
          <a:prstGeom prst="rect">
            <a:avLst/>
          </a:prstGeom>
        </p:spPr>
      </p:pic>
      <p:sp>
        <p:nvSpPr>
          <p:cNvPr id="2" name="Title 1"/>
          <p:cNvSpPr>
            <a:spLocks noGrp="1"/>
          </p:cNvSpPr>
          <p:nvPr>
            <p:ph type="title"/>
          </p:nvPr>
        </p:nvSpPr>
        <p:spPr>
          <a:xfrm>
            <a:off x="457200" y="2343034"/>
            <a:ext cx="8229600" cy="1215571"/>
          </a:xfrm>
        </p:spPr>
        <p:txBody>
          <a:bodyPr>
            <a:normAutofit/>
          </a:bodyPr>
          <a:lstStyle/>
          <a:p>
            <a:r>
              <a:rPr lang="en-US" b="1" dirty="0" smtClean="0">
                <a:solidFill>
                  <a:srgbClr val="F2AB13"/>
                </a:solidFill>
                <a:latin typeface="Calibri (Headings)"/>
                <a:cs typeface="Calibri (Headings)"/>
              </a:rPr>
              <a:t>Group Thoughts?</a:t>
            </a:r>
            <a:endParaRPr lang="en-US" dirty="0"/>
          </a:p>
        </p:txBody>
      </p:sp>
      <p:sp>
        <p:nvSpPr>
          <p:cNvPr id="5" name="Content Placeholder 4"/>
          <p:cNvSpPr>
            <a:spLocks noGrp="1"/>
          </p:cNvSpPr>
          <p:nvPr>
            <p:ph idx="1"/>
          </p:nvPr>
        </p:nvSpPr>
        <p:spPr>
          <a:xfrm>
            <a:off x="548640" y="3981736"/>
            <a:ext cx="8229600" cy="4525963"/>
          </a:xfrm>
        </p:spPr>
        <p:txBody>
          <a:bodyPr/>
          <a:lstStyle/>
          <a:p>
            <a:pPr lvl="5"/>
            <a:endParaRPr lang="en-US" u="sng" dirty="0"/>
          </a:p>
        </p:txBody>
      </p:sp>
    </p:spTree>
    <p:extLst>
      <p:ext uri="{BB962C8B-B14F-4D97-AF65-F5344CB8AC3E}">
        <p14:creationId xmlns:p14="http://schemas.microsoft.com/office/powerpoint/2010/main" val="111069952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ext-plain.jpg"/>
          <p:cNvPicPr>
            <a:picLocks noChangeAspect="1"/>
          </p:cNvPicPr>
          <p:nvPr/>
        </p:nvPicPr>
        <p:blipFill>
          <a:blip r:embed="rId3"/>
          <a:stretch>
            <a:fillRect/>
          </a:stretch>
        </p:blipFill>
        <p:spPr>
          <a:xfrm>
            <a:off x="0" y="0"/>
            <a:ext cx="9144000" cy="6858001"/>
          </a:xfrm>
          <a:prstGeom prst="rect">
            <a:avLst/>
          </a:prstGeom>
        </p:spPr>
      </p:pic>
      <p:sp>
        <p:nvSpPr>
          <p:cNvPr id="2" name="Title 1"/>
          <p:cNvSpPr>
            <a:spLocks noGrp="1"/>
          </p:cNvSpPr>
          <p:nvPr>
            <p:ph type="title"/>
          </p:nvPr>
        </p:nvSpPr>
        <p:spPr>
          <a:xfrm>
            <a:off x="457200" y="680358"/>
            <a:ext cx="8229600" cy="1215571"/>
          </a:xfrm>
        </p:spPr>
        <p:txBody>
          <a:bodyPr>
            <a:normAutofit/>
          </a:bodyPr>
          <a:lstStyle/>
          <a:p>
            <a:r>
              <a:rPr lang="en-US" b="1" dirty="0" smtClean="0">
                <a:solidFill>
                  <a:srgbClr val="F2AB13"/>
                </a:solidFill>
                <a:latin typeface="Calibri (Headings)"/>
                <a:cs typeface="Calibri (Headings)"/>
              </a:rPr>
              <a:t>Conclusions</a:t>
            </a:r>
            <a:endParaRPr lang="en-US" dirty="0"/>
          </a:p>
        </p:txBody>
      </p:sp>
      <p:sp>
        <p:nvSpPr>
          <p:cNvPr id="3" name="Content Placeholder 2"/>
          <p:cNvSpPr>
            <a:spLocks noGrp="1"/>
          </p:cNvSpPr>
          <p:nvPr>
            <p:ph idx="1"/>
          </p:nvPr>
        </p:nvSpPr>
        <p:spPr>
          <a:xfrm>
            <a:off x="457200" y="1827349"/>
            <a:ext cx="8229600" cy="3338285"/>
          </a:xfrm>
        </p:spPr>
        <p:txBody>
          <a:bodyPr>
            <a:noAutofit/>
          </a:bodyPr>
          <a:lstStyle/>
          <a:p>
            <a:r>
              <a:rPr lang="en-US" sz="2400" dirty="0" smtClean="0">
                <a:solidFill>
                  <a:schemeClr val="bg1"/>
                </a:solidFill>
              </a:rPr>
              <a:t>Students fail for a variety of reasons.</a:t>
            </a:r>
            <a:endParaRPr lang="en-US" sz="2400" dirty="0" smtClean="0">
              <a:solidFill>
                <a:schemeClr val="bg1"/>
              </a:solidFill>
            </a:endParaRPr>
          </a:p>
          <a:p>
            <a:r>
              <a:rPr lang="en-US" sz="2400" dirty="0" smtClean="0">
                <a:solidFill>
                  <a:schemeClr val="bg1"/>
                </a:solidFill>
              </a:rPr>
              <a:t>Setting clear standards makes for easier decisions later.</a:t>
            </a:r>
            <a:endParaRPr lang="en-US" sz="2400" dirty="0" smtClean="0">
              <a:solidFill>
                <a:schemeClr val="bg1"/>
              </a:solidFill>
            </a:endParaRPr>
          </a:p>
          <a:p>
            <a:r>
              <a:rPr lang="en-US" sz="2400" dirty="0" smtClean="0">
                <a:solidFill>
                  <a:schemeClr val="bg1"/>
                </a:solidFill>
              </a:rPr>
              <a:t>Identify domain of failure.</a:t>
            </a:r>
          </a:p>
          <a:p>
            <a:r>
              <a:rPr lang="en-US" sz="2400" dirty="0" smtClean="0">
                <a:solidFill>
                  <a:schemeClr val="bg1"/>
                </a:solidFill>
              </a:rPr>
              <a:t>Diagnose specific issue.</a:t>
            </a:r>
          </a:p>
          <a:p>
            <a:r>
              <a:rPr lang="en-US" sz="2400" dirty="0" smtClean="0">
                <a:solidFill>
                  <a:schemeClr val="bg1"/>
                </a:solidFill>
              </a:rPr>
              <a:t>Create an individualized learning plan.</a:t>
            </a:r>
          </a:p>
          <a:p>
            <a:r>
              <a:rPr lang="en-US" sz="2400" dirty="0" smtClean="0">
                <a:solidFill>
                  <a:schemeClr val="bg1"/>
                </a:solidFill>
              </a:rPr>
              <a:t>Remediate, deliver frequent feedback, and document.</a:t>
            </a:r>
            <a:endParaRPr lang="en-US" sz="2400" dirty="0" smtClean="0">
              <a:solidFill>
                <a:schemeClr val="bg1"/>
              </a:solidFill>
            </a:endParaRPr>
          </a:p>
          <a:p>
            <a:r>
              <a:rPr lang="en-US" sz="2400" dirty="0" smtClean="0">
                <a:solidFill>
                  <a:schemeClr val="bg1"/>
                </a:solidFill>
              </a:rPr>
              <a:t>Remediating professionalism controversial.</a:t>
            </a:r>
          </a:p>
          <a:p>
            <a:r>
              <a:rPr lang="en-US" sz="2400" dirty="0" smtClean="0">
                <a:solidFill>
                  <a:schemeClr val="bg1"/>
                </a:solidFill>
              </a:rPr>
              <a:t>Students may fail on professionalism grounds alone.</a:t>
            </a:r>
            <a:endParaRPr lang="en-US" sz="2400" dirty="0" smtClean="0">
              <a:solidFill>
                <a:schemeClr val="bg1"/>
              </a:solidFill>
            </a:endParaRPr>
          </a:p>
        </p:txBody>
      </p:sp>
    </p:spTree>
    <p:extLst>
      <p:ext uri="{BB962C8B-B14F-4D97-AF65-F5344CB8AC3E}">
        <p14:creationId xmlns:p14="http://schemas.microsoft.com/office/powerpoint/2010/main" val="31157126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ext-plain.jpg"/>
          <p:cNvPicPr>
            <a:picLocks noChangeAspect="1"/>
          </p:cNvPicPr>
          <p:nvPr/>
        </p:nvPicPr>
        <p:blipFill>
          <a:blip r:embed="rId3"/>
          <a:stretch>
            <a:fillRect/>
          </a:stretch>
        </p:blipFill>
        <p:spPr>
          <a:xfrm>
            <a:off x="0" y="0"/>
            <a:ext cx="9144000" cy="6858001"/>
          </a:xfrm>
          <a:prstGeom prst="rect">
            <a:avLst/>
          </a:prstGeom>
        </p:spPr>
      </p:pic>
      <p:sp>
        <p:nvSpPr>
          <p:cNvPr id="2" name="Title 1"/>
          <p:cNvSpPr>
            <a:spLocks noGrp="1"/>
          </p:cNvSpPr>
          <p:nvPr>
            <p:ph type="title"/>
          </p:nvPr>
        </p:nvSpPr>
        <p:spPr>
          <a:xfrm>
            <a:off x="457200" y="680358"/>
            <a:ext cx="8229600" cy="1215571"/>
          </a:xfrm>
        </p:spPr>
        <p:txBody>
          <a:bodyPr>
            <a:normAutofit/>
          </a:bodyPr>
          <a:lstStyle/>
          <a:p>
            <a:r>
              <a:rPr lang="en-US" b="1" dirty="0" smtClean="0">
                <a:solidFill>
                  <a:srgbClr val="F2AB13"/>
                </a:solidFill>
                <a:latin typeface="Calibri (Headings)"/>
                <a:cs typeface="Calibri (Headings)"/>
              </a:rPr>
              <a:t>Case </a:t>
            </a:r>
            <a:r>
              <a:rPr lang="en-US" b="1" dirty="0" smtClean="0">
                <a:solidFill>
                  <a:srgbClr val="F2AB13"/>
                </a:solidFill>
                <a:latin typeface="Calibri (Headings)"/>
                <a:cs typeface="Calibri (Headings)"/>
              </a:rPr>
              <a:t>#2</a:t>
            </a:r>
            <a:endParaRPr lang="en-US" dirty="0"/>
          </a:p>
        </p:txBody>
      </p:sp>
      <p:sp>
        <p:nvSpPr>
          <p:cNvPr id="3" name="Content Placeholder 2"/>
          <p:cNvSpPr>
            <a:spLocks noGrp="1"/>
          </p:cNvSpPr>
          <p:nvPr>
            <p:ph idx="1"/>
          </p:nvPr>
        </p:nvSpPr>
        <p:spPr>
          <a:xfrm>
            <a:off x="457200" y="1827349"/>
            <a:ext cx="8229600" cy="3338285"/>
          </a:xfrm>
        </p:spPr>
        <p:txBody>
          <a:bodyPr>
            <a:normAutofit fontScale="85000" lnSpcReduction="20000"/>
          </a:bodyPr>
          <a:lstStyle/>
          <a:p>
            <a:r>
              <a:rPr lang="en-US" dirty="0" smtClean="0">
                <a:solidFill>
                  <a:schemeClr val="bg1"/>
                </a:solidFill>
              </a:rPr>
              <a:t>Mary </a:t>
            </a:r>
            <a:r>
              <a:rPr lang="en-US" dirty="0" smtClean="0">
                <a:solidFill>
                  <a:schemeClr val="bg1"/>
                </a:solidFill>
              </a:rPr>
              <a:t>is a third year medical student. </a:t>
            </a:r>
            <a:r>
              <a:rPr lang="en-US" dirty="0" smtClean="0">
                <a:solidFill>
                  <a:schemeClr val="bg1"/>
                </a:solidFill>
              </a:rPr>
              <a:t>She</a:t>
            </a:r>
            <a:r>
              <a:rPr lang="en-US" dirty="0" smtClean="0">
                <a:solidFill>
                  <a:schemeClr val="bg1"/>
                </a:solidFill>
              </a:rPr>
              <a:t> </a:t>
            </a:r>
            <a:r>
              <a:rPr lang="en-US" dirty="0" smtClean="0">
                <a:solidFill>
                  <a:schemeClr val="bg1"/>
                </a:solidFill>
              </a:rPr>
              <a:t>was a </a:t>
            </a:r>
            <a:r>
              <a:rPr lang="en-US" dirty="0" smtClean="0">
                <a:solidFill>
                  <a:schemeClr val="bg1"/>
                </a:solidFill>
              </a:rPr>
              <a:t>high </a:t>
            </a:r>
            <a:r>
              <a:rPr lang="en-US" dirty="0" smtClean="0">
                <a:solidFill>
                  <a:schemeClr val="bg1"/>
                </a:solidFill>
              </a:rPr>
              <a:t>performer in </a:t>
            </a:r>
            <a:r>
              <a:rPr lang="en-US" dirty="0" smtClean="0">
                <a:solidFill>
                  <a:schemeClr val="bg1"/>
                </a:solidFill>
              </a:rPr>
              <a:t>her </a:t>
            </a:r>
            <a:r>
              <a:rPr lang="en-US" dirty="0" smtClean="0">
                <a:solidFill>
                  <a:schemeClr val="bg1"/>
                </a:solidFill>
              </a:rPr>
              <a:t>first two years.</a:t>
            </a:r>
          </a:p>
          <a:p>
            <a:r>
              <a:rPr lang="en-US" dirty="0" smtClean="0">
                <a:solidFill>
                  <a:schemeClr val="bg1"/>
                </a:solidFill>
              </a:rPr>
              <a:t>At the end of his rotation, </a:t>
            </a:r>
            <a:r>
              <a:rPr lang="en-US" dirty="0" smtClean="0">
                <a:solidFill>
                  <a:schemeClr val="bg1"/>
                </a:solidFill>
              </a:rPr>
              <a:t>she </a:t>
            </a:r>
            <a:r>
              <a:rPr lang="en-US" dirty="0" smtClean="0">
                <a:solidFill>
                  <a:schemeClr val="bg1"/>
                </a:solidFill>
              </a:rPr>
              <a:t>receives a </a:t>
            </a:r>
            <a:r>
              <a:rPr lang="en-US" dirty="0" smtClean="0">
                <a:solidFill>
                  <a:schemeClr val="bg1"/>
                </a:solidFill>
              </a:rPr>
              <a:t>high </a:t>
            </a:r>
            <a:r>
              <a:rPr lang="en-US" dirty="0" smtClean="0">
                <a:solidFill>
                  <a:schemeClr val="bg1"/>
                </a:solidFill>
              </a:rPr>
              <a:t>score on his shelf exam.</a:t>
            </a:r>
          </a:p>
          <a:p>
            <a:r>
              <a:rPr lang="en-US" dirty="0" smtClean="0">
                <a:solidFill>
                  <a:schemeClr val="bg1"/>
                </a:solidFill>
              </a:rPr>
              <a:t>Assessments </a:t>
            </a:r>
            <a:r>
              <a:rPr lang="en-US" dirty="0" smtClean="0">
                <a:solidFill>
                  <a:schemeClr val="bg1"/>
                </a:solidFill>
              </a:rPr>
              <a:t>reveal marginal </a:t>
            </a:r>
            <a:r>
              <a:rPr lang="en-US" dirty="0" smtClean="0">
                <a:solidFill>
                  <a:schemeClr val="bg1"/>
                </a:solidFill>
              </a:rPr>
              <a:t>scores clinically. Residents cite awkward patient and team interactions. Attendings cite an inability to convey key information on patient presentations.  </a:t>
            </a:r>
            <a:endParaRPr lang="en-US" dirty="0" smtClean="0">
              <a:solidFill>
                <a:schemeClr val="bg1"/>
              </a:solidFill>
            </a:endParaRPr>
          </a:p>
          <a:p>
            <a:r>
              <a:rPr lang="en-US" dirty="0" smtClean="0">
                <a:solidFill>
                  <a:schemeClr val="bg1"/>
                </a:solidFill>
              </a:rPr>
              <a:t>Clerkship director, what do you do?</a:t>
            </a:r>
          </a:p>
        </p:txBody>
      </p:sp>
    </p:spTree>
    <p:extLst>
      <p:ext uri="{BB962C8B-B14F-4D97-AF65-F5344CB8AC3E}">
        <p14:creationId xmlns:p14="http://schemas.microsoft.com/office/powerpoint/2010/main" val="6983139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ext-plain.jpg"/>
          <p:cNvPicPr>
            <a:picLocks noChangeAspect="1"/>
          </p:cNvPicPr>
          <p:nvPr/>
        </p:nvPicPr>
        <p:blipFill>
          <a:blip r:embed="rId3"/>
          <a:stretch>
            <a:fillRect/>
          </a:stretch>
        </p:blipFill>
        <p:spPr>
          <a:xfrm>
            <a:off x="0" y="0"/>
            <a:ext cx="9144000" cy="6858001"/>
          </a:xfrm>
          <a:prstGeom prst="rect">
            <a:avLst/>
          </a:prstGeom>
        </p:spPr>
      </p:pic>
      <p:sp>
        <p:nvSpPr>
          <p:cNvPr id="2" name="Title 1"/>
          <p:cNvSpPr>
            <a:spLocks noGrp="1"/>
          </p:cNvSpPr>
          <p:nvPr>
            <p:ph type="title"/>
          </p:nvPr>
        </p:nvSpPr>
        <p:spPr>
          <a:xfrm>
            <a:off x="457200" y="680358"/>
            <a:ext cx="8229600" cy="1215571"/>
          </a:xfrm>
        </p:spPr>
        <p:txBody>
          <a:bodyPr>
            <a:normAutofit/>
          </a:bodyPr>
          <a:lstStyle/>
          <a:p>
            <a:r>
              <a:rPr lang="en-US" b="1" dirty="0" smtClean="0">
                <a:solidFill>
                  <a:srgbClr val="F2AB13"/>
                </a:solidFill>
                <a:latin typeface="Calibri (Headings)"/>
                <a:cs typeface="Calibri (Headings)"/>
              </a:rPr>
              <a:t>Case </a:t>
            </a:r>
            <a:r>
              <a:rPr lang="en-US" b="1" dirty="0" smtClean="0">
                <a:solidFill>
                  <a:srgbClr val="F2AB13"/>
                </a:solidFill>
                <a:latin typeface="Calibri (Headings)"/>
                <a:cs typeface="Calibri (Headings)"/>
              </a:rPr>
              <a:t>#3</a:t>
            </a:r>
            <a:endParaRPr lang="en-US" dirty="0"/>
          </a:p>
        </p:txBody>
      </p:sp>
      <p:sp>
        <p:nvSpPr>
          <p:cNvPr id="3" name="Content Placeholder 2"/>
          <p:cNvSpPr>
            <a:spLocks noGrp="1"/>
          </p:cNvSpPr>
          <p:nvPr>
            <p:ph idx="1"/>
          </p:nvPr>
        </p:nvSpPr>
        <p:spPr>
          <a:xfrm>
            <a:off x="457200" y="1827349"/>
            <a:ext cx="8229600" cy="3338285"/>
          </a:xfrm>
        </p:spPr>
        <p:txBody>
          <a:bodyPr>
            <a:noAutofit/>
          </a:bodyPr>
          <a:lstStyle/>
          <a:p>
            <a:r>
              <a:rPr lang="en-US" sz="2400" dirty="0" smtClean="0">
                <a:solidFill>
                  <a:schemeClr val="bg1"/>
                </a:solidFill>
              </a:rPr>
              <a:t>Travis </a:t>
            </a:r>
            <a:r>
              <a:rPr lang="en-US" sz="2400" dirty="0" smtClean="0">
                <a:solidFill>
                  <a:schemeClr val="bg1"/>
                </a:solidFill>
              </a:rPr>
              <a:t>is a third year medical student. </a:t>
            </a:r>
            <a:r>
              <a:rPr lang="en-US" sz="2400" dirty="0" smtClean="0">
                <a:solidFill>
                  <a:schemeClr val="bg1"/>
                </a:solidFill>
              </a:rPr>
              <a:t>He</a:t>
            </a:r>
            <a:r>
              <a:rPr lang="en-US" sz="2400" dirty="0" smtClean="0">
                <a:solidFill>
                  <a:schemeClr val="bg1"/>
                </a:solidFill>
              </a:rPr>
              <a:t> </a:t>
            </a:r>
            <a:r>
              <a:rPr lang="en-US" sz="2400" dirty="0" smtClean="0">
                <a:solidFill>
                  <a:schemeClr val="bg1"/>
                </a:solidFill>
              </a:rPr>
              <a:t>was a </a:t>
            </a:r>
            <a:r>
              <a:rPr lang="en-US" sz="2400" dirty="0" smtClean="0">
                <a:solidFill>
                  <a:schemeClr val="bg1"/>
                </a:solidFill>
              </a:rPr>
              <a:t>middle </a:t>
            </a:r>
            <a:r>
              <a:rPr lang="en-US" sz="2400" dirty="0" smtClean="0">
                <a:solidFill>
                  <a:schemeClr val="bg1"/>
                </a:solidFill>
              </a:rPr>
              <a:t>performer </a:t>
            </a:r>
            <a:r>
              <a:rPr lang="en-US" sz="2400" dirty="0" smtClean="0">
                <a:solidFill>
                  <a:schemeClr val="bg1"/>
                </a:solidFill>
              </a:rPr>
              <a:t>in </a:t>
            </a:r>
            <a:r>
              <a:rPr lang="en-US" sz="2400" dirty="0" smtClean="0">
                <a:solidFill>
                  <a:schemeClr val="bg1"/>
                </a:solidFill>
              </a:rPr>
              <a:t>her </a:t>
            </a:r>
            <a:r>
              <a:rPr lang="en-US" sz="2400" dirty="0" smtClean="0">
                <a:solidFill>
                  <a:schemeClr val="bg1"/>
                </a:solidFill>
              </a:rPr>
              <a:t>first two years.</a:t>
            </a:r>
          </a:p>
          <a:p>
            <a:r>
              <a:rPr lang="en-US" sz="2400" dirty="0" smtClean="0">
                <a:solidFill>
                  <a:schemeClr val="bg1"/>
                </a:solidFill>
              </a:rPr>
              <a:t>At the end of his rotation, </a:t>
            </a:r>
            <a:r>
              <a:rPr lang="en-US" sz="2400" dirty="0" smtClean="0">
                <a:solidFill>
                  <a:schemeClr val="bg1"/>
                </a:solidFill>
              </a:rPr>
              <a:t>he </a:t>
            </a:r>
            <a:r>
              <a:rPr lang="en-US" sz="2400" dirty="0" smtClean="0">
                <a:solidFill>
                  <a:schemeClr val="bg1"/>
                </a:solidFill>
              </a:rPr>
              <a:t>receives a </a:t>
            </a:r>
            <a:r>
              <a:rPr lang="en-US" sz="2400" dirty="0" smtClean="0">
                <a:solidFill>
                  <a:schemeClr val="bg1"/>
                </a:solidFill>
              </a:rPr>
              <a:t>marginal </a:t>
            </a:r>
            <a:r>
              <a:rPr lang="en-US" sz="2400" dirty="0" smtClean="0">
                <a:solidFill>
                  <a:schemeClr val="bg1"/>
                </a:solidFill>
              </a:rPr>
              <a:t>score on his shelf exam.</a:t>
            </a:r>
          </a:p>
          <a:p>
            <a:r>
              <a:rPr lang="en-US" sz="2400" dirty="0" smtClean="0">
                <a:solidFill>
                  <a:schemeClr val="bg1"/>
                </a:solidFill>
              </a:rPr>
              <a:t>Assessments </a:t>
            </a:r>
            <a:r>
              <a:rPr lang="en-US" sz="2400" dirty="0" smtClean="0">
                <a:solidFill>
                  <a:schemeClr val="bg1"/>
                </a:solidFill>
              </a:rPr>
              <a:t>reveal marginal </a:t>
            </a:r>
            <a:r>
              <a:rPr lang="en-US" sz="2400" dirty="0" smtClean="0">
                <a:solidFill>
                  <a:schemeClr val="bg1"/>
                </a:solidFill>
              </a:rPr>
              <a:t>scores clinically. Residents commented that he was often late to rounds. During large segments of the work day, the team was not clear on his whereabouts. He called in sick for the last two days of the rotation. </a:t>
            </a:r>
            <a:endParaRPr lang="en-US" sz="2400" dirty="0" smtClean="0">
              <a:solidFill>
                <a:schemeClr val="bg1"/>
              </a:solidFill>
            </a:endParaRPr>
          </a:p>
          <a:p>
            <a:r>
              <a:rPr lang="en-US" sz="2400" dirty="0" smtClean="0">
                <a:solidFill>
                  <a:schemeClr val="bg1"/>
                </a:solidFill>
              </a:rPr>
              <a:t>Clerkship director, what do you do?</a:t>
            </a:r>
          </a:p>
        </p:txBody>
      </p:sp>
    </p:spTree>
    <p:extLst>
      <p:ext uri="{BB962C8B-B14F-4D97-AF65-F5344CB8AC3E}">
        <p14:creationId xmlns:p14="http://schemas.microsoft.com/office/powerpoint/2010/main" val="32407956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ext-plain.jpg"/>
          <p:cNvPicPr>
            <a:picLocks noChangeAspect="1"/>
          </p:cNvPicPr>
          <p:nvPr/>
        </p:nvPicPr>
        <p:blipFill>
          <a:blip r:embed="rId2"/>
          <a:stretch>
            <a:fillRect/>
          </a:stretch>
        </p:blipFill>
        <p:spPr>
          <a:xfrm>
            <a:off x="0" y="0"/>
            <a:ext cx="9144000" cy="6858001"/>
          </a:xfrm>
          <a:prstGeom prst="rect">
            <a:avLst/>
          </a:prstGeom>
        </p:spPr>
      </p:pic>
      <p:sp>
        <p:nvSpPr>
          <p:cNvPr id="2" name="Title 1"/>
          <p:cNvSpPr>
            <a:spLocks noGrp="1"/>
          </p:cNvSpPr>
          <p:nvPr>
            <p:ph type="title"/>
          </p:nvPr>
        </p:nvSpPr>
        <p:spPr>
          <a:xfrm>
            <a:off x="457200" y="680358"/>
            <a:ext cx="8229600" cy="1215571"/>
          </a:xfrm>
        </p:spPr>
        <p:txBody>
          <a:bodyPr>
            <a:normAutofit/>
          </a:bodyPr>
          <a:lstStyle/>
          <a:p>
            <a:r>
              <a:rPr lang="en-US" b="1" dirty="0" smtClean="0">
                <a:solidFill>
                  <a:srgbClr val="F2AB13"/>
                </a:solidFill>
                <a:latin typeface="Calibri (Headings)"/>
                <a:cs typeface="Calibri (Headings)"/>
              </a:rPr>
              <a:t>Objectives</a:t>
            </a:r>
            <a:endParaRPr lang="en-US" dirty="0"/>
          </a:p>
        </p:txBody>
      </p:sp>
      <p:sp>
        <p:nvSpPr>
          <p:cNvPr id="3" name="Content Placeholder 2"/>
          <p:cNvSpPr>
            <a:spLocks noGrp="1"/>
          </p:cNvSpPr>
          <p:nvPr>
            <p:ph idx="1"/>
          </p:nvPr>
        </p:nvSpPr>
        <p:spPr>
          <a:xfrm>
            <a:off x="457200" y="2074010"/>
            <a:ext cx="8229600" cy="3338285"/>
          </a:xfrm>
        </p:spPr>
        <p:txBody>
          <a:bodyPr/>
          <a:lstStyle/>
          <a:p>
            <a:r>
              <a:rPr lang="en-US" dirty="0" smtClean="0">
                <a:solidFill>
                  <a:schemeClr val="bg1"/>
                </a:solidFill>
              </a:rPr>
              <a:t>Recognize </a:t>
            </a:r>
            <a:r>
              <a:rPr lang="en-US" dirty="0">
                <a:solidFill>
                  <a:schemeClr val="bg1"/>
                </a:solidFill>
              </a:rPr>
              <a:t>the challenges involved in remediation of a surgical clerkship</a:t>
            </a:r>
          </a:p>
          <a:p>
            <a:r>
              <a:rPr lang="en-US" dirty="0" smtClean="0">
                <a:solidFill>
                  <a:schemeClr val="bg1"/>
                </a:solidFill>
              </a:rPr>
              <a:t>Develop </a:t>
            </a:r>
            <a:r>
              <a:rPr lang="en-US" dirty="0">
                <a:solidFill>
                  <a:schemeClr val="bg1"/>
                </a:solidFill>
              </a:rPr>
              <a:t>a strategy to define standards and plans for remediation prospectively</a:t>
            </a:r>
          </a:p>
          <a:p>
            <a:r>
              <a:rPr lang="en-US" dirty="0" smtClean="0">
                <a:solidFill>
                  <a:schemeClr val="bg1"/>
                </a:solidFill>
              </a:rPr>
              <a:t>Identify </a:t>
            </a:r>
            <a:r>
              <a:rPr lang="en-US" dirty="0">
                <a:solidFill>
                  <a:schemeClr val="bg1"/>
                </a:solidFill>
              </a:rPr>
              <a:t>solutions for remediation of professionalism issues.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ext-plain.jpg"/>
          <p:cNvPicPr>
            <a:picLocks noChangeAspect="1"/>
          </p:cNvPicPr>
          <p:nvPr/>
        </p:nvPicPr>
        <p:blipFill>
          <a:blip r:embed="rId2"/>
          <a:stretch>
            <a:fillRect/>
          </a:stretch>
        </p:blipFill>
        <p:spPr>
          <a:xfrm>
            <a:off x="0" y="0"/>
            <a:ext cx="9144000" cy="6858001"/>
          </a:xfrm>
          <a:prstGeom prst="rect">
            <a:avLst/>
          </a:prstGeom>
        </p:spPr>
      </p:pic>
      <p:sp>
        <p:nvSpPr>
          <p:cNvPr id="2" name="Title 1"/>
          <p:cNvSpPr>
            <a:spLocks noGrp="1"/>
          </p:cNvSpPr>
          <p:nvPr>
            <p:ph type="title"/>
          </p:nvPr>
        </p:nvSpPr>
        <p:spPr>
          <a:xfrm>
            <a:off x="457200" y="1079500"/>
            <a:ext cx="8229600" cy="1215571"/>
          </a:xfrm>
        </p:spPr>
        <p:txBody>
          <a:bodyPr>
            <a:normAutofit/>
          </a:bodyPr>
          <a:lstStyle/>
          <a:p>
            <a:r>
              <a:rPr lang="en-US" b="1" dirty="0" smtClean="0">
                <a:solidFill>
                  <a:srgbClr val="F2AB13"/>
                </a:solidFill>
                <a:latin typeface="Calibri (Headings)"/>
                <a:cs typeface="Calibri (Headings)"/>
              </a:rPr>
              <a:t>GME vs UME</a:t>
            </a:r>
            <a:endParaRPr lang="en-US" dirty="0"/>
          </a:p>
        </p:txBody>
      </p:sp>
      <p:sp>
        <p:nvSpPr>
          <p:cNvPr id="3" name="Content Placeholder 2"/>
          <p:cNvSpPr>
            <a:spLocks noGrp="1"/>
          </p:cNvSpPr>
          <p:nvPr>
            <p:ph idx="1"/>
          </p:nvPr>
        </p:nvSpPr>
        <p:spPr>
          <a:xfrm>
            <a:off x="457200" y="2576286"/>
            <a:ext cx="8229600" cy="3338285"/>
          </a:xfrm>
        </p:spPr>
        <p:txBody>
          <a:bodyPr/>
          <a:lstStyle/>
          <a:p>
            <a:r>
              <a:rPr lang="en-US" dirty="0" smtClean="0">
                <a:solidFill>
                  <a:schemeClr val="bg1"/>
                </a:solidFill>
              </a:rPr>
              <a:t>More development in GME literature</a:t>
            </a:r>
          </a:p>
          <a:p>
            <a:r>
              <a:rPr lang="en-US" dirty="0" smtClean="0">
                <a:solidFill>
                  <a:schemeClr val="bg1"/>
                </a:solidFill>
              </a:rPr>
              <a:t>Institutional vs clerkship approach</a:t>
            </a:r>
          </a:p>
          <a:p>
            <a:r>
              <a:rPr lang="en-US" dirty="0" smtClean="0">
                <a:solidFill>
                  <a:schemeClr val="bg1"/>
                </a:solidFill>
              </a:rPr>
              <a:t>Public Accountability </a:t>
            </a:r>
            <a:endParaRPr lang="en-US" dirty="0" smtClean="0">
              <a:solidFill>
                <a:schemeClr val="bg1"/>
              </a:solidFill>
            </a:endParaRPr>
          </a:p>
        </p:txBody>
      </p:sp>
    </p:spTree>
    <p:extLst>
      <p:ext uri="{BB962C8B-B14F-4D97-AF65-F5344CB8AC3E}">
        <p14:creationId xmlns:p14="http://schemas.microsoft.com/office/powerpoint/2010/main" val="23969038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ext-plain.jpg"/>
          <p:cNvPicPr>
            <a:picLocks noChangeAspect="1"/>
          </p:cNvPicPr>
          <p:nvPr/>
        </p:nvPicPr>
        <p:blipFill>
          <a:blip r:embed="rId2"/>
          <a:stretch>
            <a:fillRect/>
          </a:stretch>
        </p:blipFill>
        <p:spPr>
          <a:xfrm>
            <a:off x="0" y="0"/>
            <a:ext cx="9144000" cy="6858001"/>
          </a:xfrm>
          <a:prstGeom prst="rect">
            <a:avLst/>
          </a:prstGeom>
        </p:spPr>
      </p:pic>
      <p:sp>
        <p:nvSpPr>
          <p:cNvPr id="2" name="Title 1"/>
          <p:cNvSpPr>
            <a:spLocks noGrp="1"/>
          </p:cNvSpPr>
          <p:nvPr>
            <p:ph type="title"/>
          </p:nvPr>
        </p:nvSpPr>
        <p:spPr>
          <a:xfrm>
            <a:off x="457200" y="1079500"/>
            <a:ext cx="8229600" cy="1215571"/>
          </a:xfrm>
        </p:spPr>
        <p:txBody>
          <a:bodyPr>
            <a:normAutofit/>
          </a:bodyPr>
          <a:lstStyle/>
          <a:p>
            <a:r>
              <a:rPr lang="en-US" b="1" dirty="0" smtClean="0">
                <a:solidFill>
                  <a:srgbClr val="F2AB13"/>
                </a:solidFill>
                <a:latin typeface="Calibri (Headings)"/>
                <a:cs typeface="Calibri (Headings)"/>
              </a:rPr>
              <a:t>Lessons Learned</a:t>
            </a:r>
            <a:endParaRPr lang="en-US" dirty="0"/>
          </a:p>
        </p:txBody>
      </p:sp>
      <p:sp>
        <p:nvSpPr>
          <p:cNvPr id="3" name="Content Placeholder 2"/>
          <p:cNvSpPr>
            <a:spLocks noGrp="1"/>
          </p:cNvSpPr>
          <p:nvPr>
            <p:ph idx="1"/>
          </p:nvPr>
        </p:nvSpPr>
        <p:spPr>
          <a:xfrm>
            <a:off x="457200" y="2576286"/>
            <a:ext cx="8229600" cy="3338285"/>
          </a:xfrm>
        </p:spPr>
        <p:txBody>
          <a:bodyPr/>
          <a:lstStyle/>
          <a:p>
            <a:r>
              <a:rPr lang="en-US" dirty="0" smtClean="0">
                <a:solidFill>
                  <a:schemeClr val="bg1"/>
                </a:solidFill>
              </a:rPr>
              <a:t>Develop clear policies &amp; procedures early</a:t>
            </a:r>
          </a:p>
          <a:p>
            <a:r>
              <a:rPr lang="en-US" dirty="0" smtClean="0">
                <a:solidFill>
                  <a:schemeClr val="bg1"/>
                </a:solidFill>
              </a:rPr>
              <a:t>Comply with institutional guidelines</a:t>
            </a:r>
          </a:p>
          <a:p>
            <a:r>
              <a:rPr lang="en-US" dirty="0" smtClean="0">
                <a:solidFill>
                  <a:schemeClr val="bg1"/>
                </a:solidFill>
              </a:rPr>
              <a:t>Customize to surgical clerkship assessment</a:t>
            </a:r>
          </a:p>
        </p:txBody>
      </p:sp>
    </p:spTree>
    <p:extLst>
      <p:ext uri="{BB962C8B-B14F-4D97-AF65-F5344CB8AC3E}">
        <p14:creationId xmlns:p14="http://schemas.microsoft.com/office/powerpoint/2010/main" val="2357997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ext-plain.jpg"/>
          <p:cNvPicPr>
            <a:picLocks noChangeAspect="1"/>
          </p:cNvPicPr>
          <p:nvPr/>
        </p:nvPicPr>
        <p:blipFill>
          <a:blip r:embed="rId2"/>
          <a:stretch>
            <a:fillRect/>
          </a:stretch>
        </p:blipFill>
        <p:spPr>
          <a:xfrm>
            <a:off x="0" y="0"/>
            <a:ext cx="9144000" cy="6858001"/>
          </a:xfrm>
          <a:prstGeom prst="rect">
            <a:avLst/>
          </a:prstGeom>
        </p:spPr>
      </p:pic>
      <p:sp>
        <p:nvSpPr>
          <p:cNvPr id="2" name="Title 1"/>
          <p:cNvSpPr>
            <a:spLocks noGrp="1"/>
          </p:cNvSpPr>
          <p:nvPr>
            <p:ph type="title"/>
          </p:nvPr>
        </p:nvSpPr>
        <p:spPr>
          <a:xfrm>
            <a:off x="457200" y="1079500"/>
            <a:ext cx="8229600" cy="1215571"/>
          </a:xfrm>
        </p:spPr>
        <p:txBody>
          <a:bodyPr>
            <a:normAutofit/>
          </a:bodyPr>
          <a:lstStyle/>
          <a:p>
            <a:r>
              <a:rPr lang="en-US" b="1" dirty="0" smtClean="0">
                <a:solidFill>
                  <a:srgbClr val="F2AB13"/>
                </a:solidFill>
                <a:latin typeface="Calibri (Headings)"/>
                <a:cs typeface="Calibri (Headings)"/>
              </a:rPr>
              <a:t>Related Hot Topics</a:t>
            </a:r>
            <a:endParaRPr lang="en-US" dirty="0"/>
          </a:p>
        </p:txBody>
      </p:sp>
      <p:sp>
        <p:nvSpPr>
          <p:cNvPr id="3" name="Content Placeholder 2"/>
          <p:cNvSpPr>
            <a:spLocks noGrp="1"/>
          </p:cNvSpPr>
          <p:nvPr>
            <p:ph idx="1"/>
          </p:nvPr>
        </p:nvSpPr>
        <p:spPr>
          <a:xfrm>
            <a:off x="457200" y="2576286"/>
            <a:ext cx="4889863" cy="3338285"/>
          </a:xfrm>
        </p:spPr>
        <p:txBody>
          <a:bodyPr/>
          <a:lstStyle/>
          <a:p>
            <a:r>
              <a:rPr lang="en-US" dirty="0">
                <a:solidFill>
                  <a:schemeClr val="bg1"/>
                </a:solidFill>
              </a:rPr>
              <a:t>Individual Learning Plan</a:t>
            </a:r>
          </a:p>
          <a:p>
            <a:r>
              <a:rPr lang="en-US" dirty="0">
                <a:solidFill>
                  <a:schemeClr val="bg1"/>
                </a:solidFill>
              </a:rPr>
              <a:t>Individual Curriculum</a:t>
            </a:r>
          </a:p>
          <a:p>
            <a:r>
              <a:rPr lang="en-US" dirty="0">
                <a:solidFill>
                  <a:schemeClr val="bg1"/>
                </a:solidFill>
              </a:rPr>
              <a:t>Mastery/Competency vs. </a:t>
            </a:r>
            <a:r>
              <a:rPr lang="en-US" dirty="0" smtClean="0">
                <a:solidFill>
                  <a:schemeClr val="bg1"/>
                </a:solidFill>
              </a:rPr>
              <a:t>Ranking System</a:t>
            </a:r>
            <a:endParaRPr lang="en-US" dirty="0">
              <a:solidFill>
                <a:schemeClr val="bg1"/>
              </a:solidFill>
            </a:endParaRPr>
          </a:p>
        </p:txBody>
      </p:sp>
      <p:pic>
        <p:nvPicPr>
          <p:cNvPr id="5" name="Picture 4"/>
          <p:cNvPicPr>
            <a:picLocks noChangeAspect="1"/>
          </p:cNvPicPr>
          <p:nvPr/>
        </p:nvPicPr>
        <p:blipFill>
          <a:blip r:embed="rId3"/>
          <a:stretch>
            <a:fillRect/>
          </a:stretch>
        </p:blipFill>
        <p:spPr>
          <a:xfrm>
            <a:off x="5273603" y="2490652"/>
            <a:ext cx="3491574" cy="2789464"/>
          </a:xfrm>
          <a:prstGeom prst="rect">
            <a:avLst/>
          </a:prstGeom>
        </p:spPr>
      </p:pic>
      <p:sp>
        <p:nvSpPr>
          <p:cNvPr id="6" name="TextBox 5"/>
          <p:cNvSpPr txBox="1"/>
          <p:nvPr/>
        </p:nvSpPr>
        <p:spPr>
          <a:xfrm>
            <a:off x="6662057" y="3374571"/>
            <a:ext cx="687977" cy="461665"/>
          </a:xfrm>
          <a:prstGeom prst="rect">
            <a:avLst/>
          </a:prstGeom>
          <a:noFill/>
        </p:spPr>
        <p:txBody>
          <a:bodyPr wrap="square" rtlCol="0">
            <a:spAutoFit/>
          </a:bodyPr>
          <a:lstStyle/>
          <a:p>
            <a:pPr algn="ctr"/>
            <a:r>
              <a:rPr lang="en-US" sz="2400" dirty="0" smtClean="0"/>
              <a:t>EPA</a:t>
            </a:r>
            <a:endParaRPr lang="en-US" sz="2400" dirty="0"/>
          </a:p>
        </p:txBody>
      </p:sp>
    </p:spTree>
    <p:extLst>
      <p:ext uri="{BB962C8B-B14F-4D97-AF65-F5344CB8AC3E}">
        <p14:creationId xmlns:p14="http://schemas.microsoft.com/office/powerpoint/2010/main" val="6224324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2401</TotalTime>
  <Words>1254</Words>
  <Application>Microsoft Office PowerPoint</Application>
  <PresentationFormat>On-screen Show (4:3)</PresentationFormat>
  <Paragraphs>172</Paragraphs>
  <Slides>37</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37</vt:i4>
      </vt:variant>
    </vt:vector>
  </HeadingPairs>
  <TitlesOfParts>
    <vt:vector size="41" baseType="lpstr">
      <vt:lpstr>Arial</vt:lpstr>
      <vt:lpstr>Calibri</vt:lpstr>
      <vt:lpstr>Calibri (Headings)</vt:lpstr>
      <vt:lpstr>Office Theme</vt:lpstr>
      <vt:lpstr>PowerPoint Presentation</vt:lpstr>
      <vt:lpstr>Remediation &amp; Standard Setting in Clerkships  Laszlo Kiraly MD FACS Associate Professor of Surgery Oregon Health &amp; Science University</vt:lpstr>
      <vt:lpstr>Case #1</vt:lpstr>
      <vt:lpstr>Case #2</vt:lpstr>
      <vt:lpstr>Case #3</vt:lpstr>
      <vt:lpstr>Objectives</vt:lpstr>
      <vt:lpstr>GME vs UME</vt:lpstr>
      <vt:lpstr>Lessons Learned</vt:lpstr>
      <vt:lpstr>Related Hot Topics</vt:lpstr>
      <vt:lpstr>Standard Setting: Why?</vt:lpstr>
      <vt:lpstr>Shelf Exam Examples</vt:lpstr>
      <vt:lpstr>Standard Setting: How?</vt:lpstr>
      <vt:lpstr>Expert Input</vt:lpstr>
      <vt:lpstr>The trouble with experts</vt:lpstr>
      <vt:lpstr>Can you fail one assessment of your clerkship and still pass?</vt:lpstr>
      <vt:lpstr>Specific Standard Setting Techniques</vt:lpstr>
      <vt:lpstr>Terminology</vt:lpstr>
      <vt:lpstr>Angoff Method: Five Steps</vt:lpstr>
      <vt:lpstr>Hofstee Method</vt:lpstr>
      <vt:lpstr>Hofstee</vt:lpstr>
      <vt:lpstr>Use consensus to set standards </vt:lpstr>
      <vt:lpstr>Remediation</vt:lpstr>
      <vt:lpstr>Should we diagnose the reason for failure? </vt:lpstr>
      <vt:lpstr>Remediation Best Practices</vt:lpstr>
      <vt:lpstr>Creating an Individual Learning Plan – Medical Knowledge</vt:lpstr>
      <vt:lpstr>Creating an Individual Learning Plan – Medical Knowledge</vt:lpstr>
      <vt:lpstr>ILP - Interpersonal Skills</vt:lpstr>
      <vt:lpstr>ILP - Professionalism</vt:lpstr>
      <vt:lpstr>ILP – Clinical Reasoning</vt:lpstr>
      <vt:lpstr>Back to the cases</vt:lpstr>
      <vt:lpstr>Case #1</vt:lpstr>
      <vt:lpstr>Group Thoughts?</vt:lpstr>
      <vt:lpstr>Case #2</vt:lpstr>
      <vt:lpstr>Group Thoughts?</vt:lpstr>
      <vt:lpstr>Case #3</vt:lpstr>
      <vt:lpstr>Group Thoughts?</vt:lpstr>
      <vt:lpstr>Conclusions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Scott Richardson</dc:creator>
  <cp:lastModifiedBy>Laszlo Kiraly</cp:lastModifiedBy>
  <cp:revision>32</cp:revision>
  <dcterms:created xsi:type="dcterms:W3CDTF">2012-08-13T04:08:41Z</dcterms:created>
  <dcterms:modified xsi:type="dcterms:W3CDTF">2016-04-09T00:45:21Z</dcterms:modified>
</cp:coreProperties>
</file>