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319" r:id="rId3"/>
    <p:sldId id="315" r:id="rId4"/>
    <p:sldId id="316" r:id="rId5"/>
    <p:sldId id="374" r:id="rId6"/>
    <p:sldId id="349" r:id="rId7"/>
    <p:sldId id="362" r:id="rId8"/>
    <p:sldId id="339" r:id="rId9"/>
    <p:sldId id="356" r:id="rId10"/>
    <p:sldId id="363" r:id="rId11"/>
    <p:sldId id="361" r:id="rId12"/>
    <p:sldId id="359" r:id="rId13"/>
    <p:sldId id="341" r:id="rId14"/>
    <p:sldId id="342" r:id="rId15"/>
    <p:sldId id="345" r:id="rId16"/>
    <p:sldId id="344" r:id="rId17"/>
    <p:sldId id="377" r:id="rId18"/>
    <p:sldId id="375" r:id="rId19"/>
    <p:sldId id="350" r:id="rId20"/>
    <p:sldId id="376" r:id="rId21"/>
    <p:sldId id="357" r:id="rId22"/>
    <p:sldId id="364" r:id="rId23"/>
    <p:sldId id="321" r:id="rId24"/>
    <p:sldId id="372" r:id="rId25"/>
    <p:sldId id="373" r:id="rId26"/>
    <p:sldId id="338" r:id="rId27"/>
    <p:sldId id="326" r:id="rId28"/>
    <p:sldId id="334" r:id="rId29"/>
    <p:sldId id="365" r:id="rId30"/>
    <p:sldId id="346" r:id="rId31"/>
    <p:sldId id="385" r:id="rId32"/>
    <p:sldId id="386" r:id="rId33"/>
    <p:sldId id="387" r:id="rId34"/>
    <p:sldId id="388" r:id="rId35"/>
    <p:sldId id="389" r:id="rId36"/>
    <p:sldId id="391" r:id="rId37"/>
    <p:sldId id="390" r:id="rId38"/>
    <p:sldId id="366" r:id="rId39"/>
    <p:sldId id="371" r:id="rId40"/>
    <p:sldId id="367" r:id="rId41"/>
    <p:sldId id="36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E80"/>
    <a:srgbClr val="993E3C"/>
    <a:srgbClr val="403152"/>
    <a:srgbClr val="E9EDF4"/>
    <a:srgbClr val="D0D8E8"/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59325" autoAdjust="0"/>
  </p:normalViewPr>
  <p:slideViewPr>
    <p:cSldViewPr snapToGrid="0" snapToObjects="1">
      <p:cViewPr varScale="1">
        <p:scale>
          <a:sx n="66" d="100"/>
          <a:sy n="66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99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840C-75DF-4435-9F1D-1FBED38DFA96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20E2-3AE1-4DC7-9A00-0251125971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6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217598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8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 tooltip="The Journal of surgical research.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8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1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5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15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6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0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2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8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3B11A-4B23-48D7-91BC-596DDF8912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5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9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6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2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3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14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3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3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8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1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40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4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8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5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3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5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1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2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3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1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8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167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3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4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"/>
            <a:ext cx="9144000" cy="68580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631" t="34514" r="27356" b="21875"/>
          <a:stretch/>
        </p:blipFill>
        <p:spPr>
          <a:xfrm>
            <a:off x="294640" y="238760"/>
            <a:ext cx="8627102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9646" y="6488668"/>
            <a:ext cx="286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nbme.org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differentiate level of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Needs to target a specific skill or concept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6421" y="6101697"/>
            <a:ext cx="356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Merrick J Surg Res. 2002</a:t>
            </a:r>
          </a:p>
          <a:p>
            <a:r>
              <a:rPr lang="en-US">
                <a:solidFill>
                  <a:schemeClr val="bg1"/>
                </a:solidFill>
              </a:rPr>
              <a:t>Falcone J Surg Educ.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Oral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Correlation with other factors unclear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Importance of frame of reference setting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goal is objective grading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have value to guide study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Increased grades for those doing worse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Decreased grades for honors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Strict standard setting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Correlated with NBME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just increase weight on non-clinical factors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9036" y="6470739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>
                <a:solidFill>
                  <a:schemeClr val="bg1"/>
                </a:solidFill>
              </a:rPr>
              <a:t>Smart Am J Surg.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Technical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we reliably assess this in a student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it matter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it our responsibility to assure all doctors can perform simple procedures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is an EPA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000" t="19342" r="22500" b="19355"/>
          <a:stretch/>
        </p:blipFill>
        <p:spPr>
          <a:xfrm>
            <a:off x="0" y="0"/>
            <a:ext cx="9218135" cy="61722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4735" y="6581001"/>
            <a:ext cx="434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AAMC Core </a:t>
            </a:r>
            <a:r>
              <a:rPr lang="en-US" sz="1200" dirty="0">
                <a:latin typeface="Calibri" pitchFamily="34" charset="0"/>
              </a:rPr>
              <a:t>EPA </a:t>
            </a:r>
            <a:r>
              <a:rPr lang="en-US" sz="1200" dirty="0" smtClean="0">
                <a:latin typeface="Calibri" pitchFamily="34" charset="0"/>
              </a:rPr>
              <a:t>Faculty and Learner Guide, 2014 (with permission)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0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52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Technical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Many tools exist – quality?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Necessary for assessment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59813" y="638174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Kogan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, JAMA, 2009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AAMC Core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EPA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Faculty and Learner Guide, 2014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313" y="5828882"/>
            <a:ext cx="28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coldslitherpodcast.files.wordpress.com/2012/02/operation.jpg</a:t>
            </a:r>
          </a:p>
        </p:txBody>
      </p:sp>
    </p:spTree>
    <p:extLst>
      <p:ext uri="{BB962C8B-B14F-4D97-AF65-F5344CB8AC3E}">
        <p14:creationId xmlns:p14="http://schemas.microsoft.com/office/powerpoint/2010/main" val="1171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Subjective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Decide who will evaluate</a:t>
            </a:r>
          </a:p>
          <a:p>
            <a:r>
              <a:rPr lang="en-US" dirty="0">
                <a:solidFill>
                  <a:schemeClr val="bg1"/>
                </a:solidFill>
              </a:rPr>
              <a:t>Deal with inconsistency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important measures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</a:rPr>
              <a:t>Who is evaluating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Student selected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aculty generated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Physician only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Evaluators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Clerkship directors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22688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"/>
              </a:rPr>
              <a:t>Defining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"/>
              </a:rPr>
              <a:t>Grades 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"/>
              </a:rPr>
              <a:t>in the Surgery Clerkship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59" y="3348318"/>
            <a:ext cx="808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Whitney SSm A"/>
              </a:rPr>
              <a:t>Jeremy M. </a:t>
            </a:r>
            <a:r>
              <a:rPr lang="en-US" sz="2800" dirty="0" err="1">
                <a:solidFill>
                  <a:schemeClr val="bg1"/>
                </a:solidFill>
                <a:latin typeface="Whitney SSm A"/>
              </a:rPr>
              <a:t>Lipman</a:t>
            </a:r>
            <a:r>
              <a:rPr lang="en-US" sz="2800" dirty="0">
                <a:solidFill>
                  <a:schemeClr val="bg1"/>
                </a:solidFill>
                <a:latin typeface="Whitney SSm A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Whitney SSm A"/>
              </a:rPr>
              <a:t>MD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2729" y="4403327"/>
            <a:ext cx="849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MetroHealth</a:t>
            </a:r>
            <a:r>
              <a:rPr lang="en-US" sz="2400" dirty="0" smtClean="0">
                <a:solidFill>
                  <a:schemeClr val="bg1"/>
                </a:solidFill>
              </a:rPr>
              <a:t> Medical Center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Case Western Reserve University School of Medicine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7" y="6199188"/>
            <a:ext cx="3010242" cy="6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nivLogo_Medicine_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6199188"/>
            <a:ext cx="3009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27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Standardize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Example of rating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Rationale behind rating</a:t>
            </a:r>
          </a:p>
          <a:p>
            <a:r>
              <a:rPr lang="en-US" dirty="0">
                <a:solidFill>
                  <a:schemeClr val="bg1"/>
                </a:solidFill>
              </a:rPr>
              <a:t>Effective in 1 hour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310" y="6273226"/>
            <a:ext cx="295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chemeClr val="bg1"/>
                </a:solidFill>
              </a:rPr>
              <a:t>Schindler Am J Surg. </a:t>
            </a:r>
            <a:r>
              <a:rPr lang="en-US" sz="1600" dirty="0" smtClean="0">
                <a:solidFill>
                  <a:schemeClr val="bg1"/>
                </a:solidFill>
              </a:rPr>
              <a:t>2007</a:t>
            </a:r>
          </a:p>
          <a:p>
            <a:pPr defTabSz="914400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George, J </a:t>
            </a:r>
            <a:r>
              <a:rPr lang="en-US" sz="1600" dirty="0" err="1" smtClean="0">
                <a:solidFill>
                  <a:schemeClr val="bg1"/>
                </a:solidFill>
              </a:rPr>
              <a:t>Surg</a:t>
            </a:r>
            <a:r>
              <a:rPr lang="en-US" sz="1600" dirty="0" smtClean="0">
                <a:solidFill>
                  <a:schemeClr val="bg1"/>
                </a:solidFill>
              </a:rPr>
              <a:t> Ed, 2013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Experience is fragmented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June v/s July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Culture of assessors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Motivation to assess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Subjective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8884"/>
            <a:ext cx="4038600" cy="45259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Selection criteria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LCME requires competency based curriculum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ACGME Core Competencies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Patient </a:t>
            </a:r>
            <a:r>
              <a:rPr lang="en-US" dirty="0">
                <a:solidFill>
                  <a:srgbClr val="92D050"/>
                </a:solidFill>
              </a:rPr>
              <a:t>Care</a:t>
            </a:r>
          </a:p>
          <a:p>
            <a:r>
              <a:rPr lang="en-US" dirty="0">
                <a:solidFill>
                  <a:srgbClr val="92D050"/>
                </a:solidFill>
              </a:rPr>
              <a:t>Medical Knowledge</a:t>
            </a:r>
          </a:p>
          <a:p>
            <a:r>
              <a:rPr lang="en-US" dirty="0">
                <a:solidFill>
                  <a:srgbClr val="92D050"/>
                </a:solidFill>
              </a:rPr>
              <a:t>Practice Based Learning and Improvement</a:t>
            </a:r>
          </a:p>
          <a:p>
            <a:r>
              <a:rPr lang="en-US" dirty="0">
                <a:solidFill>
                  <a:srgbClr val="92D050"/>
                </a:solidFill>
              </a:rPr>
              <a:t>Systems Based Practice</a:t>
            </a:r>
          </a:p>
          <a:p>
            <a:r>
              <a:rPr lang="en-US" dirty="0">
                <a:solidFill>
                  <a:srgbClr val="92D050"/>
                </a:solidFill>
              </a:rPr>
              <a:t>Professionalism</a:t>
            </a:r>
          </a:p>
          <a:p>
            <a:r>
              <a:rPr lang="en-US" dirty="0">
                <a:solidFill>
                  <a:srgbClr val="92D050"/>
                </a:solidFill>
              </a:rPr>
              <a:t>Interpersonal Skills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838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Program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Program selection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Unclear variability between institutions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Honor societies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Clerkship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Fair / defensible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Consistent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Weigh the evidence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Clear criteria focus efforts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Fair treatment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Directs formative feedback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1662" y="173422"/>
            <a:ext cx="3042745" cy="583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Program Directors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8766" y="105103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Round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53504" y="2317528"/>
            <a:ext cx="2727434" cy="9984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Consensus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8766" y="498978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Round 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291662" y="6164320"/>
            <a:ext cx="3042745" cy="58332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Clerkship Directors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337738" y="3573516"/>
            <a:ext cx="2743200" cy="99848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Consensus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982389" y="2544817"/>
            <a:ext cx="4440949" cy="176836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AGREEMENT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05907" y="498978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Round 2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6653048" y="498978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Round 3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6653048" y="105103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Round 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05907" y="105103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Round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24" idx="3"/>
            <a:endCxn id="32" idx="1"/>
          </p:cNvCxnSpPr>
          <p:nvPr/>
        </p:nvCxnSpPr>
        <p:spPr>
          <a:xfrm>
            <a:off x="3334407" y="5368157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81548" y="5368157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81548" y="1442151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334407" y="1442151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826266" y="1806071"/>
            <a:ext cx="1" cy="511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826266" y="4572001"/>
            <a:ext cx="1" cy="412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1" idx="1"/>
            <a:endCxn id="31" idx="3"/>
          </p:cNvCxnSpPr>
          <p:nvPr/>
        </p:nvCxnSpPr>
        <p:spPr>
          <a:xfrm flipH="1">
            <a:off x="5423338" y="2816771"/>
            <a:ext cx="930166" cy="612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8" idx="1"/>
            <a:endCxn id="31" idx="3"/>
          </p:cNvCxnSpPr>
          <p:nvPr/>
        </p:nvCxnSpPr>
        <p:spPr>
          <a:xfrm flipH="1" flipV="1">
            <a:off x="5423338" y="3429000"/>
            <a:ext cx="914400" cy="6437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4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14 Program </a:t>
            </a:r>
            <a:r>
              <a:rPr lang="en-US" dirty="0" smtClean="0">
                <a:solidFill>
                  <a:schemeClr val="bg1"/>
                </a:solidFill>
              </a:rPr>
              <a:t>Directors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65 unique characteristics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Consensus on 23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15/15 Clerkship Directors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62 unique characteristics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Consensus on </a:t>
            </a:r>
            <a:r>
              <a:rPr lang="en-US" dirty="0" smtClean="0">
                <a:solidFill>
                  <a:schemeClr val="bg1"/>
                </a:solidFill>
              </a:rPr>
              <a:t>22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7686"/>
            <a:ext cx="8229600" cy="94342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069" y="1306152"/>
            <a:ext cx="4304731" cy="513621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ommunication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Outstanding clinical acumen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Synthetic </a:t>
            </a:r>
            <a:r>
              <a:rPr lang="en-US" dirty="0" smtClean="0">
                <a:solidFill>
                  <a:schemeClr val="bg1"/>
                </a:solidFill>
              </a:rPr>
              <a:t>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bsence </a:t>
            </a:r>
            <a:r>
              <a:rPr lang="en-US" dirty="0">
                <a:solidFill>
                  <a:schemeClr val="bg1"/>
                </a:solidFill>
              </a:rPr>
              <a:t>of professionalism </a:t>
            </a:r>
            <a:r>
              <a:rPr lang="en-US" dirty="0" smtClean="0">
                <a:solidFill>
                  <a:schemeClr val="bg1"/>
                </a:solidFill>
              </a:rPr>
              <a:t>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utstanding </a:t>
            </a:r>
            <a:r>
              <a:rPr lang="en-US" dirty="0">
                <a:solidFill>
                  <a:schemeClr val="bg1"/>
                </a:solidFill>
              </a:rPr>
              <a:t>work </a:t>
            </a:r>
            <a:r>
              <a:rPr lang="en-US" dirty="0" smtClean="0">
                <a:solidFill>
                  <a:schemeClr val="bg1"/>
                </a:solidFill>
              </a:rPr>
              <a:t>ethic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Self-directed learner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06152"/>
            <a:ext cx="4277436" cy="513621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Accurate </a:t>
            </a:r>
            <a:r>
              <a:rPr lang="en-US" dirty="0">
                <a:solidFill>
                  <a:schemeClr val="bg1"/>
                </a:solidFill>
              </a:rPr>
              <a:t>and complete history and </a:t>
            </a:r>
            <a:r>
              <a:rPr lang="en-US" dirty="0" smtClean="0">
                <a:solidFill>
                  <a:schemeClr val="bg1"/>
                </a:solidFill>
              </a:rPr>
              <a:t>physicals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Enthusiastic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ecomes </a:t>
            </a:r>
            <a:r>
              <a:rPr lang="en-US" dirty="0">
                <a:solidFill>
                  <a:schemeClr val="bg1"/>
                </a:solidFill>
              </a:rPr>
              <a:t>an essential member of the care </a:t>
            </a:r>
            <a:r>
              <a:rPr lang="en-US" dirty="0" smtClean="0">
                <a:solidFill>
                  <a:schemeClr val="bg1"/>
                </a:solidFill>
              </a:rPr>
              <a:t>team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NBME Shelf exam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Performance based assessments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Bridge EPAs and Milestones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Competency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ased assessment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"/>
              </a:rPr>
              <a:t>No Disclosures</a:t>
            </a:r>
            <a:endParaRPr lang="en-US" sz="3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5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383218" y="1030514"/>
            <a:ext cx="4114800" cy="537028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81770" indent="-28177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2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3562" indent="-24340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210" indent="-20636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EPA 1: </a:t>
            </a:r>
            <a:r>
              <a:rPr lang="en-US" dirty="0" smtClean="0">
                <a:solidFill>
                  <a:srgbClr val="FFC000"/>
                </a:solidFill>
              </a:rPr>
              <a:t>H&amp;P</a:t>
            </a:r>
            <a:endParaRPr lang="en-US" dirty="0">
              <a:solidFill>
                <a:srgbClr val="FFC000"/>
              </a:solidFill>
            </a:endParaRPr>
          </a:p>
          <a:p>
            <a:pPr marL="281770" marR="0" lvl="0" indent="-28177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 2: Prioritize a differential diagnosis following a clinical encounter</a:t>
            </a:r>
          </a:p>
          <a:p>
            <a:pPr marL="281770" marR="0" lvl="0" indent="-28177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 3: Recommend and interpret common diagnostic and screening tests </a:t>
            </a:r>
          </a:p>
          <a:p>
            <a:pPr marL="296321" lvl="0" indent="-296321">
              <a:defRPr/>
            </a:pPr>
            <a:r>
              <a:rPr lang="en-US" dirty="0">
                <a:solidFill>
                  <a:srgbClr val="FFFF00"/>
                </a:solidFill>
              </a:rPr>
              <a:t>EPA 4: Enter and discuss orders and prescriptions</a:t>
            </a:r>
          </a:p>
          <a:p>
            <a:pPr marL="296321" lvl="0" indent="-296321">
              <a:defRPr/>
            </a:pPr>
            <a:r>
              <a:rPr lang="en-US" dirty="0">
                <a:solidFill>
                  <a:srgbClr val="FFC000"/>
                </a:solidFill>
              </a:rPr>
              <a:t>EPA 5: Document a clinical encounter in the patient record </a:t>
            </a:r>
          </a:p>
          <a:p>
            <a:pPr marL="296321" lvl="0" indent="-296321">
              <a:defRPr/>
            </a:pPr>
            <a:r>
              <a:rPr lang="en-US" dirty="0">
                <a:solidFill>
                  <a:srgbClr val="FFFF00"/>
                </a:solidFill>
              </a:rPr>
              <a:t>EPA 6: </a:t>
            </a:r>
            <a:r>
              <a:rPr lang="en-US" dirty="0" smtClean="0">
                <a:solidFill>
                  <a:srgbClr val="FFFF00"/>
                </a:solidFill>
              </a:rPr>
              <a:t>Present </a:t>
            </a:r>
            <a:r>
              <a:rPr lang="en-US" dirty="0">
                <a:solidFill>
                  <a:srgbClr val="FFFF00"/>
                </a:solidFill>
              </a:rPr>
              <a:t>a clinical encounter </a:t>
            </a:r>
            <a:endParaRPr lang="en-US" dirty="0" smtClean="0">
              <a:solidFill>
                <a:srgbClr val="FFFF00"/>
              </a:solidFill>
            </a:endParaRPr>
          </a:p>
          <a:p>
            <a:pPr marL="296321" indent="-296321">
              <a:defRPr/>
            </a:pPr>
            <a:r>
              <a:rPr lang="en-US" dirty="0">
                <a:solidFill>
                  <a:srgbClr val="FFC000"/>
                </a:solidFill>
              </a:rPr>
              <a:t>EPA 7: Form clinical questions and retrieve evidence to advance patient care</a:t>
            </a:r>
          </a:p>
          <a:p>
            <a:pPr marL="296321" lvl="0" indent="-296321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762022" y="898307"/>
            <a:ext cx="4117974" cy="506138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96321" indent="-296321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155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1499" indent="-24473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3679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210" indent="-220919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1770" indent="-281770">
              <a:defRPr/>
            </a:pPr>
            <a:r>
              <a:rPr lang="en-US" dirty="0" smtClean="0">
                <a:solidFill>
                  <a:srgbClr val="FFC000"/>
                </a:solidFill>
              </a:rPr>
              <a:t>EPA </a:t>
            </a:r>
            <a:r>
              <a:rPr lang="en-US" dirty="0">
                <a:solidFill>
                  <a:srgbClr val="FFC000"/>
                </a:solidFill>
              </a:rPr>
              <a:t>8: Give or receive a patient handover to transition care responsibility </a:t>
            </a:r>
          </a:p>
          <a:p>
            <a:pPr marL="281770" lvl="0" indent="-281770">
              <a:defRPr/>
            </a:pPr>
            <a:r>
              <a:rPr lang="en-US" dirty="0" smtClean="0">
                <a:solidFill>
                  <a:srgbClr val="FFFF00"/>
                </a:solidFill>
              </a:rPr>
              <a:t>EPA </a:t>
            </a:r>
            <a:r>
              <a:rPr lang="en-US" dirty="0">
                <a:solidFill>
                  <a:srgbClr val="FFFF00"/>
                </a:solidFill>
              </a:rPr>
              <a:t>9: Collaborate as a member of an inter-professional team </a:t>
            </a:r>
          </a:p>
          <a:p>
            <a:pPr marL="281770" indent="-281770">
              <a:defRPr/>
            </a:pPr>
            <a:r>
              <a:rPr lang="en-US" dirty="0">
                <a:solidFill>
                  <a:srgbClr val="FFC000"/>
                </a:solidFill>
              </a:rPr>
              <a:t>EPA 10: Recognize a patient requiring urgent or emergent care and initiate evaluation and management</a:t>
            </a:r>
          </a:p>
          <a:p>
            <a:pPr marL="281770" lvl="0" indent="-281770">
              <a:defRPr/>
            </a:pPr>
            <a:r>
              <a:rPr lang="en-US" dirty="0" smtClean="0">
                <a:solidFill>
                  <a:srgbClr val="FFFF00"/>
                </a:solidFill>
              </a:rPr>
              <a:t>EPA </a:t>
            </a:r>
            <a:r>
              <a:rPr lang="en-US" dirty="0">
                <a:solidFill>
                  <a:srgbClr val="FFFF00"/>
                </a:solidFill>
              </a:rPr>
              <a:t>11: Obtain informed consent for tests and/or procedures </a:t>
            </a:r>
          </a:p>
          <a:p>
            <a:pPr marL="281770" lvl="0" indent="-281770">
              <a:defRPr/>
            </a:pPr>
            <a:r>
              <a:rPr lang="en-US" dirty="0">
                <a:solidFill>
                  <a:srgbClr val="FFC000"/>
                </a:solidFill>
              </a:rPr>
              <a:t>EPA 13: Identify system failures and contribute to a culture of safety and improvement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4735" y="6581001"/>
            <a:ext cx="434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AAMC Core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EPA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Faculty and Learner Guide, 2014 (with permission)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43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59" y="1536916"/>
            <a:ext cx="587188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81000" y="1411552"/>
            <a:ext cx="6019800" cy="23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83940" y="894985"/>
            <a:ext cx="1924455" cy="5747247"/>
            <a:chOff x="6883940" y="894985"/>
            <a:chExt cx="1924455" cy="57472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5625" t="7634" r="21964"/>
            <a:stretch/>
          </p:blipFill>
          <p:spPr>
            <a:xfrm>
              <a:off x="6883940" y="894985"/>
              <a:ext cx="1905000" cy="55318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198795" y="6426788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</a:rPr>
                <a:t>flickr.com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016087"/>
            <a:ext cx="6071680" cy="389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Residents should get beyond “critical deficiency” by first </a:t>
            </a:r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141 “core” surgical operations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Cholecystectomy, breast biopsy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Extra-anatomic bypass, </a:t>
            </a:r>
            <a:r>
              <a:rPr lang="en-US" dirty="0" err="1" smtClean="0">
                <a:solidFill>
                  <a:schemeClr val="bg1"/>
                </a:solidFill>
              </a:rPr>
              <a:t>vagotomy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0" y="3180850"/>
            <a:ext cx="8382000" cy="139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6378501"/>
            <a:ext cx="4840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acgme.org/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acgmeweb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/portals/0/pdfs/milestones/surgerymilestones.pdf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2015-16 curriculum accessed at: portal.surgicalcore.org/public/curriculum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" y="177879"/>
            <a:ext cx="9183511" cy="2246548"/>
            <a:chOff x="83231" y="774949"/>
            <a:chExt cx="9183511" cy="22465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91131"/>
            <a:stretch/>
          </p:blipFill>
          <p:spPr>
            <a:xfrm>
              <a:off x="83231" y="774949"/>
              <a:ext cx="8924622" cy="6246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40" t="69509" r="-2940" b="7268"/>
            <a:stretch/>
          </p:blipFill>
          <p:spPr>
            <a:xfrm>
              <a:off x="83231" y="1385961"/>
              <a:ext cx="9183511" cy="1635536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 bwMode="auto">
          <a:xfrm>
            <a:off x="3581400" y="1381635"/>
            <a:ext cx="2743200" cy="926315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0" y="1445419"/>
            <a:ext cx="8841619" cy="36273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581400" y="2696099"/>
            <a:ext cx="2743200" cy="926315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000" t="18893" r="49000" b="46229"/>
          <a:stretch/>
        </p:blipFill>
        <p:spPr>
          <a:xfrm>
            <a:off x="152400" y="67844"/>
            <a:ext cx="8802822" cy="5570956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3919" y="6581001"/>
            <a:ext cx="472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acgme.org/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acgmeweb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/portals/0/pdfs/milestones/surgerymilestones.pdf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1445978"/>
            <a:ext cx="1848711" cy="391208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58711" y="1233161"/>
            <a:ext cx="513489" cy="391208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90820" y="2633970"/>
            <a:ext cx="2133600" cy="21935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2353753"/>
            <a:ext cx="914400" cy="28675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24104" y="2853322"/>
            <a:ext cx="923365" cy="328253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5" y="609600"/>
            <a:ext cx="8300131" cy="49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2" y="216077"/>
            <a:ext cx="891697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912" r="2107"/>
          <a:stretch/>
        </p:blipFill>
        <p:spPr>
          <a:xfrm>
            <a:off x="311813" y="3048000"/>
            <a:ext cx="8520372" cy="36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78" t="5361"/>
          <a:stretch/>
        </p:blipFill>
        <p:spPr>
          <a:xfrm>
            <a:off x="316765" y="3430588"/>
            <a:ext cx="8539299" cy="327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88680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78" t="5361"/>
          <a:stretch/>
        </p:blipFill>
        <p:spPr>
          <a:xfrm>
            <a:off x="316765" y="3430588"/>
            <a:ext cx="8539299" cy="327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93499"/>
            <a:ext cx="8868030" cy="31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Performance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Clerkship Milestones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Grades assigned based on level of progression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2016087"/>
            <a:ext cx="8807823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Grades are influential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Significant variability in grade assignment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Grade </a:t>
            </a:r>
            <a:r>
              <a:rPr lang="en-US" dirty="0">
                <a:solidFill>
                  <a:schemeClr val="bg1"/>
                </a:solidFill>
              </a:rPr>
              <a:t>inflation is </a:t>
            </a:r>
            <a:r>
              <a:rPr lang="en-US" dirty="0" smtClean="0">
                <a:solidFill>
                  <a:schemeClr val="bg1"/>
                </a:solidFill>
              </a:rPr>
              <a:t>common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Devalued without a consistent meaning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2439" y="6109982"/>
            <a:ext cx="2958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Plymale</a:t>
            </a:r>
            <a:r>
              <a:rPr lang="en-US" sz="1600" dirty="0">
                <a:solidFill>
                  <a:schemeClr val="bg1"/>
                </a:solidFill>
              </a:rPr>
              <a:t>, J </a:t>
            </a:r>
            <a:r>
              <a:rPr lang="en-US" sz="1600" dirty="0" err="1">
                <a:solidFill>
                  <a:schemeClr val="bg1"/>
                </a:solidFill>
              </a:rPr>
              <a:t>Surg</a:t>
            </a:r>
            <a:r>
              <a:rPr lang="en-US" sz="1600" dirty="0">
                <a:solidFill>
                  <a:schemeClr val="bg1"/>
                </a:solidFill>
              </a:rPr>
              <a:t> Ed, May, </a:t>
            </a:r>
            <a:r>
              <a:rPr lang="en-US" sz="1600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Pulito</a:t>
            </a:r>
            <a:r>
              <a:rPr lang="en-US" sz="1600" dirty="0">
                <a:solidFill>
                  <a:schemeClr val="bg1"/>
                </a:solidFill>
              </a:rPr>
              <a:t>, Med Educ. 2007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Bowen, AJS, April, 2015</a:t>
            </a:r>
          </a:p>
        </p:txBody>
      </p:sp>
    </p:spTree>
    <p:extLst>
      <p:ext uri="{BB962C8B-B14F-4D97-AF65-F5344CB8AC3E}">
        <p14:creationId xmlns:p14="http://schemas.microsoft.com/office/powerpoint/2010/main" val="41594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821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Final Assessment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0" y="1411552"/>
            <a:ext cx="8382000" cy="6198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6526798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Shapiro Institute for Education and </a:t>
            </a:r>
            <a:r>
              <a:rPr lang="en-US" sz="1200" dirty="0" smtClean="0">
                <a:solidFill>
                  <a:schemeClr val="bg1"/>
                </a:solidFill>
              </a:rPr>
              <a:t>Research, Millennium Conference 2015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1401" y="4000474"/>
            <a:ext cx="5410200" cy="1940014"/>
            <a:chOff x="3958347" y="2971800"/>
            <a:chExt cx="5033253" cy="16286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19266"/>
            <a:stretch/>
          </p:blipFill>
          <p:spPr>
            <a:xfrm>
              <a:off x="3958347" y="2971800"/>
              <a:ext cx="4935682" cy="1447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72400" y="4419600"/>
              <a:ext cx="1219200" cy="18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wingofzock.org – BUSM+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71500" y="1332155"/>
            <a:ext cx="8229600" cy="444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Need to define the endpoint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Digital badges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Clinical Competency Committee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OSCE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Clear grading metrics are valuable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Faculty development is important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Opportunity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3518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Grade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25% Shelf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10% OSCE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10% Oral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55% Clinical Assessment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omponents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Objective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Subjective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Challenges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Opportunities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Components of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Absolute or </a:t>
            </a:r>
            <a:r>
              <a:rPr lang="en-US" dirty="0" smtClean="0">
                <a:solidFill>
                  <a:schemeClr val="bg1"/>
                </a:solidFill>
              </a:rPr>
              <a:t>Relative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Compensatory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Cutoff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Value of diverse methods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9310" y="6479641"/>
            <a:ext cx="295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chemeClr val="bg1"/>
                </a:solidFill>
              </a:rPr>
              <a:t>Schindler Am J Surg. 2007</a:t>
            </a:r>
          </a:p>
        </p:txBody>
      </p:sp>
    </p:spTree>
    <p:extLst>
      <p:ext uri="{BB962C8B-B14F-4D97-AF65-F5344CB8AC3E}">
        <p14:creationId xmlns:p14="http://schemas.microsoft.com/office/powerpoint/2010/main" val="17313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Objective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NBME Shelf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OSCE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Oral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Essay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Technical skills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Seen as the objective standard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Scores biased by prior clinical exposure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Poor correlation with clinical evaluation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Even with more time, still poor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it assess what we want to know?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293" y="5767254"/>
            <a:ext cx="286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Reteguiz</a:t>
            </a:r>
            <a:r>
              <a:rPr lang="en-US" dirty="0" smtClean="0">
                <a:solidFill>
                  <a:schemeClr val="bg1"/>
                </a:solidFill>
              </a:rPr>
              <a:t>, Fam Med, 2002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Awad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 </a:t>
            </a:r>
            <a:r>
              <a:rPr lang="en-US" dirty="0" err="1">
                <a:solidFill>
                  <a:schemeClr val="bg1"/>
                </a:solidFill>
              </a:rPr>
              <a:t>Surg</a:t>
            </a:r>
            <a:r>
              <a:rPr lang="en-US" dirty="0">
                <a:solidFill>
                  <a:schemeClr val="bg1"/>
                </a:solidFill>
              </a:rPr>
              <a:t> Res. </a:t>
            </a:r>
            <a:r>
              <a:rPr lang="en-US" dirty="0" smtClean="0">
                <a:solidFill>
                  <a:schemeClr val="bg1"/>
                </a:solidFill>
              </a:rPr>
              <a:t>2002</a:t>
            </a:r>
          </a:p>
          <a:p>
            <a:r>
              <a:rPr lang="en-US" dirty="0">
                <a:solidFill>
                  <a:schemeClr val="bg1"/>
                </a:solidFill>
              </a:rPr>
              <a:t>Farrell J Am </a:t>
            </a:r>
            <a:r>
              <a:rPr lang="en-US" dirty="0" err="1">
                <a:solidFill>
                  <a:schemeClr val="bg1"/>
                </a:solidFill>
              </a:rPr>
              <a:t>Coll</a:t>
            </a:r>
            <a:r>
              <a:rPr lang="en-US" dirty="0">
                <a:solidFill>
                  <a:schemeClr val="bg1"/>
                </a:solidFill>
              </a:rPr>
              <a:t> Surg. </a:t>
            </a:r>
            <a:r>
              <a:rPr lang="en-US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en-US" dirty="0">
                <a:solidFill>
                  <a:schemeClr val="bg1"/>
                </a:solidFill>
              </a:rPr>
              <a:t>Goldstein m J Surg.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E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E 2016" id="{D291C29A-B03F-4297-B5FC-67DD3BDC66AE}" vid="{682E5041-5603-41D3-A7F7-0FEA0183F7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ASE 2016</Template>
  <TotalTime>1700</TotalTime>
  <Words>807</Words>
  <Application>Microsoft Office PowerPoint</Application>
  <PresentationFormat>On-screen Show (4:3)</PresentationFormat>
  <Paragraphs>283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(Headings)</vt:lpstr>
      <vt:lpstr>Segoe</vt:lpstr>
      <vt:lpstr>Whitney SSm A</vt:lpstr>
      <vt:lpstr>ASE 2016</vt:lpstr>
      <vt:lpstr>PowerPoint Presentation</vt:lpstr>
      <vt:lpstr>Defining Grades in the Surgery Clerkship </vt:lpstr>
      <vt:lpstr>No Disclosures</vt:lpstr>
      <vt:lpstr>Background</vt:lpstr>
      <vt:lpstr>Grade Breakdown</vt:lpstr>
      <vt:lpstr>Overview</vt:lpstr>
      <vt:lpstr>Components of Grade</vt:lpstr>
      <vt:lpstr>Objective Measures</vt:lpstr>
      <vt:lpstr>Shelf</vt:lpstr>
      <vt:lpstr>PowerPoint Presentation</vt:lpstr>
      <vt:lpstr>OSCE</vt:lpstr>
      <vt:lpstr>Oral Exam</vt:lpstr>
      <vt:lpstr>Essay</vt:lpstr>
      <vt:lpstr>Technical Ability</vt:lpstr>
      <vt:lpstr>PowerPoint Presentation</vt:lpstr>
      <vt:lpstr>Technical Ability</vt:lpstr>
      <vt:lpstr>Subjective Measures</vt:lpstr>
      <vt:lpstr>Who is evaluating</vt:lpstr>
      <vt:lpstr>Variability</vt:lpstr>
      <vt:lpstr>Standardize Assessment</vt:lpstr>
      <vt:lpstr>Challenges</vt:lpstr>
      <vt:lpstr>Subjective Measures</vt:lpstr>
      <vt:lpstr>Program Directors</vt:lpstr>
      <vt:lpstr>Clerkship Director</vt:lpstr>
      <vt:lpstr>Students</vt:lpstr>
      <vt:lpstr>PowerPoint Presentation</vt:lpstr>
      <vt:lpstr>Results</vt:lpstr>
      <vt:lpstr>Agreement</vt:lpstr>
      <vt:lpstr>Opportunities</vt:lpstr>
      <vt:lpstr>PowerPoint Presentation</vt:lpstr>
      <vt:lpstr>Milestones</vt:lpstr>
      <vt:lpstr>X</vt:lpstr>
      <vt:lpstr>PowerPoint Presentation</vt:lpstr>
      <vt:lpstr>X</vt:lpstr>
      <vt:lpstr>X</vt:lpstr>
      <vt:lpstr>X</vt:lpstr>
      <vt:lpstr>X</vt:lpstr>
      <vt:lpstr>X</vt:lpstr>
      <vt:lpstr>Performance Based</vt:lpstr>
      <vt:lpstr>Final Assessment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jlipman</cp:lastModifiedBy>
  <cp:revision>402</cp:revision>
  <dcterms:created xsi:type="dcterms:W3CDTF">2012-08-13T04:08:41Z</dcterms:created>
  <dcterms:modified xsi:type="dcterms:W3CDTF">2016-04-07T15:57:02Z</dcterms:modified>
</cp:coreProperties>
</file>