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sldIdLst>
    <p:sldId id="256" r:id="rId4"/>
    <p:sldId id="279" r:id="rId5"/>
    <p:sldId id="275" r:id="rId6"/>
    <p:sldId id="262" r:id="rId7"/>
    <p:sldId id="257" r:id="rId8"/>
    <p:sldId id="267" r:id="rId9"/>
    <p:sldId id="266" r:id="rId10"/>
    <p:sldId id="273" r:id="rId11"/>
    <p:sldId id="258" r:id="rId12"/>
    <p:sldId id="269" r:id="rId13"/>
    <p:sldId id="274" r:id="rId14"/>
    <p:sldId id="265" r:id="rId15"/>
    <p:sldId id="268" r:id="rId16"/>
    <p:sldId id="264" r:id="rId17"/>
    <p:sldId id="270" r:id="rId18"/>
    <p:sldId id="263" r:id="rId19"/>
    <p:sldId id="272" r:id="rId20"/>
    <p:sldId id="276" r:id="rId21"/>
    <p:sldId id="27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B13"/>
    <a:srgbClr val="FFCB2E"/>
    <a:srgbClr val="D4A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45" autoAdjust="0"/>
  </p:normalViewPr>
  <p:slideViewPr>
    <p:cSldViewPr snapToGrid="0" snapToObjects="1">
      <p:cViewPr>
        <p:scale>
          <a:sx n="100" d="100"/>
          <a:sy n="100" d="100"/>
        </p:scale>
        <p:origin x="294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419FD-8648-4247-A515-1B92A799B41C}" type="slidenum">
              <a:rPr lang="en-US" altLang="en-US">
                <a:solidFill>
                  <a:srgbClr val="FFFF00"/>
                </a:solidFill>
              </a:rPr>
              <a:pPr/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86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77E57-7FB0-4FA2-B1BA-FCA47F4206E1}" type="slidenum">
              <a:rPr lang="en-US" altLang="en-US">
                <a:solidFill>
                  <a:srgbClr val="FFFF00"/>
                </a:solidFill>
              </a:rPr>
              <a:pPr/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84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0C47D-7672-43F3-A444-82AB98F2CE5D}" type="slidenum">
              <a:rPr lang="en-US" altLang="en-US">
                <a:solidFill>
                  <a:srgbClr val="FFFF00"/>
                </a:solidFill>
              </a:rPr>
              <a:pPr/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89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CBADB-D3EF-4214-8D51-F82C0B9AE499}" type="slidenum">
              <a:rPr lang="en-US" altLang="en-US">
                <a:solidFill>
                  <a:srgbClr val="FFFF00"/>
                </a:solidFill>
              </a:rPr>
              <a:pPr/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65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1AB18-8AC7-43C7-8711-DD2249F76692}" type="slidenum">
              <a:rPr lang="en-US" altLang="en-US">
                <a:solidFill>
                  <a:srgbClr val="FFFF00"/>
                </a:solidFill>
              </a:rPr>
              <a:pPr/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1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57763-EFA2-4F7B-9473-AC10E52FE0A3}" type="slidenum">
              <a:rPr lang="en-US" altLang="en-US">
                <a:solidFill>
                  <a:srgbClr val="FFFF00"/>
                </a:solidFill>
              </a:rPr>
              <a:pPr/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0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C1CF1-EC30-4D39-ABC9-E781B981BB9D}" type="slidenum">
              <a:rPr lang="en-US" altLang="en-US">
                <a:solidFill>
                  <a:srgbClr val="FFFF00"/>
                </a:solidFill>
              </a:rPr>
              <a:pPr/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94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CB81F-BE69-42FF-AEA8-821BC9FAC4D1}" type="slidenum">
              <a:rPr lang="en-US" altLang="en-US">
                <a:solidFill>
                  <a:srgbClr val="FFFF00"/>
                </a:solidFill>
              </a:rPr>
              <a:pPr/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2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8F04B-A087-4565-AB98-B2E669D9E028}" type="slidenum">
              <a:rPr lang="en-US" altLang="en-US">
                <a:solidFill>
                  <a:srgbClr val="FFFF00"/>
                </a:solidFill>
              </a:rPr>
              <a:pPr/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4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95466-4C3D-4978-A1AA-7DBDD4490AE4}" type="slidenum">
              <a:rPr lang="en-US" altLang="en-US">
                <a:solidFill>
                  <a:srgbClr val="FFFF00"/>
                </a:solidFill>
              </a:rPr>
              <a:pPr/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40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6D06E-0002-4EC4-BA8D-DBC1B982D09B}" type="slidenum">
              <a:rPr lang="en-US" altLang="en-US">
                <a:solidFill>
                  <a:srgbClr val="FFFF00"/>
                </a:solidFill>
              </a:rPr>
              <a:pPr/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46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2AB5A-6EF1-4C54-AA23-9F5A9891C95F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87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9D718-ED3D-4EE8-9BAB-FD43CDF3A77B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39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94451-BA24-49BC-8CE9-C8407835AF83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23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235BB-24A8-4C70-95D5-04B51AA859D1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62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F768A-0578-42A6-B36C-C26BAF3784AF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07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FA106-33AF-47F4-BD86-0CA4DCB94552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11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EE761-0218-4AE3-AF4F-7F03E92B6E24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3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D824D-1563-470F-873B-35AB6627BA59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78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B6ABF-7767-4B01-9331-E8A54FBA7700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52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D7DB1-240E-404A-9449-94622F285512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14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73A9F-30FA-41EC-90BD-E094F98DB6E2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6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C923006-1F2A-4A3F-8F71-7C95ECA0CF5A}" type="slidenum">
              <a:rPr lang="en-US" altLang="en-US" smtClean="0">
                <a:solidFill>
                  <a:srgbClr val="FFFF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565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77B8A90-A2D1-4679-AEAB-90F50E199E6F}" type="slidenum">
              <a:rPr lang="en-US" altLang="en-US">
                <a:solidFill>
                  <a:srgbClr val="FFFF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747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144"/>
            <a:ext cx="8229600" cy="475342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Comparability 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At all sites the same: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solidFill>
                  <a:schemeClr val="bg1"/>
                </a:solidFill>
              </a:rPr>
              <a:t>Goals and Objectives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solidFill>
                  <a:schemeClr val="bg1"/>
                </a:solidFill>
              </a:rPr>
              <a:t>Curriculum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solidFill>
                  <a:schemeClr val="bg1"/>
                </a:solidFill>
              </a:rPr>
              <a:t>Required Clinical Experiences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solidFill>
                  <a:schemeClr val="bg1"/>
                </a:solidFill>
              </a:rPr>
              <a:t>Evaluation and Grading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solidFill>
                  <a:schemeClr val="bg1"/>
                </a:solidFill>
              </a:rPr>
              <a:t>Final grade assigned by Clerkship Director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solidFill>
                  <a:schemeClr val="bg1"/>
                </a:solidFill>
              </a:rPr>
              <a:t>(and all that applies to the LIC too)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144"/>
            <a:ext cx="8229600" cy="475342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Prior citations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How are residents prepared to teach?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Policies – for everything!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How is that centrally monitored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00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144"/>
            <a:ext cx="8229600" cy="4753428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Our Dashboard – for everything every month – by </a:t>
            </a:r>
            <a:r>
              <a:rPr lang="en-US" sz="2400" b="1" u="sng" dirty="0" smtClean="0">
                <a:solidFill>
                  <a:schemeClr val="bg1"/>
                </a:solidFill>
              </a:rPr>
              <a:t>site</a:t>
            </a:r>
          </a:p>
          <a:p>
            <a:pPr lvl="1">
              <a:spcAft>
                <a:spcPts val="1200"/>
              </a:spcAft>
            </a:pPr>
            <a:r>
              <a:rPr lang="en-US" sz="2400" u="sng" dirty="0" smtClean="0">
                <a:solidFill>
                  <a:schemeClr val="bg1"/>
                </a:solidFill>
              </a:rPr>
              <a:t>And what do you do about outliers?</a:t>
            </a:r>
          </a:p>
          <a:p>
            <a:pPr lvl="2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Grade </a:t>
            </a:r>
            <a:r>
              <a:rPr lang="en-US" dirty="0">
                <a:solidFill>
                  <a:schemeClr val="bg1"/>
                </a:solidFill>
              </a:rPr>
              <a:t>delinquencies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Required experiences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Grades / scores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Duty hours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Mistreatment</a:t>
            </a:r>
          </a:p>
          <a:p>
            <a:pPr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144"/>
            <a:ext cx="8229600" cy="4753428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Amenities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Study space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Lockers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Computer access</a:t>
            </a:r>
          </a:p>
          <a:p>
            <a:pPr>
              <a:spcAft>
                <a:spcPts val="1200"/>
              </a:spcAft>
            </a:pPr>
            <a:endParaRPr lang="en-US" b="1" u="sng" dirty="0" smtClean="0">
              <a:solidFill>
                <a:schemeClr val="bg1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804194"/>
            <a:ext cx="8128000" cy="3467100"/>
          </a:xfrm>
        </p:spPr>
      </p:pic>
    </p:spTree>
    <p:extLst>
      <p:ext uri="{BB962C8B-B14F-4D97-AF65-F5344CB8AC3E}">
        <p14:creationId xmlns:p14="http://schemas.microsoft.com/office/powerpoint/2010/main" val="27067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423194"/>
            <a:ext cx="6350000" cy="4229100"/>
          </a:xfrm>
        </p:spPr>
      </p:pic>
    </p:spTree>
    <p:extLst>
      <p:ext uri="{BB962C8B-B14F-4D97-AF65-F5344CB8AC3E}">
        <p14:creationId xmlns:p14="http://schemas.microsoft.com/office/powerpoint/2010/main" val="34131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1" y="714375"/>
            <a:ext cx="8083154" cy="5388769"/>
          </a:xfrm>
        </p:spPr>
      </p:pic>
    </p:spTree>
    <p:extLst>
      <p:ext uri="{BB962C8B-B14F-4D97-AF65-F5344CB8AC3E}">
        <p14:creationId xmlns:p14="http://schemas.microsoft.com/office/powerpoint/2010/main" val="42242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144"/>
            <a:ext cx="8229600" cy="475342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Other major </a:t>
            </a:r>
            <a:r>
              <a:rPr lang="en-US" dirty="0" smtClean="0">
                <a:solidFill>
                  <a:schemeClr val="bg1"/>
                </a:solidFill>
              </a:rPr>
              <a:t>interests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CQI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Cultural Competency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Interprofessional Education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Societal Problems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orientation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066800"/>
            <a:ext cx="6858000" cy="4267200"/>
          </a:xfrm>
          <a:noFill/>
        </p:spPr>
      </p:pic>
    </p:spTree>
    <p:extLst>
      <p:ext uri="{BB962C8B-B14F-4D97-AF65-F5344CB8AC3E}">
        <p14:creationId xmlns:p14="http://schemas.microsoft.com/office/powerpoint/2010/main" val="834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orientatio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68056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858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Surviving the LCME VISIT</a:t>
            </a:r>
            <a:b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  Lessons Learned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Robert R. Nesbit, Jr. 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Medical College of Georgia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Augusta University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Surviving the LCME VISIT</a:t>
            </a:r>
            <a:b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  Lessons Learned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Our visit – January 24-27, 2016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Our report – June 2016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185" y="666750"/>
            <a:ext cx="4023815" cy="54522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Surviving the LCME VISIT</a:t>
            </a:r>
            <a:b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  Lessons Learned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It’s not your grandfather’s LCME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Or even your father’s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Major schools have been put on probation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You don’t want that!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144"/>
            <a:ext cx="8229600" cy="4753428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chemeClr val="bg1"/>
                </a:solidFill>
              </a:rPr>
              <a:t>We started the Self- Study 18 </a:t>
            </a:r>
            <a:r>
              <a:rPr lang="en-US" sz="3000" dirty="0" err="1" smtClean="0">
                <a:solidFill>
                  <a:schemeClr val="bg1"/>
                </a:solidFill>
              </a:rPr>
              <a:t>mos</a:t>
            </a:r>
            <a:r>
              <a:rPr lang="en-US" sz="3000" dirty="0" smtClean="0">
                <a:solidFill>
                  <a:schemeClr val="bg1"/>
                </a:solidFill>
              </a:rPr>
              <a:t> in advance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chemeClr val="bg1"/>
                </a:solidFill>
              </a:rPr>
              <a:t>12 Standards, 95 Elements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chemeClr val="bg1"/>
                </a:solidFill>
              </a:rPr>
              <a:t>The DCI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chemeClr val="bg1"/>
                </a:solidFill>
              </a:rPr>
              <a:t>The ISA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chemeClr val="bg1"/>
                </a:solidFill>
              </a:rPr>
              <a:t>The GQ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chemeClr val="bg1"/>
                </a:solidFill>
              </a:rPr>
              <a:t>Consultant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chemeClr val="bg1"/>
                </a:solidFill>
              </a:rPr>
              <a:t>Mock Visit</a:t>
            </a:r>
            <a:endParaRPr lang="en-US" sz="3000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4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arside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177800"/>
            <a:ext cx="10058400" cy="70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1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144"/>
            <a:ext cx="8229600" cy="475342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</a:rPr>
              <a:t>Curriculum Development?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Competencies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Oversight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Review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NOT a national curriculum</a:t>
            </a:r>
          </a:p>
          <a:p>
            <a:pPr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The Medical College of Georgia</a:t>
            </a:r>
            <a:b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Augusta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6286"/>
            <a:ext cx="8229600" cy="33382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240 students per class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Two 4 year campuses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Augusta 190 / Athens 40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Three additional clinical campuses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One with an LIC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                    </a:t>
            </a:r>
            <a:r>
              <a:rPr lang="en-US" sz="1800" dirty="0" smtClean="0">
                <a:solidFill>
                  <a:schemeClr val="bg1"/>
                </a:solidFill>
              </a:rPr>
              <a:t>(all new since last visit)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3">
      <a:dk1>
        <a:srgbClr val="808080"/>
      </a:dk1>
      <a:lt1>
        <a:srgbClr val="FFFF00"/>
      </a:lt1>
      <a:dk2>
        <a:srgbClr val="3366FF"/>
      </a:dk2>
      <a:lt2>
        <a:srgbClr val="FFFF00"/>
      </a:lt2>
      <a:accent1>
        <a:srgbClr val="BBE0E3"/>
      </a:accent1>
      <a:accent2>
        <a:srgbClr val="333399"/>
      </a:accent2>
      <a:accent3>
        <a:srgbClr val="ADB8FF"/>
      </a:accent3>
      <a:accent4>
        <a:srgbClr val="DAD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00"/>
        </a:lt1>
        <a:dk2>
          <a:srgbClr val="3366FF"/>
        </a:dk2>
        <a:lt2>
          <a:srgbClr val="FFFF00"/>
        </a:lt2>
        <a:accent1>
          <a:srgbClr val="BBE0E3"/>
        </a:accent1>
        <a:accent2>
          <a:srgbClr val="333399"/>
        </a:accent2>
        <a:accent3>
          <a:srgbClr val="ADB8FF"/>
        </a:accent3>
        <a:accent4>
          <a:srgbClr val="DADA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3">
      <a:dk1>
        <a:srgbClr val="808080"/>
      </a:dk1>
      <a:lt1>
        <a:srgbClr val="FFFF00"/>
      </a:lt1>
      <a:dk2>
        <a:srgbClr val="3366FF"/>
      </a:dk2>
      <a:lt2>
        <a:srgbClr val="FFFF00"/>
      </a:lt2>
      <a:accent1>
        <a:srgbClr val="BBE0E3"/>
      </a:accent1>
      <a:accent2>
        <a:srgbClr val="333399"/>
      </a:accent2>
      <a:accent3>
        <a:srgbClr val="ADB8FF"/>
      </a:accent3>
      <a:accent4>
        <a:srgbClr val="DAD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00"/>
        </a:lt1>
        <a:dk2>
          <a:srgbClr val="3366FF"/>
        </a:dk2>
        <a:lt2>
          <a:srgbClr val="FFFF00"/>
        </a:lt2>
        <a:accent1>
          <a:srgbClr val="BBE0E3"/>
        </a:accent1>
        <a:accent2>
          <a:srgbClr val="333399"/>
        </a:accent2>
        <a:accent3>
          <a:srgbClr val="ADB8FF"/>
        </a:accent3>
        <a:accent4>
          <a:srgbClr val="DADA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224</Words>
  <Application>Microsoft Office PowerPoint</Application>
  <PresentationFormat>On-screen Show (4:3)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(Headings)</vt:lpstr>
      <vt:lpstr>Office Theme</vt:lpstr>
      <vt:lpstr>Default Design</vt:lpstr>
      <vt:lpstr>1_Default Design</vt:lpstr>
      <vt:lpstr>PowerPoint Presentation</vt:lpstr>
      <vt:lpstr>Surviving the LCME VISIT   Lessons Learned</vt:lpstr>
      <vt:lpstr>Surviving the LCME VISIT   Lessons Learned</vt:lpstr>
      <vt:lpstr>PowerPoint Presentation</vt:lpstr>
      <vt:lpstr>Surviving the LCME VISIT   Lessons Learned</vt:lpstr>
      <vt:lpstr>PowerPoint Presentation</vt:lpstr>
      <vt:lpstr>PowerPoint Presentation</vt:lpstr>
      <vt:lpstr>PowerPoint Presentation</vt:lpstr>
      <vt:lpstr>The Medical College of Georgia Augusta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Still!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Richardson</dc:creator>
  <cp:lastModifiedBy>Nesbit, Robert R.</cp:lastModifiedBy>
  <cp:revision>15</cp:revision>
  <dcterms:created xsi:type="dcterms:W3CDTF">2012-08-13T04:08:41Z</dcterms:created>
  <dcterms:modified xsi:type="dcterms:W3CDTF">2016-04-06T19:41:10Z</dcterms:modified>
</cp:coreProperties>
</file>