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2" r:id="rId2"/>
    <p:sldId id="839" r:id="rId3"/>
    <p:sldId id="834" r:id="rId4"/>
    <p:sldId id="835" r:id="rId5"/>
    <p:sldId id="848" r:id="rId6"/>
    <p:sldId id="843" r:id="rId7"/>
    <p:sldId id="849" r:id="rId8"/>
    <p:sldId id="844" r:id="rId9"/>
    <p:sldId id="857" r:id="rId10"/>
    <p:sldId id="845" r:id="rId11"/>
    <p:sldId id="850" r:id="rId12"/>
    <p:sldId id="846" r:id="rId13"/>
    <p:sldId id="851" r:id="rId14"/>
    <p:sldId id="836" r:id="rId15"/>
    <p:sldId id="841" r:id="rId16"/>
    <p:sldId id="856" r:id="rId17"/>
    <p:sldId id="842" r:id="rId18"/>
    <p:sldId id="855" r:id="rId19"/>
    <p:sldId id="838" r:id="rId20"/>
    <p:sldId id="84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FFCC"/>
    <a:srgbClr val="FFFF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1" autoAdjust="0"/>
    <p:restoredTop sz="93268" autoAdjust="0"/>
  </p:normalViewPr>
  <p:slideViewPr>
    <p:cSldViewPr>
      <p:cViewPr>
        <p:scale>
          <a:sx n="94" d="100"/>
          <a:sy n="94" d="100"/>
        </p:scale>
        <p:origin x="904"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20"/>
    </p:cViewPr>
  </p:sorterViewPr>
  <p:notesViewPr>
    <p:cSldViewPr>
      <p:cViewPr varScale="1">
        <p:scale>
          <a:sx n="75" d="100"/>
          <a:sy n="75" d="100"/>
        </p:scale>
        <p:origin x="2612"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D31C77D-5A1C-4D3C-B101-0BE5E74B7A65}" type="datetimeFigureOut">
              <a:rPr lang="en-US" smtClean="0"/>
              <a:pPr/>
              <a:t>4/8/2016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3966FB-C788-40A9-A3EA-941D54B2934C}" type="slidenum">
              <a:rPr lang="en-US" smtClean="0"/>
              <a:pPr/>
              <a:t>‹#›</a:t>
            </a:fld>
            <a:endParaRPr lang="en-US" dirty="0"/>
          </a:p>
        </p:txBody>
      </p:sp>
    </p:spTree>
    <p:extLst>
      <p:ext uri="{BB962C8B-B14F-4D97-AF65-F5344CB8AC3E}">
        <p14:creationId xmlns:p14="http://schemas.microsoft.com/office/powerpoint/2010/main" val="82978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71F228-AD27-4F81-99F8-669180B0F1D6}" type="datetimeFigureOut">
              <a:rPr lang="en-US" smtClean="0"/>
              <a:pPr/>
              <a:t>4/8/2016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CA86EB-1923-4E17-B0D5-AA03C318ACEA}" type="slidenum">
              <a:rPr lang="en-US" smtClean="0"/>
              <a:pPr/>
              <a:t>‹#›</a:t>
            </a:fld>
            <a:endParaRPr lang="en-US" dirty="0"/>
          </a:p>
        </p:txBody>
      </p:sp>
    </p:spTree>
    <p:extLst>
      <p:ext uri="{BB962C8B-B14F-4D97-AF65-F5344CB8AC3E}">
        <p14:creationId xmlns:p14="http://schemas.microsoft.com/office/powerpoint/2010/main" val="377129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CA86EB-1923-4E17-B0D5-AA03C318ACEA}" type="slidenum">
              <a:rPr lang="en-US" smtClean="0"/>
              <a:pPr/>
              <a:t>1</a:t>
            </a:fld>
            <a:endParaRPr lang="en-US" dirty="0"/>
          </a:p>
        </p:txBody>
      </p:sp>
    </p:spTree>
    <p:extLst>
      <p:ext uri="{BB962C8B-B14F-4D97-AF65-F5344CB8AC3E}">
        <p14:creationId xmlns:p14="http://schemas.microsoft.com/office/powerpoint/2010/main" val="3767391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470025"/>
          </a:xfrm>
        </p:spPr>
        <p:txBody>
          <a:bodyPr/>
          <a:lstStyle>
            <a:lvl1pPr>
              <a:defRPr baseline="0">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447800" y="5105400"/>
            <a:ext cx="6400800" cy="1752600"/>
          </a:xfrm>
        </p:spPr>
        <p:txBody>
          <a:bodyPr/>
          <a:lstStyle>
            <a:lvl1pPr marL="0" indent="0" algn="ctr">
              <a:buNone/>
              <a:defRPr sz="3200" b="0" i="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sz="2200" baseline="0" dirty="0"/>
              <a:t>Sub title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6172200"/>
            <a:ext cx="109774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a:stretch>
            <a:fillRect/>
          </a:stretch>
        </p:blipFill>
        <p:spPr>
          <a:xfrm>
            <a:off x="76200" y="6035676"/>
            <a:ext cx="778115" cy="700087"/>
          </a:xfrm>
          <a:prstGeom prst="rect">
            <a:avLst/>
          </a:prstGeom>
        </p:spPr>
      </p:pic>
    </p:spTree>
    <p:extLst>
      <p:ext uri="{BB962C8B-B14F-4D97-AF65-F5344CB8AC3E}">
        <p14:creationId xmlns:p14="http://schemas.microsoft.com/office/powerpoint/2010/main" val="260790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6172200"/>
            <a:ext cx="109774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userDrawn="1"/>
        </p:nvSpPr>
        <p:spPr bwMode="auto">
          <a:xfrm>
            <a:off x="406400" y="1295400"/>
            <a:ext cx="8331200" cy="74612"/>
          </a:xfrm>
          <a:prstGeom prst="rect">
            <a:avLst/>
          </a:prstGeom>
          <a:gradFill rotWithShape="0">
            <a:gsLst>
              <a:gs pos="0">
                <a:srgbClr val="CCFFFF"/>
              </a:gs>
              <a:gs pos="50000">
                <a:srgbClr val="FFE701"/>
              </a:gs>
              <a:gs pos="100000">
                <a:srgbClr val="CCFFFF"/>
              </a:gs>
            </a:gsLst>
            <a:lin ang="0" scaled="1"/>
          </a:gradFill>
          <a:ln w="9525">
            <a:noFill/>
            <a:miter lim="800000"/>
            <a:headEnd/>
            <a:tailEnd/>
          </a:ln>
          <a:effectLst/>
        </p:spPr>
        <p:txBody>
          <a:bodyPr wrap="none" anchor="ctr"/>
          <a:lstStyle/>
          <a:p>
            <a:pPr>
              <a:defRPr/>
            </a:pPr>
            <a:endParaRPr lang="en-US" sz="2400" kern="0" dirty="0">
              <a:solidFill>
                <a:srgbClr val="FFE701"/>
              </a:solidFill>
            </a:endParaRPr>
          </a:p>
        </p:txBody>
      </p:sp>
      <p:pic>
        <p:nvPicPr>
          <p:cNvPr id="7" name="Picture 6"/>
          <p:cNvPicPr>
            <a:picLocks noChangeAspect="1"/>
          </p:cNvPicPr>
          <p:nvPr userDrawn="1"/>
        </p:nvPicPr>
        <p:blipFill>
          <a:blip r:embed="rId3"/>
          <a:stretch>
            <a:fillRect/>
          </a:stretch>
        </p:blipFill>
        <p:spPr>
          <a:xfrm>
            <a:off x="76200" y="6035676"/>
            <a:ext cx="778115" cy="700087"/>
          </a:xfrm>
          <a:prstGeom prst="rect">
            <a:avLst/>
          </a:prstGeom>
        </p:spPr>
      </p:pic>
    </p:spTree>
    <p:extLst>
      <p:ext uri="{BB962C8B-B14F-4D97-AF65-F5344CB8AC3E}">
        <p14:creationId xmlns:p14="http://schemas.microsoft.com/office/powerpoint/2010/main" val="123053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6172200"/>
            <a:ext cx="109774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a:spLocks noChangeArrowheads="1"/>
          </p:cNvSpPr>
          <p:nvPr userDrawn="1"/>
        </p:nvSpPr>
        <p:spPr bwMode="auto">
          <a:xfrm>
            <a:off x="406400" y="1295400"/>
            <a:ext cx="8331200" cy="74612"/>
          </a:xfrm>
          <a:prstGeom prst="rect">
            <a:avLst/>
          </a:prstGeom>
          <a:gradFill rotWithShape="0">
            <a:gsLst>
              <a:gs pos="0">
                <a:srgbClr val="CCFFFF"/>
              </a:gs>
              <a:gs pos="50000">
                <a:srgbClr val="FFE701"/>
              </a:gs>
              <a:gs pos="100000">
                <a:srgbClr val="CCFFFF"/>
              </a:gs>
            </a:gsLst>
            <a:lin ang="0" scaled="1"/>
          </a:gradFill>
          <a:ln w="9525">
            <a:noFill/>
            <a:miter lim="800000"/>
            <a:headEnd/>
            <a:tailEnd/>
          </a:ln>
          <a:effectLst/>
        </p:spPr>
        <p:txBody>
          <a:bodyPr wrap="none" anchor="ctr"/>
          <a:lstStyle/>
          <a:p>
            <a:pPr>
              <a:defRPr/>
            </a:pPr>
            <a:endParaRPr lang="en-US" sz="2400" kern="0" dirty="0">
              <a:solidFill>
                <a:srgbClr val="FFE701"/>
              </a:solidFill>
            </a:endParaRPr>
          </a:p>
        </p:txBody>
      </p:sp>
      <p:pic>
        <p:nvPicPr>
          <p:cNvPr id="10" name="Picture 9"/>
          <p:cNvPicPr>
            <a:picLocks noChangeAspect="1"/>
          </p:cNvPicPr>
          <p:nvPr userDrawn="1"/>
        </p:nvPicPr>
        <p:blipFill>
          <a:blip r:embed="rId3"/>
          <a:stretch>
            <a:fillRect/>
          </a:stretch>
        </p:blipFill>
        <p:spPr>
          <a:xfrm>
            <a:off x="76200" y="6035676"/>
            <a:ext cx="778115" cy="700087"/>
          </a:xfrm>
          <a:prstGeom prst="rect">
            <a:avLst/>
          </a:prstGeom>
        </p:spPr>
      </p:pic>
    </p:spTree>
    <p:extLst>
      <p:ext uri="{BB962C8B-B14F-4D97-AF65-F5344CB8AC3E}">
        <p14:creationId xmlns:p14="http://schemas.microsoft.com/office/powerpoint/2010/main" val="286748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7988" y="1371600"/>
            <a:ext cx="8328025" cy="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4800" y="6172200"/>
            <a:ext cx="1097745"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4"/>
          <a:stretch>
            <a:fillRect/>
          </a:stretch>
        </p:blipFill>
        <p:spPr>
          <a:xfrm>
            <a:off x="76200" y="6035676"/>
            <a:ext cx="778115" cy="700087"/>
          </a:xfrm>
          <a:prstGeom prst="rect">
            <a:avLst/>
          </a:prstGeom>
        </p:spPr>
      </p:pic>
    </p:spTree>
    <p:extLst>
      <p:ext uri="{BB962C8B-B14F-4D97-AF65-F5344CB8AC3E}">
        <p14:creationId xmlns:p14="http://schemas.microsoft.com/office/powerpoint/2010/main" val="246449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Rectangle 4"/>
          <p:cNvSpPr>
            <a:spLocks noGrp="1" noChangeArrowheads="1"/>
          </p:cNvSpPr>
          <p:nvPr>
            <p:ph type="dt" sz="half" idx="10"/>
          </p:nvPr>
        </p:nvSpPr>
        <p:spPr>
          <a:xfrm>
            <a:off x="6629400" y="6248400"/>
            <a:ext cx="1905000" cy="4572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276600" y="6248400"/>
            <a:ext cx="28956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1524000" y="6248400"/>
            <a:ext cx="1295400" cy="457200"/>
          </a:xfrm>
          <a:prstGeom prst="rect">
            <a:avLst/>
          </a:prstGeom>
          <a:ln/>
        </p:spPr>
        <p:txBody>
          <a:bodyPr/>
          <a:lstStyle>
            <a:lvl1pPr>
              <a:defRPr/>
            </a:lvl1pPr>
          </a:lstStyle>
          <a:p>
            <a:pPr>
              <a:defRPr/>
            </a:pPr>
            <a:fld id="{D1CDA6C7-7954-4D1E-9CFB-4F02BE7FB844}" type="slidenum">
              <a:rPr lang="en-US"/>
              <a:pPr>
                <a:defRPr/>
              </a:pPr>
              <a:t>‹#›</a:t>
            </a:fld>
            <a:endParaRPr lang="en-US" dirty="0"/>
          </a:p>
        </p:txBody>
      </p:sp>
    </p:spTree>
    <p:extLst>
      <p:ext uri="{BB962C8B-B14F-4D97-AF65-F5344CB8AC3E}">
        <p14:creationId xmlns:p14="http://schemas.microsoft.com/office/powerpoint/2010/main" val="90544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9"/>
          <p:cNvSpPr>
            <a:spLocks noGrp="1" noChangeArrowheads="1"/>
          </p:cNvSpPr>
          <p:nvPr>
            <p:ph type="sldNum" sz="quarter" idx="12"/>
          </p:nvPr>
        </p:nvSpPr>
        <p:spPr>
          <a:ln/>
        </p:spPr>
        <p:txBody>
          <a:bodyPr/>
          <a:lstStyle>
            <a:lvl1pPr>
              <a:defRPr/>
            </a:lvl1pPr>
          </a:lstStyle>
          <a:p>
            <a:pPr>
              <a:defRPr/>
            </a:pPr>
            <a:fld id="{80C210F3-EFFF-4DD1-845D-8F4AA55B555C}" type="slidenum">
              <a:rPr lang="en-US" altLang="en-US"/>
              <a:pPr>
                <a:defRPr/>
              </a:pPr>
              <a:t>‹#›</a:t>
            </a:fld>
            <a:endParaRPr lang="en-US" altLang="en-US" dirty="0"/>
          </a:p>
        </p:txBody>
      </p:sp>
    </p:spTree>
    <p:extLst>
      <p:ext uri="{BB962C8B-B14F-4D97-AF65-F5344CB8AC3E}">
        <p14:creationId xmlns:p14="http://schemas.microsoft.com/office/powerpoint/2010/main" val="31741257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613F4480-B620-4E63-86B5-02DFDFCFD54B}" type="slidenum">
              <a:rPr lang="en-US" altLang="en-US"/>
              <a:pPr>
                <a:defRPr/>
              </a:pPr>
              <a:t>‹#›</a:t>
            </a:fld>
            <a:endParaRPr lang="en-US" altLang="en-US" dirty="0"/>
          </a:p>
        </p:txBody>
      </p:sp>
    </p:spTree>
    <p:extLst>
      <p:ext uri="{BB962C8B-B14F-4D97-AF65-F5344CB8AC3E}">
        <p14:creationId xmlns:p14="http://schemas.microsoft.com/office/powerpoint/2010/main" val="19155765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100000">
              <a:schemeClr val="bg2">
                <a:lumMod val="3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29674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778" r:id="rId4"/>
    <p:sldLayoutId id="2147483780" r:id="rId5"/>
    <p:sldLayoutId id="2147483791" r:id="rId6"/>
    <p:sldLayoutId id="2147483792" r:id="rId7"/>
  </p:sldLayoutIdLst>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3429000"/>
          </a:xfrm>
        </p:spPr>
        <p:txBody>
          <a:bodyPr>
            <a:noAutofit/>
          </a:bodyPr>
          <a:lstStyle/>
          <a:p>
            <a:r>
              <a:rPr lang="en-US" sz="4200" dirty="0"/>
              <a:t>Surviving the LCME Site Visit:</a:t>
            </a:r>
            <a:br>
              <a:rPr lang="en-US" sz="4200" dirty="0"/>
            </a:br>
            <a:r>
              <a:rPr lang="en-US" sz="4200" dirty="0"/>
              <a:t>Lessons Learned</a:t>
            </a:r>
          </a:p>
        </p:txBody>
      </p:sp>
      <p:sp>
        <p:nvSpPr>
          <p:cNvPr id="3" name="Subtitle 2"/>
          <p:cNvSpPr>
            <a:spLocks noGrp="1"/>
          </p:cNvSpPr>
          <p:nvPr>
            <p:ph type="subTitle" idx="1"/>
          </p:nvPr>
        </p:nvSpPr>
        <p:spPr>
          <a:xfrm>
            <a:off x="0" y="5562600"/>
            <a:ext cx="9144000" cy="1447800"/>
          </a:xfrm>
        </p:spPr>
        <p:txBody>
          <a:bodyPr>
            <a:normAutofit fontScale="40000" lnSpcReduction="20000"/>
          </a:bodyPr>
          <a:lstStyle/>
          <a:p>
            <a:r>
              <a:rPr lang="en-US" sz="5100" dirty="0"/>
              <a:t>Association for Surgical Education- Trouble Shooting Your Clerkship Workshop</a:t>
            </a:r>
          </a:p>
          <a:p>
            <a:r>
              <a:rPr lang="en-US" sz="2400" dirty="0"/>
              <a:t>Nicole A. Stassen, MD, FACS, FCCM (@NAJSW)</a:t>
            </a:r>
          </a:p>
          <a:p>
            <a:r>
              <a:rPr lang="en-US" sz="2400" dirty="0"/>
              <a:t>President Eastern Association for the Surgery of  Trauma</a:t>
            </a:r>
          </a:p>
          <a:p>
            <a:r>
              <a:rPr lang="en-US" sz="2400" dirty="0"/>
              <a:t>Associate Professor of Surgery</a:t>
            </a:r>
          </a:p>
          <a:p>
            <a:r>
              <a:rPr lang="en-US" sz="2400" dirty="0"/>
              <a:t> University of Rochester</a:t>
            </a:r>
          </a:p>
          <a:p>
            <a:r>
              <a:rPr lang="en-US" sz="2400" dirty="0"/>
              <a:t>Rochester, NY</a:t>
            </a:r>
          </a:p>
        </p:txBody>
      </p:sp>
      <p:sp>
        <p:nvSpPr>
          <p:cNvPr id="41" name="Rectangle 2"/>
          <p:cNvSpPr>
            <a:spLocks noChangeArrowheads="1"/>
          </p:cNvSpPr>
          <p:nvPr/>
        </p:nvSpPr>
        <p:spPr bwMode="auto">
          <a:xfrm>
            <a:off x="304800" y="3124200"/>
            <a:ext cx="8331200" cy="74612"/>
          </a:xfrm>
          <a:prstGeom prst="rect">
            <a:avLst/>
          </a:prstGeom>
          <a:gradFill rotWithShape="0">
            <a:gsLst>
              <a:gs pos="0">
                <a:srgbClr val="CCFFFF"/>
              </a:gs>
              <a:gs pos="50000">
                <a:srgbClr val="FFE701"/>
              </a:gs>
              <a:gs pos="100000">
                <a:srgbClr val="CCFFFF"/>
              </a:gs>
            </a:gsLst>
            <a:lin ang="0" scaled="1"/>
          </a:gradFill>
          <a:ln w="9525">
            <a:noFill/>
            <a:miter lim="800000"/>
            <a:headEnd/>
            <a:tailEnd/>
          </a:ln>
          <a:effectLst/>
        </p:spPr>
        <p:txBody>
          <a:bodyPr wrap="none" anchor="ctr"/>
          <a:lstStyle/>
          <a:p>
            <a:pPr>
              <a:defRPr/>
            </a:pPr>
            <a:endParaRPr lang="en-US" sz="2400" kern="0" dirty="0">
              <a:solidFill>
                <a:srgbClr val="FFE701"/>
              </a:solidFill>
            </a:endParaRPr>
          </a:p>
        </p:txBody>
      </p:sp>
      <p:pic>
        <p:nvPicPr>
          <p:cNvPr id="5" name="Picture 4"/>
          <p:cNvPicPr>
            <a:picLocks noChangeAspect="1"/>
          </p:cNvPicPr>
          <p:nvPr/>
        </p:nvPicPr>
        <p:blipFill>
          <a:blip r:embed="rId3"/>
          <a:stretch>
            <a:fillRect/>
          </a:stretch>
        </p:blipFill>
        <p:spPr>
          <a:xfrm>
            <a:off x="3124200" y="2209800"/>
            <a:ext cx="3011613" cy="3011613"/>
          </a:xfrm>
          <a:prstGeom prst="rect">
            <a:avLst/>
          </a:prstGeom>
          <a:ln>
            <a:solidFill>
              <a:schemeClr val="bg1"/>
            </a:solidFill>
          </a:ln>
        </p:spPr>
      </p:pic>
    </p:spTree>
    <p:extLst>
      <p:ext uri="{BB962C8B-B14F-4D97-AF65-F5344CB8AC3E}">
        <p14:creationId xmlns:p14="http://schemas.microsoft.com/office/powerpoint/2010/main" val="103137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Strengths</a:t>
            </a:r>
          </a:p>
        </p:txBody>
      </p:sp>
      <p:sp>
        <p:nvSpPr>
          <p:cNvPr id="3" name="Content Placeholder 2"/>
          <p:cNvSpPr>
            <a:spLocks noGrp="1"/>
          </p:cNvSpPr>
          <p:nvPr>
            <p:ph idx="1"/>
          </p:nvPr>
        </p:nvSpPr>
        <p:spPr>
          <a:xfrm>
            <a:off x="152400" y="1447800"/>
            <a:ext cx="8839200" cy="4785360"/>
          </a:xfrm>
        </p:spPr>
        <p:txBody>
          <a:bodyPr>
            <a:normAutofit fontScale="32500" lnSpcReduction="20000"/>
          </a:bodyPr>
          <a:lstStyle/>
          <a:p>
            <a:r>
              <a:rPr lang="en-US" sz="4400" dirty="0"/>
              <a:t>The medical school has a clear and effective governance structure that is well integrated into the medical center with the School of Nursing, Eastman Institute for Oral Health, and Strong Memorial Hospital. The relationship between Strong Memorial Hospital and the medical school is excellent. (Element 2.1)</a:t>
            </a:r>
          </a:p>
          <a:p>
            <a:r>
              <a:rPr lang="en-US" sz="4400" dirty="0"/>
              <a:t>The role of CEO that Dean that Dr. Mark </a:t>
            </a:r>
            <a:r>
              <a:rPr lang="en-US" sz="4400" dirty="0" err="1"/>
              <a:t>Taubman</a:t>
            </a:r>
            <a:r>
              <a:rPr lang="en-US" sz="4400" dirty="0"/>
              <a:t> assumed in January 2015 and the strengthened/new positions of the Vice Dean for Research Dr. Stephen Dewhurst and Vice Dean for Clinical Affairs Dr. Michael Rotondo have led to highly effective leadership with clarity in initiatives and timely decision making. (Element 2.4)</a:t>
            </a:r>
          </a:p>
          <a:p>
            <a:r>
              <a:rPr lang="en-US" sz="4400" dirty="0"/>
              <a:t>The student research opportunities with funding are numerous with a high level of participation with 73% of students participating in a research project with a faculty member and 12% of students conducting a year out research project.  The Academic Research Track fosters student interest and participation in research. (Element 3.2)</a:t>
            </a:r>
          </a:p>
          <a:p>
            <a:r>
              <a:rPr lang="en-US" sz="4400" dirty="0"/>
              <a:t>The highly engaged and committed medical school student body is diverse across all measures including race, gender and geographic origin. Accepted applicants are of a high caliber with a wide variety of outstanding qualifications. (Elements 3.3 and 10.4)</a:t>
            </a:r>
          </a:p>
          <a:p>
            <a:r>
              <a:rPr lang="en-US" sz="4400" dirty="0">
                <a:solidFill>
                  <a:srgbClr val="FFFF00"/>
                </a:solidFill>
              </a:rPr>
              <a:t>There is a very supportive and collaborative culture at the medical school which fosters student education and contributes to a positive learning environment (Elements 3.5, 11.0)</a:t>
            </a:r>
          </a:p>
          <a:p>
            <a:r>
              <a:rPr lang="en-US" sz="4400" dirty="0"/>
              <a:t>The faculty are highly productive in their fields and their scholarly productivity contributes to the academic excellence of the medical school. The enthusiasm and engagement in teaching enriches the learning environment and the educational experience. (Element 4.2)</a:t>
            </a:r>
          </a:p>
          <a:p>
            <a:r>
              <a:rPr lang="en-US" sz="4400" dirty="0"/>
              <a:t>Faculty career development is supported by broad, deep, and increased programs and resources at the level of the school, department, center, and divisions. (Element 4.5)</a:t>
            </a:r>
          </a:p>
          <a:p>
            <a:r>
              <a:rPr lang="en-US" sz="4400" dirty="0"/>
              <a:t>The restructuring of the University of Rochester Medical Faculty Group (URMFG) has resulted in the performance based compensation plan to acknowledge and provide support for teaching, research, scholarly productivity as well as clinical productivity. This plan and timeframe for implementation are being finalized. (Element 5.3)</a:t>
            </a:r>
          </a:p>
          <a:p>
            <a:endParaRPr lang="en-US" dirty="0"/>
          </a:p>
        </p:txBody>
      </p:sp>
    </p:spTree>
    <p:extLst>
      <p:ext uri="{BB962C8B-B14F-4D97-AF65-F5344CB8AC3E}">
        <p14:creationId xmlns:p14="http://schemas.microsoft.com/office/powerpoint/2010/main" val="410571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Strengths</a:t>
            </a:r>
          </a:p>
        </p:txBody>
      </p:sp>
      <p:sp>
        <p:nvSpPr>
          <p:cNvPr id="3" name="Content Placeholder 2"/>
          <p:cNvSpPr>
            <a:spLocks noGrp="1"/>
          </p:cNvSpPr>
          <p:nvPr>
            <p:ph idx="1"/>
          </p:nvPr>
        </p:nvSpPr>
        <p:spPr>
          <a:xfrm>
            <a:off x="304800" y="1447800"/>
            <a:ext cx="8534400" cy="5334000"/>
          </a:xfrm>
        </p:spPr>
        <p:txBody>
          <a:bodyPr>
            <a:normAutofit fontScale="32500" lnSpcReduction="20000"/>
          </a:bodyPr>
          <a:lstStyle/>
          <a:p>
            <a:r>
              <a:rPr lang="en-US" sz="4400" dirty="0"/>
              <a:t>Facilities for education, PBL rooms, flexible classrooms are excellent (Element 5.4)</a:t>
            </a:r>
          </a:p>
          <a:p>
            <a:r>
              <a:rPr lang="en-US" sz="4400" dirty="0"/>
              <a:t>The Double Helix Curriculum successfully integrates basic science and clinical medicine throughout four years.  The curriculum fosters self-directed life-long learning through its problem based learning (PBL) instructional methods, team based learning, journal club, translational research group project, and other activities. Self-directed life-long learning is further emphasized with the student created Individualized Learning Plan (ILP). (Elements 6.0, 6.3, 7.0)</a:t>
            </a:r>
          </a:p>
          <a:p>
            <a:r>
              <a:rPr lang="en-US" sz="4400" dirty="0"/>
              <a:t>The school offers many volunteer community service and international health opportunities for medical students which enrich the educational experience of students and the global community. Curricular content emphasizes service learning and public health throughout four years. (Elements 6.6, 7.5, 7.6)</a:t>
            </a:r>
          </a:p>
          <a:p>
            <a:r>
              <a:rPr lang="en-US" sz="4400" dirty="0"/>
              <a:t>There are inter-professional learning experiences at different points in the program and inter-professional volunteer opportunities available.  The collaboration across the medical center has emphasized and supported inter-professional education and collaborative practice.  Student participation in IPE at the medical school was noted in the AAMC GQ to be 96.9% versus 78.5% nationally. (Elements 6.7 and 7.9)</a:t>
            </a:r>
          </a:p>
          <a:p>
            <a:r>
              <a:rPr lang="en-US" sz="4400" dirty="0">
                <a:solidFill>
                  <a:srgbClr val="FFFF00"/>
                </a:solidFill>
              </a:rPr>
              <a:t>Student evaluation data is used to improve the overall educational program.  Changes including lecture time reduction, enhanced physical examination assessment, and course leadership that emerged from student feedback is well documented and demonstrates the school’s priority in soliciting and acting upon student feedback. (Element 8.5) </a:t>
            </a:r>
          </a:p>
          <a:p>
            <a:r>
              <a:rPr lang="en-US" sz="4400" dirty="0"/>
              <a:t>‘Assessment Days’ concurrently assess student’s knowledge of scientific foundations of medicine with knowledge and skills in clinical care in a unique format.  An array of formative and summative assessment tools are integrated throughout the curriculum that provide feedback, facilitate growth, and also determine overall student performance while ensuring that the overall educational objectives of the M.D. program are met. (Elements 9.0, 9.4, 9.5)</a:t>
            </a:r>
          </a:p>
          <a:p>
            <a:r>
              <a:rPr lang="en-US" sz="4400" dirty="0"/>
              <a:t>Through weekly small group and individual meetings, the Advisory Dean program provides students personalized guidance assisting the student in accessing the academic, personal, and career counseling resources in the medical school.  (Elements 1.1, 11.2, 12.3)</a:t>
            </a:r>
          </a:p>
          <a:p>
            <a:r>
              <a:rPr lang="en-US" sz="4400" dirty="0"/>
              <a:t>Student educational debt has gone down and remains below the national average for all schools and private schools ($140,620 in 2014 for URSMD versus $167,466 nationally for all schools and $190,053 for private schools). (Element 12.1)</a:t>
            </a:r>
          </a:p>
          <a:p>
            <a:endParaRPr lang="en-US" dirty="0"/>
          </a:p>
        </p:txBody>
      </p:sp>
    </p:spTree>
    <p:extLst>
      <p:ext uri="{BB962C8B-B14F-4D97-AF65-F5344CB8AC3E}">
        <p14:creationId xmlns:p14="http://schemas.microsoft.com/office/powerpoint/2010/main" val="423067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Areas for Attention</a:t>
            </a:r>
          </a:p>
        </p:txBody>
      </p:sp>
      <p:sp>
        <p:nvSpPr>
          <p:cNvPr id="3" name="Content Placeholder 2"/>
          <p:cNvSpPr>
            <a:spLocks noGrp="1"/>
          </p:cNvSpPr>
          <p:nvPr>
            <p:ph idx="1"/>
          </p:nvPr>
        </p:nvSpPr>
        <p:spPr>
          <a:xfrm>
            <a:off x="304800" y="1600200"/>
            <a:ext cx="8686800" cy="4724400"/>
          </a:xfrm>
        </p:spPr>
        <p:txBody>
          <a:bodyPr>
            <a:normAutofit fontScale="70000" lnSpcReduction="20000"/>
          </a:bodyPr>
          <a:lstStyle/>
          <a:p>
            <a:r>
              <a:rPr lang="en-US" dirty="0"/>
              <a:t>The institution has expanded efforts to increase the diversity of faculty and senior administration with the recent position of Associate Vice President and Senior Associate Dean for Inclusion and Culture Development.  Compared with other institutions the percentage of our faculty who are underrepresented in medicine as defined by the AAMC are at the 33rd percentile and women faculty at our school are at the 46th percentile compared with medical schools nationally. The school has a strong commitment to diversity.  There are new initiatives and plans to further increase the diversity of faculty and senior administration. (Element 3.3)</a:t>
            </a:r>
          </a:p>
          <a:p>
            <a:r>
              <a:rPr lang="en-US" dirty="0">
                <a:solidFill>
                  <a:srgbClr val="FFFF00"/>
                </a:solidFill>
              </a:rPr>
              <a:t>A recently developed template to facilitate providing faculty with annual feedback has been accepted and implemented however there is no information yet on the impact of this initiative to increase the frequency and quality of feedback to faculty. (Element 4.4)</a:t>
            </a:r>
          </a:p>
          <a:p>
            <a:pPr marL="0" indent="0">
              <a:buNone/>
            </a:pPr>
            <a:endParaRPr lang="en-US" dirty="0"/>
          </a:p>
        </p:txBody>
      </p:sp>
    </p:spTree>
    <p:extLst>
      <p:ext uri="{BB962C8B-B14F-4D97-AF65-F5344CB8AC3E}">
        <p14:creationId xmlns:p14="http://schemas.microsoft.com/office/powerpoint/2010/main" val="69135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Study Areas for Attention</a:t>
            </a:r>
          </a:p>
        </p:txBody>
      </p:sp>
      <p:sp>
        <p:nvSpPr>
          <p:cNvPr id="3" name="Content Placeholder 2"/>
          <p:cNvSpPr>
            <a:spLocks noGrp="1"/>
          </p:cNvSpPr>
          <p:nvPr>
            <p:ph idx="1"/>
          </p:nvPr>
        </p:nvSpPr>
        <p:spPr>
          <a:xfrm>
            <a:off x="304800" y="1600200"/>
            <a:ext cx="8686800" cy="5181600"/>
          </a:xfrm>
        </p:spPr>
        <p:txBody>
          <a:bodyPr>
            <a:normAutofit fontScale="77500" lnSpcReduction="20000"/>
          </a:bodyPr>
          <a:lstStyle/>
          <a:p>
            <a:r>
              <a:rPr lang="en-US" dirty="0">
                <a:solidFill>
                  <a:srgbClr val="FFFF00"/>
                </a:solidFill>
              </a:rPr>
              <a:t>The integration of technology into the curriculum for learning, assessment and curricular and outcome mapping should continue to be monitored (Element 5.9, 8.3)</a:t>
            </a:r>
          </a:p>
          <a:p>
            <a:r>
              <a:rPr lang="en-US" dirty="0"/>
              <a:t>In the Obstetrics and Gynecology Clerkship student satisfaction is the lowest of all clerkships at URSMD and the ISA indicated the clerkship environment is unwelcoming. (Element 6.2)</a:t>
            </a:r>
          </a:p>
          <a:p>
            <a:r>
              <a:rPr lang="en-US" dirty="0"/>
              <a:t>A small number of faculty in the Primary Care Clerkship do not yet have faculty appointments. (Element 9.2)</a:t>
            </a:r>
          </a:p>
          <a:p>
            <a:r>
              <a:rPr lang="en-US" dirty="0">
                <a:solidFill>
                  <a:srgbClr val="FFFF00"/>
                </a:solidFill>
              </a:rPr>
              <a:t>Observation of students taking a history or doing a physical examination needs to be improved.  Faculty observation in the Surgery Clerkship and the Obstetrics and Gynecology Clerkship are below national levels. (Element 9.4)</a:t>
            </a:r>
          </a:p>
          <a:p>
            <a:r>
              <a:rPr lang="en-US" dirty="0"/>
              <a:t>Medical school tuition remains high and while debt numbers are favorable, continued efforts are necessary to further grow scholarship dollars. (Element 12.1) </a:t>
            </a:r>
          </a:p>
          <a:p>
            <a:pPr marL="0" indent="0">
              <a:buNone/>
            </a:pPr>
            <a:endParaRPr lang="en-US" dirty="0"/>
          </a:p>
        </p:txBody>
      </p:sp>
    </p:spTree>
    <p:extLst>
      <p:ext uri="{BB962C8B-B14F-4D97-AF65-F5344CB8AC3E}">
        <p14:creationId xmlns:p14="http://schemas.microsoft.com/office/powerpoint/2010/main" val="267821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Visit Itself</a:t>
            </a:r>
          </a:p>
        </p:txBody>
      </p:sp>
      <p:sp>
        <p:nvSpPr>
          <p:cNvPr id="3" name="Content Placeholder 2"/>
          <p:cNvSpPr>
            <a:spLocks noGrp="1"/>
          </p:cNvSpPr>
          <p:nvPr>
            <p:ph idx="1"/>
          </p:nvPr>
        </p:nvSpPr>
        <p:spPr/>
        <p:txBody>
          <a:bodyPr/>
          <a:lstStyle/>
          <a:p>
            <a:r>
              <a:rPr lang="en-US" dirty="0"/>
              <a:t>Survey team composition</a:t>
            </a:r>
          </a:p>
          <a:p>
            <a:pPr lvl="1"/>
            <a:r>
              <a:rPr lang="en-US" dirty="0"/>
              <a:t>Two main visitors</a:t>
            </a:r>
          </a:p>
          <a:p>
            <a:pPr lvl="1"/>
            <a:r>
              <a:rPr lang="en-US" dirty="0"/>
              <a:t>An intern/trainee visitor </a:t>
            </a:r>
          </a:p>
          <a:p>
            <a:r>
              <a:rPr lang="en-US" dirty="0"/>
              <a:t>Significant focus on the “Areas for Attention” in the self study</a:t>
            </a:r>
          </a:p>
          <a:p>
            <a:r>
              <a:rPr lang="en-US" dirty="0"/>
              <a:t>Some surprises as well</a:t>
            </a:r>
          </a:p>
          <a:p>
            <a:endParaRPr lang="en-US" dirty="0"/>
          </a:p>
          <a:p>
            <a:endParaRPr lang="en-US" dirty="0"/>
          </a:p>
        </p:txBody>
      </p:sp>
    </p:spTree>
    <p:extLst>
      <p:ext uri="{BB962C8B-B14F-4D97-AF65-F5344CB8AC3E}">
        <p14:creationId xmlns:p14="http://schemas.microsoft.com/office/powerpoint/2010/main" val="245076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Interview with Clerkship Directors</a:t>
            </a:r>
          </a:p>
        </p:txBody>
      </p:sp>
      <p:sp>
        <p:nvSpPr>
          <p:cNvPr id="3" name="Content Placeholder 2"/>
          <p:cNvSpPr>
            <a:spLocks noGrp="1"/>
          </p:cNvSpPr>
          <p:nvPr>
            <p:ph idx="1"/>
          </p:nvPr>
        </p:nvSpPr>
        <p:spPr/>
        <p:txBody>
          <a:bodyPr/>
          <a:lstStyle/>
          <a:p>
            <a:r>
              <a:rPr lang="en-US" dirty="0"/>
              <a:t>Group interview</a:t>
            </a:r>
          </a:p>
          <a:p>
            <a:pPr lvl="1"/>
            <a:r>
              <a:rPr lang="en-US" dirty="0"/>
              <a:t>Some questions were directed, others just put to the group</a:t>
            </a:r>
          </a:p>
          <a:p>
            <a:pPr lvl="1"/>
            <a:r>
              <a:rPr lang="en-US" dirty="0"/>
              <a:t>“Treat it like a deposition”</a:t>
            </a:r>
          </a:p>
          <a:p>
            <a:r>
              <a:rPr lang="en-US" dirty="0"/>
              <a:t>Met with AD just prior to review what had come up in the visit to date</a:t>
            </a:r>
          </a:p>
        </p:txBody>
      </p:sp>
    </p:spTree>
    <p:extLst>
      <p:ext uri="{BB962C8B-B14F-4D97-AF65-F5344CB8AC3E}">
        <p14:creationId xmlns:p14="http://schemas.microsoft.com/office/powerpoint/2010/main" val="99347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Interview with Clerkship Directors</a:t>
            </a:r>
          </a:p>
        </p:txBody>
      </p:sp>
      <p:sp>
        <p:nvSpPr>
          <p:cNvPr id="3" name="Content Placeholder 2"/>
          <p:cNvSpPr>
            <a:spLocks noGrp="1"/>
          </p:cNvSpPr>
          <p:nvPr>
            <p:ph idx="1"/>
          </p:nvPr>
        </p:nvSpPr>
        <p:spPr>
          <a:xfrm>
            <a:off x="304800" y="1600200"/>
            <a:ext cx="8686800" cy="4648200"/>
          </a:xfrm>
        </p:spPr>
        <p:txBody>
          <a:bodyPr>
            <a:normAutofit lnSpcReduction="10000"/>
          </a:bodyPr>
          <a:lstStyle/>
          <a:p>
            <a:pPr lvl="0"/>
            <a:r>
              <a:rPr lang="en-US" sz="3000" dirty="0">
                <a:solidFill>
                  <a:prstClr val="white"/>
                </a:solidFill>
              </a:rPr>
              <a:t>Honed in on “areas for Attention in the self study</a:t>
            </a:r>
          </a:p>
          <a:p>
            <a:pPr lvl="1"/>
            <a:r>
              <a:rPr lang="en-US" sz="2600" dirty="0">
                <a:solidFill>
                  <a:prstClr val="white"/>
                </a:solidFill>
              </a:rPr>
              <a:t>Student observation</a:t>
            </a:r>
          </a:p>
          <a:p>
            <a:pPr lvl="1"/>
            <a:r>
              <a:rPr lang="en-US" sz="2600" dirty="0">
                <a:solidFill>
                  <a:prstClr val="white"/>
                </a:solidFill>
              </a:rPr>
              <a:t>Tracking of task completion</a:t>
            </a:r>
          </a:p>
          <a:p>
            <a:pPr lvl="1"/>
            <a:r>
              <a:rPr lang="en-US" sz="2600" dirty="0">
                <a:solidFill>
                  <a:prstClr val="white"/>
                </a:solidFill>
              </a:rPr>
              <a:t>Educational alternatives</a:t>
            </a:r>
          </a:p>
          <a:p>
            <a:r>
              <a:rPr lang="en-US" dirty="0"/>
              <a:t>Significant stress on policies and procedures for contesting a grade or evaluation</a:t>
            </a:r>
          </a:p>
          <a:p>
            <a:r>
              <a:rPr lang="en-US" dirty="0"/>
              <a:t>Curriculum searching ability</a:t>
            </a:r>
          </a:p>
          <a:p>
            <a:pPr lvl="1"/>
            <a:r>
              <a:rPr lang="en-US" dirty="0"/>
              <a:t>Can you search the entire formal curriculum on any topic?</a:t>
            </a:r>
            <a:br>
              <a:rPr lang="en-US" dirty="0"/>
            </a:br>
            <a:endParaRPr lang="en-US" dirty="0"/>
          </a:p>
        </p:txBody>
      </p:sp>
    </p:spTree>
    <p:extLst>
      <p:ext uri="{BB962C8B-B14F-4D97-AF65-F5344CB8AC3E}">
        <p14:creationId xmlns:p14="http://schemas.microsoft.com/office/powerpoint/2010/main" val="360850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Interview with Clerkship Directors</a:t>
            </a:r>
          </a:p>
        </p:txBody>
      </p:sp>
      <p:sp>
        <p:nvSpPr>
          <p:cNvPr id="3" name="Content Placeholder 2"/>
          <p:cNvSpPr>
            <a:spLocks noGrp="1"/>
          </p:cNvSpPr>
          <p:nvPr>
            <p:ph idx="1"/>
          </p:nvPr>
        </p:nvSpPr>
        <p:spPr/>
        <p:txBody>
          <a:bodyPr>
            <a:normAutofit/>
          </a:bodyPr>
          <a:lstStyle/>
          <a:p>
            <a:r>
              <a:rPr lang="en-US" dirty="0"/>
              <a:t>Residents as teachers education</a:t>
            </a:r>
          </a:p>
          <a:p>
            <a:pPr lvl="1"/>
            <a:r>
              <a:rPr lang="en-US" dirty="0"/>
              <a:t>How are visiting residents handled</a:t>
            </a:r>
          </a:p>
          <a:p>
            <a:pPr lvl="1"/>
            <a:r>
              <a:rPr lang="en-US" dirty="0"/>
              <a:t>How do they get feedback</a:t>
            </a:r>
          </a:p>
          <a:p>
            <a:r>
              <a:rPr lang="en-US" dirty="0"/>
              <a:t>Faculty as teachers education</a:t>
            </a:r>
          </a:p>
          <a:p>
            <a:pPr lvl="1"/>
            <a:r>
              <a:rPr lang="en-US" dirty="0"/>
              <a:t>How do they get feedback</a:t>
            </a:r>
          </a:p>
          <a:p>
            <a:pPr lvl="1"/>
            <a:r>
              <a:rPr lang="en-US" dirty="0"/>
              <a:t>Do our students work with any “non-faculty” physicians</a:t>
            </a:r>
            <a:br>
              <a:rPr lang="en-US" dirty="0"/>
            </a:br>
            <a:endParaRPr lang="en-US" dirty="0"/>
          </a:p>
        </p:txBody>
      </p:sp>
    </p:spTree>
    <p:extLst>
      <p:ext uri="{BB962C8B-B14F-4D97-AF65-F5344CB8AC3E}">
        <p14:creationId xmlns:p14="http://schemas.microsoft.com/office/powerpoint/2010/main" val="332627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Unofficial Results</a:t>
            </a:r>
          </a:p>
        </p:txBody>
      </p:sp>
      <p:sp>
        <p:nvSpPr>
          <p:cNvPr id="3" name="Content Placeholder 2"/>
          <p:cNvSpPr>
            <a:spLocks noGrp="1"/>
          </p:cNvSpPr>
          <p:nvPr>
            <p:ph idx="1"/>
          </p:nvPr>
        </p:nvSpPr>
        <p:spPr>
          <a:xfrm>
            <a:off x="228600" y="1600200"/>
            <a:ext cx="8534400" cy="4525963"/>
          </a:xfrm>
        </p:spPr>
        <p:txBody>
          <a:bodyPr>
            <a:normAutofit fontScale="92500" lnSpcReduction="20000"/>
          </a:bodyPr>
          <a:lstStyle/>
          <a:p>
            <a:r>
              <a:rPr lang="en-US" dirty="0"/>
              <a:t>Brief comments when site visitors left Several strengths of the institution which</a:t>
            </a:r>
          </a:p>
          <a:p>
            <a:pPr lvl="2"/>
            <a:r>
              <a:rPr lang="en-US" dirty="0"/>
              <a:t>CEO and Dean Mark </a:t>
            </a:r>
            <a:r>
              <a:rPr lang="en-US" dirty="0" err="1"/>
              <a:t>Taubman</a:t>
            </a:r>
            <a:endParaRPr lang="en-US" dirty="0"/>
          </a:p>
          <a:p>
            <a:pPr lvl="2"/>
            <a:r>
              <a:rPr lang="en-US" dirty="0"/>
              <a:t>Faculty as a whole</a:t>
            </a:r>
          </a:p>
          <a:p>
            <a:pPr lvl="2"/>
            <a:r>
              <a:rPr lang="en-US" dirty="0"/>
              <a:t>Research opportunities for students</a:t>
            </a:r>
          </a:p>
          <a:p>
            <a:pPr lvl="2"/>
            <a:r>
              <a:rPr lang="en-US" dirty="0"/>
              <a:t>The dean’s staff</a:t>
            </a:r>
          </a:p>
          <a:p>
            <a:pPr lvl="2"/>
            <a:r>
              <a:rPr lang="en-US" dirty="0"/>
              <a:t>The quality of the materials submitted to the survey team </a:t>
            </a:r>
          </a:p>
          <a:p>
            <a:pPr lvl="1"/>
            <a:r>
              <a:rPr lang="en-US" dirty="0"/>
              <a:t>Identified a number of areas for the school to address </a:t>
            </a:r>
          </a:p>
          <a:p>
            <a:pPr lvl="2"/>
            <a:r>
              <a:rPr lang="en-US" dirty="0"/>
              <a:t>A perception of faculty not having a voice in the educational program and governance</a:t>
            </a:r>
          </a:p>
          <a:p>
            <a:pPr lvl="2"/>
            <a:r>
              <a:rPr lang="en-US" dirty="0"/>
              <a:t>Some clerkship issues we identified in our self-study and others</a:t>
            </a:r>
          </a:p>
          <a:p>
            <a:pPr lvl="2"/>
            <a:r>
              <a:rPr lang="en-US" dirty="0"/>
              <a:t>There were no concerns related to URMC residents</a:t>
            </a:r>
          </a:p>
          <a:p>
            <a:endParaRPr lang="en-US" dirty="0"/>
          </a:p>
          <a:p>
            <a:endParaRPr lang="en-US" dirty="0"/>
          </a:p>
        </p:txBody>
      </p:sp>
    </p:spTree>
    <p:extLst>
      <p:ext uri="{BB962C8B-B14F-4D97-AF65-F5344CB8AC3E}">
        <p14:creationId xmlns:p14="http://schemas.microsoft.com/office/powerpoint/2010/main" val="79178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Final Results</a:t>
            </a:r>
          </a:p>
        </p:txBody>
      </p:sp>
      <p:sp>
        <p:nvSpPr>
          <p:cNvPr id="3" name="Content Placeholder 2"/>
          <p:cNvSpPr>
            <a:spLocks noGrp="1"/>
          </p:cNvSpPr>
          <p:nvPr>
            <p:ph idx="1"/>
          </p:nvPr>
        </p:nvSpPr>
        <p:spPr/>
        <p:txBody>
          <a:bodyPr>
            <a:normAutofit fontScale="77500" lnSpcReduction="20000"/>
          </a:bodyPr>
          <a:lstStyle/>
          <a:p>
            <a:r>
              <a:rPr lang="en-US" dirty="0"/>
              <a:t>Full report in February 2016 - Full 8-year accreditation</a:t>
            </a:r>
          </a:p>
          <a:p>
            <a:r>
              <a:rPr lang="en-US" dirty="0"/>
              <a:t>LCME requested several specific areas where the school needs to provide follow up by 1 December 2016</a:t>
            </a:r>
          </a:p>
          <a:p>
            <a:pPr lvl="1"/>
            <a:r>
              <a:rPr lang="en-US" dirty="0"/>
              <a:t>An update on the percentage of students who are observed in each clerkships</a:t>
            </a:r>
          </a:p>
          <a:p>
            <a:pPr lvl="2"/>
            <a:r>
              <a:rPr lang="en-US" dirty="0"/>
              <a:t> Specific comment was about the Ob/</a:t>
            </a:r>
            <a:r>
              <a:rPr lang="en-US" dirty="0" err="1"/>
              <a:t>Gyn</a:t>
            </a:r>
            <a:r>
              <a:rPr lang="en-US" dirty="0"/>
              <a:t>, Surgery and Emergency Medicine clerkships</a:t>
            </a:r>
          </a:p>
          <a:p>
            <a:pPr lvl="1"/>
            <a:r>
              <a:rPr lang="en-US" dirty="0"/>
              <a:t>Currently each clerkship asks students if they were observed and also there are specific physical examination maneuvers that each student must complete and sign off for each clerkship</a:t>
            </a:r>
          </a:p>
          <a:p>
            <a:pPr lvl="1"/>
            <a:r>
              <a:rPr lang="en-US" dirty="0"/>
              <a:t>This data and data from the AAMC GQ 2016 will be submitted</a:t>
            </a:r>
          </a:p>
          <a:p>
            <a:r>
              <a:rPr lang="en-US" dirty="0"/>
              <a:t>Concerns with the Clerkship Director sitting on an ad hoc grade appeals committee for their clerkships</a:t>
            </a:r>
          </a:p>
          <a:p>
            <a:pPr marL="0" indent="0">
              <a:buNone/>
            </a:pPr>
            <a:endParaRPr lang="en-US" dirty="0"/>
          </a:p>
          <a:p>
            <a:endParaRPr lang="en-US" dirty="0"/>
          </a:p>
        </p:txBody>
      </p:sp>
      <p:pic>
        <p:nvPicPr>
          <p:cNvPr id="4" name="Picture 3" descr="Happy 2 by velvete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98120"/>
            <a:ext cx="1374110" cy="1058065"/>
          </a:xfrm>
          <a:prstGeom prst="rect">
            <a:avLst/>
          </a:prstGeom>
        </p:spPr>
      </p:pic>
    </p:spTree>
    <p:extLst>
      <p:ext uri="{BB962C8B-B14F-4D97-AF65-F5344CB8AC3E}">
        <p14:creationId xmlns:p14="http://schemas.microsoft.com/office/powerpoint/2010/main" val="382164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Preparation</a:t>
            </a:r>
          </a:p>
        </p:txBody>
      </p:sp>
      <p:sp>
        <p:nvSpPr>
          <p:cNvPr id="3" name="Content Placeholder 2"/>
          <p:cNvSpPr>
            <a:spLocks noGrp="1"/>
          </p:cNvSpPr>
          <p:nvPr>
            <p:ph idx="1"/>
          </p:nvPr>
        </p:nvSpPr>
        <p:spPr/>
        <p:txBody>
          <a:bodyPr>
            <a:normAutofit lnSpcReduction="10000"/>
          </a:bodyPr>
          <a:lstStyle/>
          <a:p>
            <a:r>
              <a:rPr lang="en-US" dirty="0"/>
              <a:t>LCME preparation discussed at every third and fourth year instruction committee meeting for over a year prior to the site visit</a:t>
            </a:r>
          </a:p>
          <a:p>
            <a:r>
              <a:rPr lang="en-US" dirty="0"/>
              <a:t>All people that would be interacting with the site visitors had multiple preparation meetings</a:t>
            </a:r>
          </a:p>
          <a:p>
            <a:pPr lvl="1"/>
            <a:r>
              <a:rPr lang="en-US" dirty="0"/>
              <a:t>Department Chairs</a:t>
            </a:r>
          </a:p>
          <a:p>
            <a:pPr lvl="2"/>
            <a:r>
              <a:rPr lang="en-US" dirty="0"/>
              <a:t>I met with our chair several times outside of these</a:t>
            </a:r>
          </a:p>
          <a:p>
            <a:pPr lvl="1"/>
            <a:r>
              <a:rPr lang="en-US" dirty="0"/>
              <a:t>Residents</a:t>
            </a:r>
          </a:p>
          <a:p>
            <a:pPr lvl="1"/>
            <a:r>
              <a:rPr lang="en-US" dirty="0"/>
              <a:t>Medical students</a:t>
            </a:r>
          </a:p>
        </p:txBody>
      </p:sp>
      <p:pic>
        <p:nvPicPr>
          <p:cNvPr id="4" name="Picture 3"/>
          <p:cNvPicPr>
            <a:picLocks noChangeAspect="1"/>
          </p:cNvPicPr>
          <p:nvPr/>
        </p:nvPicPr>
        <p:blipFill>
          <a:blip r:embed="rId2"/>
          <a:stretch>
            <a:fillRect/>
          </a:stretch>
        </p:blipFill>
        <p:spPr>
          <a:xfrm>
            <a:off x="5486400" y="4953000"/>
            <a:ext cx="1798267" cy="1582082"/>
          </a:xfrm>
          <a:prstGeom prst="rect">
            <a:avLst/>
          </a:prstGeom>
        </p:spPr>
      </p:pic>
    </p:spTree>
    <p:extLst>
      <p:ext uri="{BB962C8B-B14F-4D97-AF65-F5344CB8AC3E}">
        <p14:creationId xmlns:p14="http://schemas.microsoft.com/office/powerpoint/2010/main" val="1147112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00" y="762000"/>
            <a:ext cx="6034617" cy="4525963"/>
          </a:xfrm>
          <a:prstGeom prst="rect">
            <a:avLst/>
          </a:prstGeom>
        </p:spPr>
      </p:pic>
    </p:spTree>
    <p:extLst>
      <p:ext uri="{BB962C8B-B14F-4D97-AF65-F5344CB8AC3E}">
        <p14:creationId xmlns:p14="http://schemas.microsoft.com/office/powerpoint/2010/main" val="265828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Self Study</a:t>
            </a:r>
          </a:p>
        </p:txBody>
      </p:sp>
      <p:sp>
        <p:nvSpPr>
          <p:cNvPr id="3" name="Content Placeholder 2"/>
          <p:cNvSpPr>
            <a:spLocks noGrp="1"/>
          </p:cNvSpPr>
          <p:nvPr>
            <p:ph idx="1"/>
          </p:nvPr>
        </p:nvSpPr>
        <p:spPr/>
        <p:txBody>
          <a:bodyPr>
            <a:normAutofit fontScale="77500" lnSpcReduction="20000"/>
          </a:bodyPr>
          <a:lstStyle/>
          <a:p>
            <a:r>
              <a:rPr lang="en-US" dirty="0"/>
              <a:t>Self study started in August 2014</a:t>
            </a:r>
          </a:p>
          <a:p>
            <a:r>
              <a:rPr lang="en-US" dirty="0"/>
              <a:t>26 member LCME task force formed</a:t>
            </a:r>
          </a:p>
          <a:p>
            <a:pPr lvl="1"/>
            <a:r>
              <a:rPr lang="en-US" dirty="0"/>
              <a:t>Dean of the school of nursing</a:t>
            </a:r>
          </a:p>
          <a:p>
            <a:pPr lvl="1"/>
            <a:r>
              <a:rPr lang="en-US" dirty="0"/>
              <a:t>Department chairs</a:t>
            </a:r>
          </a:p>
          <a:p>
            <a:pPr lvl="1"/>
            <a:r>
              <a:rPr lang="en-US" dirty="0"/>
              <a:t>Senior and junior faculty</a:t>
            </a:r>
          </a:p>
          <a:p>
            <a:pPr lvl="1"/>
            <a:r>
              <a:rPr lang="en-US" dirty="0"/>
              <a:t>Clinical and basic science departments</a:t>
            </a:r>
          </a:p>
          <a:p>
            <a:pPr lvl="1"/>
            <a:r>
              <a:rPr lang="en-US" dirty="0"/>
              <a:t>Administrators</a:t>
            </a:r>
          </a:p>
          <a:p>
            <a:pPr lvl="1"/>
            <a:r>
              <a:rPr lang="en-US" dirty="0"/>
              <a:t>Alumni</a:t>
            </a:r>
          </a:p>
          <a:p>
            <a:pPr lvl="1"/>
            <a:r>
              <a:rPr lang="en-US" dirty="0"/>
              <a:t>Residents</a:t>
            </a:r>
          </a:p>
          <a:p>
            <a:pPr lvl="1"/>
            <a:r>
              <a:rPr lang="en-US" dirty="0"/>
              <a:t>Medical students</a:t>
            </a:r>
          </a:p>
          <a:p>
            <a:r>
              <a:rPr lang="en-US" dirty="0"/>
              <a:t>Multiple sub-committees</a:t>
            </a:r>
          </a:p>
          <a:p>
            <a:pPr lvl="1"/>
            <a:r>
              <a:rPr lang="en-US" dirty="0"/>
              <a:t>All clerkship directors served on at least one</a:t>
            </a:r>
          </a:p>
          <a:p>
            <a:endParaRPr lang="en-US" dirty="0"/>
          </a:p>
        </p:txBody>
      </p:sp>
    </p:spTree>
    <p:extLst>
      <p:ext uri="{BB962C8B-B14F-4D97-AF65-F5344CB8AC3E}">
        <p14:creationId xmlns:p14="http://schemas.microsoft.com/office/powerpoint/2010/main" val="389880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Self Study</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47800" y="1524000"/>
            <a:ext cx="6250842" cy="5105400"/>
          </a:xfrm>
          <a:prstGeom prst="rect">
            <a:avLst/>
          </a:prstGeom>
        </p:spPr>
      </p:pic>
    </p:spTree>
    <p:extLst>
      <p:ext uri="{BB962C8B-B14F-4D97-AF65-F5344CB8AC3E}">
        <p14:creationId xmlns:p14="http://schemas.microsoft.com/office/powerpoint/2010/main" val="157524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6428"/>
            <a:ext cx="9144000" cy="1470025"/>
          </a:xfrm>
        </p:spPr>
        <p:txBody>
          <a:bodyPr>
            <a:normAutofit/>
          </a:bodyPr>
          <a:lstStyle/>
          <a:p>
            <a:r>
              <a:rPr lang="en-US" sz="5000" dirty="0"/>
              <a:t>Focus Areas for the Self Study</a:t>
            </a:r>
          </a:p>
        </p:txBody>
      </p:sp>
      <p:sp>
        <p:nvSpPr>
          <p:cNvPr id="4" name="Rectangle 2"/>
          <p:cNvSpPr>
            <a:spLocks noChangeArrowheads="1"/>
          </p:cNvSpPr>
          <p:nvPr/>
        </p:nvSpPr>
        <p:spPr bwMode="auto">
          <a:xfrm>
            <a:off x="406400" y="3278188"/>
            <a:ext cx="8331200" cy="74612"/>
          </a:xfrm>
          <a:prstGeom prst="rect">
            <a:avLst/>
          </a:prstGeom>
          <a:gradFill rotWithShape="0">
            <a:gsLst>
              <a:gs pos="0">
                <a:srgbClr val="CCFFFF"/>
              </a:gs>
              <a:gs pos="50000">
                <a:srgbClr val="FFE701"/>
              </a:gs>
              <a:gs pos="100000">
                <a:srgbClr val="CCFFFF"/>
              </a:gs>
            </a:gsLst>
            <a:lin ang="0" scaled="1"/>
          </a:gradFill>
          <a:ln w="9525">
            <a:noFill/>
            <a:miter lim="800000"/>
            <a:headEnd/>
            <a:tailEnd/>
          </a:ln>
          <a:effectLst/>
        </p:spPr>
        <p:txBody>
          <a:bodyPr wrap="none" anchor="ctr"/>
          <a:lstStyle/>
          <a:p>
            <a:pPr>
              <a:defRPr/>
            </a:pPr>
            <a:endParaRPr lang="en-US" sz="2400" kern="0" dirty="0">
              <a:solidFill>
                <a:srgbClr val="FFE701"/>
              </a:solidFill>
            </a:endParaRPr>
          </a:p>
        </p:txBody>
      </p:sp>
      <p:pic>
        <p:nvPicPr>
          <p:cNvPr id="5" name="Picture 4"/>
          <p:cNvPicPr>
            <a:picLocks noChangeAspect="1"/>
          </p:cNvPicPr>
          <p:nvPr/>
        </p:nvPicPr>
        <p:blipFill>
          <a:blip r:embed="rId2"/>
          <a:stretch>
            <a:fillRect/>
          </a:stretch>
        </p:blipFill>
        <p:spPr>
          <a:xfrm>
            <a:off x="1752600" y="2362200"/>
            <a:ext cx="5712179" cy="2743200"/>
          </a:xfrm>
          <a:prstGeom prst="rect">
            <a:avLst/>
          </a:prstGeom>
        </p:spPr>
      </p:pic>
    </p:spTree>
    <p:extLst>
      <p:ext uri="{BB962C8B-B14F-4D97-AF65-F5344CB8AC3E}">
        <p14:creationId xmlns:p14="http://schemas.microsoft.com/office/powerpoint/2010/main" val="300758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of Program Objectives</a:t>
            </a:r>
          </a:p>
        </p:txBody>
      </p:sp>
      <p:sp>
        <p:nvSpPr>
          <p:cNvPr id="3" name="Content Placeholder 2"/>
          <p:cNvSpPr>
            <a:spLocks noGrp="1"/>
          </p:cNvSpPr>
          <p:nvPr>
            <p:ph idx="1"/>
          </p:nvPr>
        </p:nvSpPr>
        <p:spPr/>
        <p:txBody>
          <a:bodyPr>
            <a:normAutofit/>
          </a:bodyPr>
          <a:lstStyle/>
          <a:p>
            <a:r>
              <a:rPr lang="en-US" dirty="0"/>
              <a:t>Mapping of program objectives with learning objectives of each course and clerkship </a:t>
            </a:r>
          </a:p>
          <a:p>
            <a:pPr lvl="1"/>
            <a:r>
              <a:rPr lang="en-US" dirty="0"/>
              <a:t>All school objectives mapped to at least one ACGME competency</a:t>
            </a:r>
          </a:p>
          <a:p>
            <a:pPr lvl="1"/>
            <a:r>
              <a:rPr lang="en-US" dirty="0"/>
              <a:t>All ACGME competencies linked to at least one school objective</a:t>
            </a:r>
          </a:p>
          <a:p>
            <a:pPr lvl="1"/>
            <a:r>
              <a:rPr lang="en-US" dirty="0"/>
              <a:t>Each clerkship learning objective has to link to an overall educational objective</a:t>
            </a:r>
          </a:p>
        </p:txBody>
      </p:sp>
    </p:spTree>
    <p:extLst>
      <p:ext uri="{BB962C8B-B14F-4D97-AF65-F5344CB8AC3E}">
        <p14:creationId xmlns:p14="http://schemas.microsoft.com/office/powerpoint/2010/main" val="381762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Determination of Student Expectations</a:t>
            </a:r>
          </a:p>
        </p:txBody>
      </p:sp>
      <p:sp>
        <p:nvSpPr>
          <p:cNvPr id="3" name="Content Placeholder 2"/>
          <p:cNvSpPr>
            <a:spLocks noGrp="1"/>
          </p:cNvSpPr>
          <p:nvPr>
            <p:ph idx="1"/>
          </p:nvPr>
        </p:nvSpPr>
        <p:spPr/>
        <p:txBody>
          <a:bodyPr>
            <a:normAutofit fontScale="77500" lnSpcReduction="20000"/>
          </a:bodyPr>
          <a:lstStyle/>
          <a:p>
            <a:r>
              <a:rPr lang="en-US" dirty="0"/>
              <a:t>Defined patient types and clinical conditions the school expects students to encounter and the clinical skills they are expected to perform were first defined by each clerkship</a:t>
            </a:r>
          </a:p>
          <a:p>
            <a:pPr lvl="1"/>
            <a:r>
              <a:rPr lang="en-US" dirty="0"/>
              <a:t>Determined by clerkship directors and faculty </a:t>
            </a:r>
          </a:p>
          <a:p>
            <a:pPr lvl="2"/>
            <a:r>
              <a:rPr lang="en-US" dirty="0"/>
              <a:t>Based on national organization recommendations</a:t>
            </a:r>
          </a:p>
          <a:p>
            <a:pPr lvl="1"/>
            <a:r>
              <a:rPr lang="en-US" dirty="0"/>
              <a:t>Each requirement is associated with a patient type, clinical setting and level of responsibility</a:t>
            </a:r>
          </a:p>
          <a:p>
            <a:pPr lvl="1"/>
            <a:r>
              <a:rPr lang="en-US" dirty="0"/>
              <a:t>The levels of responsibility defined and reviewed with students at class meetings and by individual clerkship directors. </a:t>
            </a:r>
          </a:p>
          <a:p>
            <a:pPr lvl="1"/>
            <a:r>
              <a:rPr lang="en-US" dirty="0"/>
              <a:t>Reviewed annually by instruction committee</a:t>
            </a:r>
          </a:p>
          <a:p>
            <a:r>
              <a:rPr lang="en-US" dirty="0"/>
              <a:t>Students record completion of these requirements so it can be monitored by the clerkship and centrally by the Office of Curriculum and Assessment.</a:t>
            </a:r>
          </a:p>
          <a:p>
            <a:endParaRPr lang="en-US" dirty="0"/>
          </a:p>
          <a:p>
            <a:endParaRPr lang="en-US" dirty="0"/>
          </a:p>
        </p:txBody>
      </p:sp>
    </p:spTree>
    <p:extLst>
      <p:ext uri="{BB962C8B-B14F-4D97-AF65-F5344CB8AC3E}">
        <p14:creationId xmlns:p14="http://schemas.microsoft.com/office/powerpoint/2010/main" val="286871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 Observation of Students</a:t>
            </a:r>
          </a:p>
        </p:txBody>
      </p:sp>
      <p:sp>
        <p:nvSpPr>
          <p:cNvPr id="3" name="Content Placeholder 2"/>
          <p:cNvSpPr>
            <a:spLocks noGrp="1"/>
          </p:cNvSpPr>
          <p:nvPr>
            <p:ph idx="1"/>
          </p:nvPr>
        </p:nvSpPr>
        <p:spPr>
          <a:xfrm>
            <a:off x="457200" y="1600200"/>
            <a:ext cx="8534400" cy="4525963"/>
          </a:xfrm>
        </p:spPr>
        <p:txBody>
          <a:bodyPr>
            <a:normAutofit/>
          </a:bodyPr>
          <a:lstStyle/>
          <a:p>
            <a:r>
              <a:rPr lang="en-US" dirty="0"/>
              <a:t>Clerkships with lower compliance directly addressed in self study</a:t>
            </a:r>
          </a:p>
          <a:p>
            <a:pPr lvl="1"/>
            <a:r>
              <a:rPr lang="en-US" dirty="0"/>
              <a:t>Surgery clerkship was behind others (60-70%)</a:t>
            </a:r>
          </a:p>
          <a:p>
            <a:pPr lvl="2"/>
            <a:r>
              <a:rPr lang="en-US" dirty="0"/>
              <a:t>Some of the issue was with sign posting</a:t>
            </a:r>
          </a:p>
          <a:p>
            <a:pPr lvl="1"/>
            <a:r>
              <a:rPr lang="en-US" dirty="0"/>
              <a:t>Methods of improvement written into the self study</a:t>
            </a:r>
          </a:p>
          <a:p>
            <a:pPr lvl="2"/>
            <a:r>
              <a:rPr lang="en-US" dirty="0"/>
              <a:t>Standardized patient encounters</a:t>
            </a:r>
          </a:p>
          <a:p>
            <a:pPr lvl="2"/>
            <a:r>
              <a:rPr lang="en-US" dirty="0"/>
              <a:t>Addition of an abdominal exam skills lab</a:t>
            </a:r>
          </a:p>
          <a:p>
            <a:pPr lvl="2"/>
            <a:r>
              <a:rPr lang="en-US" dirty="0"/>
              <a:t>Abdominal exam observation skills sheet </a:t>
            </a:r>
          </a:p>
          <a:p>
            <a:pPr lvl="3"/>
            <a:r>
              <a:rPr lang="en-US" dirty="0"/>
              <a:t>Signed by faculty and student at completion</a:t>
            </a:r>
          </a:p>
          <a:p>
            <a:endParaRPr lang="en-US" dirty="0"/>
          </a:p>
        </p:txBody>
      </p:sp>
    </p:spTree>
    <p:extLst>
      <p:ext uri="{BB962C8B-B14F-4D97-AF65-F5344CB8AC3E}">
        <p14:creationId xmlns:p14="http://schemas.microsoft.com/office/powerpoint/2010/main" val="413375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a:t>Mid-Clerkship Feedback and Final Grades</a:t>
            </a:r>
          </a:p>
        </p:txBody>
      </p:sp>
      <p:sp>
        <p:nvSpPr>
          <p:cNvPr id="3" name="Content Placeholder 2"/>
          <p:cNvSpPr>
            <a:spLocks noGrp="1"/>
          </p:cNvSpPr>
          <p:nvPr>
            <p:ph idx="1"/>
          </p:nvPr>
        </p:nvSpPr>
        <p:spPr>
          <a:xfrm>
            <a:off x="228600" y="1600200"/>
            <a:ext cx="8763000" cy="4525963"/>
          </a:xfrm>
        </p:spPr>
        <p:txBody>
          <a:bodyPr>
            <a:normAutofit lnSpcReduction="10000"/>
          </a:bodyPr>
          <a:lstStyle/>
          <a:p>
            <a:r>
              <a:rPr lang="en-US" dirty="0"/>
              <a:t>Clerkships with lower compliance directly addressed in self study</a:t>
            </a:r>
          </a:p>
          <a:p>
            <a:pPr lvl="1"/>
            <a:r>
              <a:rPr lang="en-US" dirty="0"/>
              <a:t>Surgery clerkship was behind others (60-70%)</a:t>
            </a:r>
          </a:p>
          <a:p>
            <a:pPr lvl="2"/>
            <a:r>
              <a:rPr lang="en-US" dirty="0"/>
              <a:t>Some of the issue was with sign posting</a:t>
            </a:r>
          </a:p>
          <a:p>
            <a:pPr lvl="1"/>
            <a:r>
              <a:rPr lang="en-US" dirty="0"/>
              <a:t>Methods of improvement written into the self study</a:t>
            </a:r>
          </a:p>
          <a:p>
            <a:pPr lvl="2"/>
            <a:r>
              <a:rPr lang="en-US" dirty="0"/>
              <a:t>Addition of “Afternoon of mid-clerkship feedback with the CD”</a:t>
            </a:r>
          </a:p>
          <a:p>
            <a:pPr lvl="3"/>
            <a:r>
              <a:rPr lang="en-US" dirty="0"/>
              <a:t>Written schedule with times</a:t>
            </a:r>
          </a:p>
          <a:p>
            <a:pPr lvl="3"/>
            <a:r>
              <a:rPr lang="en-US" dirty="0"/>
              <a:t>Student sign in</a:t>
            </a:r>
          </a:p>
          <a:p>
            <a:pPr lvl="2"/>
            <a:r>
              <a:rPr lang="en-US" dirty="0"/>
              <a:t>Addition of mid-clerkship feedback to passport</a:t>
            </a:r>
          </a:p>
          <a:p>
            <a:pPr lvl="3"/>
            <a:r>
              <a:rPr lang="en-US" dirty="0"/>
              <a:t>Signed by faculty preceptor</a:t>
            </a:r>
          </a:p>
          <a:p>
            <a:endParaRPr lang="en-US" dirty="0"/>
          </a:p>
        </p:txBody>
      </p:sp>
    </p:spTree>
    <p:extLst>
      <p:ext uri="{BB962C8B-B14F-4D97-AF65-F5344CB8AC3E}">
        <p14:creationId xmlns:p14="http://schemas.microsoft.com/office/powerpoint/2010/main" val="428104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9138</TotalTime>
  <Words>1858</Words>
  <Application>Microsoft Office PowerPoint</Application>
  <PresentationFormat>On-screen Show (4:3)</PresentationFormat>
  <Paragraphs>134</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Surviving the LCME Site Visit: Lessons Learned</vt:lpstr>
      <vt:lpstr>The Preparation</vt:lpstr>
      <vt:lpstr>The Self Study</vt:lpstr>
      <vt:lpstr>The Self Study</vt:lpstr>
      <vt:lpstr>Focus Areas for the Self Study</vt:lpstr>
      <vt:lpstr>Mapping of Program Objectives</vt:lpstr>
      <vt:lpstr>Determination of Student Expectations</vt:lpstr>
      <vt:lpstr>Direct Observation of Students</vt:lpstr>
      <vt:lpstr>Mid-Clerkship Feedback and Final Grades</vt:lpstr>
      <vt:lpstr>Self Study Strengths</vt:lpstr>
      <vt:lpstr>Self Study Strengths</vt:lpstr>
      <vt:lpstr>Self Study Areas for Attention</vt:lpstr>
      <vt:lpstr>Self Study Areas for Attention</vt:lpstr>
      <vt:lpstr>The Visit Itself</vt:lpstr>
      <vt:lpstr>The Interview with Clerkship Directors</vt:lpstr>
      <vt:lpstr>The Interview with Clerkship Directors</vt:lpstr>
      <vt:lpstr>The Interview with Clerkship Directors</vt:lpstr>
      <vt:lpstr>The Unofficial Results</vt:lpstr>
      <vt:lpstr>The Final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Papers That Should Have Changed Your Practice</dc:title>
  <dc:creator>Nicole</dc:creator>
  <cp:lastModifiedBy>nicole stassen</cp:lastModifiedBy>
  <cp:revision>377</cp:revision>
  <cp:lastPrinted>2015-05-12T17:34:03Z</cp:lastPrinted>
  <dcterms:created xsi:type="dcterms:W3CDTF">2012-01-09T03:12:58Z</dcterms:created>
  <dcterms:modified xsi:type="dcterms:W3CDTF">2016-04-08T13:51:14Z</dcterms:modified>
</cp:coreProperties>
</file>