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59" r:id="rId13"/>
    <p:sldId id="263" r:id="rId14"/>
    <p:sldId id="261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2AB13"/>
    <a:srgbClr val="FFCB2E"/>
    <a:srgbClr val="D4AE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45" autoAdjust="0"/>
  </p:normalViewPr>
  <p:slideViewPr>
    <p:cSldViewPr snapToGrid="0" snapToObjects="1"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cton002:Documents:ACS-ASE:Beta%20test%202014:Traffic%20to%20Curriculum%20Webpage-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Sheet1!$B$1:$M$1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4">
                  <c:v>186</c:v>
                </c:pt>
                <c:pt idx="5">
                  <c:v>222</c:v>
                </c:pt>
                <c:pt idx="6">
                  <c:v>234</c:v>
                </c:pt>
                <c:pt idx="7">
                  <c:v>193</c:v>
                </c:pt>
                <c:pt idx="8">
                  <c:v>246</c:v>
                </c:pt>
                <c:pt idx="9">
                  <c:v>363</c:v>
                </c:pt>
                <c:pt idx="10">
                  <c:v>259</c:v>
                </c:pt>
                <c:pt idx="11">
                  <c:v>219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Sheet1!$B$1:$M$1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192</c:v>
                </c:pt>
                <c:pt idx="1">
                  <c:v>240</c:v>
                </c:pt>
                <c:pt idx="2">
                  <c:v>291</c:v>
                </c:pt>
                <c:pt idx="3">
                  <c:v>454</c:v>
                </c:pt>
                <c:pt idx="4">
                  <c:v>329</c:v>
                </c:pt>
                <c:pt idx="5">
                  <c:v>364</c:v>
                </c:pt>
                <c:pt idx="6">
                  <c:v>469</c:v>
                </c:pt>
                <c:pt idx="7">
                  <c:v>360</c:v>
                </c:pt>
                <c:pt idx="8">
                  <c:v>483</c:v>
                </c:pt>
                <c:pt idx="9">
                  <c:v>431</c:v>
                </c:pt>
                <c:pt idx="10">
                  <c:v>400</c:v>
                </c:pt>
                <c:pt idx="11">
                  <c:v>239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Sheet1!$B$1:$M$1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323</c:v>
                </c:pt>
                <c:pt idx="1">
                  <c:v>372</c:v>
                </c:pt>
                <c:pt idx="2">
                  <c:v>426</c:v>
                </c:pt>
              </c:numCache>
            </c:numRef>
          </c:val>
        </c:ser>
        <c:axId val="48432256"/>
        <c:axId val="48433792"/>
      </c:barChart>
      <c:catAx>
        <c:axId val="48432256"/>
        <c:scaling>
          <c:orientation val="minMax"/>
        </c:scaling>
        <c:axPos val="b"/>
        <c:tickLblPos val="nextTo"/>
        <c:crossAx val="48433792"/>
        <c:crosses val="autoZero"/>
        <c:auto val="1"/>
        <c:lblAlgn val="ctr"/>
        <c:lblOffset val="100"/>
      </c:catAx>
      <c:valAx>
        <c:axId val="48433792"/>
        <c:scaling>
          <c:orientation val="minMax"/>
          <c:max val="500"/>
        </c:scaling>
        <c:axPos val="l"/>
        <c:majorGridlines/>
        <c:numFmt formatCode="General" sourceLinked="1"/>
        <c:tickLblPos val="nextTo"/>
        <c:crossAx val="48432256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200" b="1" i="0">
          <a:solidFill>
            <a:schemeClr val="bg1"/>
          </a:solidFill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4915-DC8F-4F10-A2B0-D63FE269F684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BE096-E6C1-4777-9D37-5F35BC06A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1657E-5C22-4754-A222-3916A4730192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66E0-7A37-4DD9-AC02-543EE74E1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47EC9-7981-488F-8B12-5CF97F700E02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03775-E9D3-4761-9B8F-02FD3EFCA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5A297-D7EA-4330-B209-35D03BBBBC88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E2D6C-3011-4E97-992E-7FED32ED3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D91A0-BF91-4619-9168-0B1FCE82E62B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D26DE-DA2B-4E8D-A14B-B0F910FCF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F4A95-269C-4F41-8603-C2E1FCAE3BB9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997FA-C0F4-48B2-974C-81E7F62FF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FE301-3F58-499B-8FE0-426F266AA983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F1F4A-3CE5-402E-B9C4-3D7FC1302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493D5-7346-483D-BA3F-E264BA228919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B11DF-9385-45CE-8902-2380ABEFB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F3E37-8E27-461D-BADD-FA2B5F6D76A1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65EBF-35E8-4E00-87B8-79F8F5772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0A476-0862-4B2D-8342-B901A2D498E2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67E91-A377-4DB9-AF51-B1B9A57AD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4280E-12F1-476B-9ED9-506A9E495880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39DBA-2714-476A-883D-6F2CCBD02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4AFE46-C2E6-4B81-BB19-BDDFC22A366F}" type="datetimeFigureOut">
              <a:rPr lang="en-US"/>
              <a:pPr>
                <a:defRPr/>
              </a:pPr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4FBA98-8FAF-45EE-B49A-733626C61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/>
          </a:p>
        </p:txBody>
      </p:sp>
      <p:pic>
        <p:nvPicPr>
          <p:cNvPr id="13315" name="Picture 3" descr="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Module Use - Visits</a:t>
            </a:r>
            <a:endParaRPr lang="en-US" smtClean="0">
              <a:solidFill>
                <a:srgbClr val="FFFF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884051" y="1716309"/>
          <a:ext cx="7421036" cy="4218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5"/>
          <p:cNvSpPr txBox="1">
            <a:spLocks noChangeArrowheads="1"/>
          </p:cNvSpPr>
          <p:nvPr/>
        </p:nvSpPr>
        <p:spPr bwMode="auto">
          <a:xfrm>
            <a:off x="609600" y="1905000"/>
            <a:ext cx="8305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17 Beta Sites – using 3 modules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Basic Suturing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Basic Knot tying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Basic Airway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Collecting data on use and assessment forms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800" b="1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Suturing and Knot tying at ACS Clinical Congress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endParaRPr lang="en-US" sz="240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8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Next Steps</a:t>
            </a:r>
            <a:endParaRPr 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3138487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Modules are designed to teach universal physician skills to medical students.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3138487"/>
          </a:xfrm>
        </p:spPr>
        <p:txBody>
          <a:bodyPr/>
          <a:lstStyle/>
          <a:p>
            <a:r>
              <a:rPr lang="en-US" sz="3600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Available on ACS Website</a:t>
            </a:r>
            <a:br>
              <a:rPr lang="en-US" sz="3600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</a:br>
            <a:r>
              <a:rPr lang="en-US" sz="3600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Division of Education Programs</a:t>
            </a:r>
            <a:br>
              <a:rPr lang="en-US" sz="3600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</a:br>
            <a:r>
              <a:rPr lang="en-US" sz="3600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/>
            </a:r>
            <a:br>
              <a:rPr lang="en-US" sz="3600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</a:br>
            <a:r>
              <a:rPr lang="en-US" sz="3600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 http://MedstudentSimSkills.facs.org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313848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Questions</a:t>
            </a:r>
            <a:b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</a:br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/>
            </a:r>
            <a:b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</a:br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Please try the modules</a:t>
            </a:r>
            <a:endParaRPr lang="en-US" sz="3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36378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ACS/ASE Medical Student Simulation-Based Surgical Skills Curriculum</a:t>
            </a:r>
            <a:endParaRPr lang="en-US" dirty="0"/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2833688" y="4803775"/>
            <a:ext cx="35829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Robert D. Acton, MD, FACS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5"/>
          <p:cNvSpPr txBox="1">
            <a:spLocks noChangeArrowheads="1"/>
          </p:cNvSpPr>
          <p:nvPr/>
        </p:nvSpPr>
        <p:spPr bwMode="auto">
          <a:xfrm>
            <a:off x="609600" y="1905000"/>
            <a:ext cx="8305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History of Project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Description of Modules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Description of Assessments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Demonstration of Modules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Venipuncture 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Communication – Hand -off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b="1">
                <a:solidFill>
                  <a:schemeClr val="bg1"/>
                </a:solidFill>
                <a:latin typeface="Calibri" pitchFamily="34" charset="0"/>
              </a:rPr>
              <a:t>Summary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endParaRPr lang="en-US" sz="240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8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Outline</a:t>
            </a:r>
            <a:endParaRPr 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7100" y="0"/>
            <a:ext cx="4735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History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33400" y="1724025"/>
            <a:ext cx="8077200" cy="46259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ASE 2009 – Lunch Symposium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Simulation Committee Meeting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Initial Module list developed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ASE 2010 – ACS joins and Steering Committee formed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Survey of Clerkship Directors and Students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ASE 2011 – Modules refined and edited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ASE 2013 - Released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Year 1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33400" y="1752600"/>
            <a:ext cx="8077200" cy="4572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Universal Precautions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Venipuncture and Peripheral IV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Basic Vascular Exam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Female Pelvic Exam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Breast Exam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Male Groin and Genital Exam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Digital Rectal Exam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Abdominal Exam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8788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Year 2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33400" y="1447800"/>
            <a:ext cx="8305800" cy="4724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Nasogastric Tubes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Foley Bladder Catheterization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Intermediate Vascular Exam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Sterile Technique – Gloving and Gowning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Sutures, Staples and Drains – </a:t>
            </a:r>
            <a:r>
              <a:rPr lang="en-US" sz="2400" smtClean="0">
                <a:solidFill>
                  <a:schemeClr val="bg1"/>
                </a:solidFill>
              </a:rPr>
              <a:t>care &amp; removal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Basic Airway Management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Communication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History and Physical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Case Communication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Year 3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33400" y="1698328"/>
            <a:ext cx="8077200" cy="4038600"/>
          </a:xfrm>
          <a:prstGeom prst="rect">
            <a:avLst/>
          </a:prstGeom>
        </p:spPr>
        <p:txBody>
          <a:bodyPr numCol="2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Basic Knot tying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Basic Suturing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Intermediate Airway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Local Anesthetics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Arterial Puncture and Blood Gas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Central Venous Catheter / U/S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Thoracentesis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Paracentesis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Interosseous IV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bg1"/>
                </a:solidFill>
              </a:rPr>
              <a:t>Communication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smtClean="0">
                <a:solidFill>
                  <a:schemeClr val="bg1"/>
                </a:solidFill>
              </a:rPr>
              <a:t>During Codes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smtClean="0">
                <a:solidFill>
                  <a:schemeClr val="bg1"/>
                </a:solidFill>
              </a:rPr>
              <a:t>Safe and Effective Hand Offs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609600" y="1905000"/>
            <a:ext cx="8305800" cy="405447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Background - overview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Objectives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Assumptions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Reading List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Description of the module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Description of technique – stepwise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Common errors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Supplies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Expert video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Assessment</a:t>
            </a:r>
            <a:endParaRPr lang="en-US" sz="2400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21688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Module Outline</a:t>
            </a:r>
            <a:endParaRPr 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243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ACS/ASE Medical Student Simulation-Based Surgical Skills Curriculum</vt:lpstr>
      <vt:lpstr>Outline</vt:lpstr>
      <vt:lpstr>Slide 4</vt:lpstr>
      <vt:lpstr>History</vt:lpstr>
      <vt:lpstr>Year 1</vt:lpstr>
      <vt:lpstr>Year 2</vt:lpstr>
      <vt:lpstr>Year 3</vt:lpstr>
      <vt:lpstr>Module Outline</vt:lpstr>
      <vt:lpstr>Module Use - Visits</vt:lpstr>
      <vt:lpstr>Next Steps</vt:lpstr>
      <vt:lpstr>Modules are designed to teach universal physician skills to medical students.</vt:lpstr>
      <vt:lpstr>Available on ACS Website Division of Education Programs   http://MedstudentSimSkills.facs.org</vt:lpstr>
      <vt:lpstr>Questions  Please try the modules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mchinichian</cp:lastModifiedBy>
  <cp:revision>14</cp:revision>
  <dcterms:created xsi:type="dcterms:W3CDTF">2012-08-13T04:08:41Z</dcterms:created>
  <dcterms:modified xsi:type="dcterms:W3CDTF">2018-09-27T14:29:09Z</dcterms:modified>
</cp:coreProperties>
</file>