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80" r:id="rId3"/>
    <p:sldId id="281" r:id="rId4"/>
    <p:sldId id="283" r:id="rId5"/>
    <p:sldId id="267" r:id="rId6"/>
    <p:sldId id="282" r:id="rId7"/>
    <p:sldId id="284" r:id="rId8"/>
    <p:sldId id="265" r:id="rId9"/>
    <p:sldId id="277" r:id="rId10"/>
    <p:sldId id="260" r:id="rId11"/>
    <p:sldId id="266" r:id="rId12"/>
    <p:sldId id="271" r:id="rId13"/>
    <p:sldId id="286" r:id="rId14"/>
    <p:sldId id="290" r:id="rId15"/>
    <p:sldId id="287" r:id="rId16"/>
    <p:sldId id="293" r:id="rId17"/>
    <p:sldId id="270" r:id="rId18"/>
    <p:sldId id="291" r:id="rId19"/>
    <p:sldId id="292" r:id="rId20"/>
    <p:sldId id="274" r:id="rId21"/>
    <p:sldId id="294" r:id="rId22"/>
    <p:sldId id="273" r:id="rId23"/>
    <p:sldId id="288" r:id="rId24"/>
    <p:sldId id="289" r:id="rId25"/>
    <p:sldId id="256" r:id="rId26"/>
    <p:sldId id="275" r:id="rId27"/>
    <p:sldId id="276" r:id="rId28"/>
    <p:sldId id="296" r:id="rId29"/>
    <p:sldId id="279" r:id="rId30"/>
    <p:sldId id="295" r:id="rId31"/>
    <p:sldId id="272" r:id="rId32"/>
    <p:sldId id="259" r:id="rId33"/>
    <p:sldId id="261" r:id="rId34"/>
    <p:sldId id="264" r:id="rId35"/>
    <p:sldId id="268" r:id="rId36"/>
    <p:sldId id="26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7" autoAdjust="0"/>
    <p:restoredTop sz="94660"/>
  </p:normalViewPr>
  <p:slideViewPr>
    <p:cSldViewPr snapToGrid="0">
      <p:cViewPr varScale="1">
        <p:scale>
          <a:sx n="99" d="100"/>
          <a:sy n="99" d="100"/>
        </p:scale>
        <p:origin x="67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66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3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6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2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0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4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6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1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2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A89E7-F6C4-452F-8C67-A8340B744528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7487-5F72-47A2-A298-0850EBB3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hyperlink" Target="http://www.jefferson.edu/" TargetMode="Externa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hyperlink" Target="http://www.jefferson.edu/" TargetMode="Externa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11" Type="http://schemas.openxmlformats.org/officeDocument/2006/relationships/image" Target="../media/image9.emf"/><Relationship Id="rId5" Type="http://schemas.openxmlformats.org/officeDocument/2006/relationships/hyperlink" Target="http://www.jefferson.edu/" TargetMode="External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jefferson.ed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jefferson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jefferson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jefferson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fferson.edu/" TargetMode="Externa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jefferson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jefferson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jefferson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jefferson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jefferson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jefferson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8"/>
            <a:ext cx="9144000" cy="276561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Association for Surgical Education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Troubleshooting Your Clerkship Workshop</a:t>
            </a: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30, 2018</a:t>
            </a:r>
          </a:p>
          <a:p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C984C0-D35C-442B-91F0-440298CEB14D}"/>
              </a:ext>
            </a:extLst>
          </p:cNvPr>
          <p:cNvSpPr txBox="1"/>
          <p:nvPr/>
        </p:nvSpPr>
        <p:spPr>
          <a:xfrm>
            <a:off x="9031180" y="5797594"/>
            <a:ext cx="2220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Jim Alexander, MD, FACS</a:t>
            </a:r>
          </a:p>
          <a:p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BC2BBC-40AB-412F-A6B6-084C9604F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34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2205"/>
    </mc:Choice>
    <mc:Fallback>
      <p:transition spd="slow" advTm="82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6" name="Group 3">
            <a:extLst>
              <a:ext uri="{FF2B5EF4-FFF2-40B4-BE49-F238E27FC236}">
                <a16:creationId xmlns:a16="http://schemas.microsoft.com/office/drawing/2014/main" id="{1FB67F21-740D-407E-ABA4-95942B2251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76599" y="1500375"/>
            <a:ext cx="5638800" cy="4300537"/>
            <a:chOff x="1008" y="931"/>
            <a:chExt cx="3552" cy="2709"/>
          </a:xfrm>
        </p:grpSpPr>
        <p:sp>
          <p:nvSpPr>
            <p:cNvPr id="8" name="AutoShape 2">
              <a:extLst>
                <a:ext uri="{FF2B5EF4-FFF2-40B4-BE49-F238E27FC236}">
                  <a16:creationId xmlns:a16="http://schemas.microsoft.com/office/drawing/2014/main" id="{C5A90131-BAE2-4561-93BB-A10F2465CC3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08" y="931"/>
              <a:ext cx="3552" cy="2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FDEB950F-99D8-4492-99A8-240F1F86C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08" y="931"/>
              <a:ext cx="3556" cy="27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E69946-182F-466C-B56B-0221BB575CBA}"/>
              </a:ext>
            </a:extLst>
          </p:cNvPr>
          <p:cNvSpPr txBox="1"/>
          <p:nvPr/>
        </p:nvSpPr>
        <p:spPr>
          <a:xfrm>
            <a:off x="2640470" y="1114425"/>
            <a:ext cx="691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Survey of experiences of 665 M3’s and M4’s at six Pennsylvania  schools: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96649-D98D-4BD3-A7EA-BC5C6DD1D1AB}"/>
              </a:ext>
            </a:extLst>
          </p:cNvPr>
          <p:cNvSpPr txBox="1"/>
          <p:nvPr/>
        </p:nvSpPr>
        <p:spPr>
          <a:xfrm>
            <a:off x="6199096" y="5888275"/>
            <a:ext cx="4468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00" dirty="0" err="1">
                <a:solidFill>
                  <a:schemeClr val="bg1"/>
                </a:solidFill>
              </a:rPr>
              <a:t>Feudtner</a:t>
            </a:r>
            <a:r>
              <a:rPr lang="en-US" sz="800" dirty="0">
                <a:solidFill>
                  <a:schemeClr val="bg1"/>
                </a:solidFill>
              </a:rPr>
              <a:t> C, Christakis DA, Christakis NA. Do clinical clerks suffer ethical erosion? Students’ perceptions of their ethical environment and personal development. </a:t>
            </a:r>
            <a:r>
              <a:rPr lang="en-US" sz="800" dirty="0" err="1">
                <a:solidFill>
                  <a:schemeClr val="bg1"/>
                </a:solidFill>
              </a:rPr>
              <a:t>Acad</a:t>
            </a:r>
            <a:r>
              <a:rPr lang="en-US" sz="800" dirty="0">
                <a:solidFill>
                  <a:schemeClr val="bg1"/>
                </a:solidFill>
              </a:rPr>
              <a:t> Med.1994;69(8):670-679.</a:t>
            </a:r>
          </a:p>
          <a:p>
            <a:pPr defTabSz="914400"/>
            <a:endParaRPr lang="en-US" sz="800" dirty="0">
              <a:solidFill>
                <a:schemeClr val="bg1"/>
              </a:solidFill>
            </a:endParaRPr>
          </a:p>
          <a:p>
            <a:pPr defTabSz="914400"/>
            <a:r>
              <a:rPr lang="en-US" sz="800" dirty="0" err="1">
                <a:solidFill>
                  <a:schemeClr val="bg1"/>
                </a:solidFill>
              </a:rPr>
              <a:t>Feudtner</a:t>
            </a:r>
            <a:r>
              <a:rPr lang="en-US" sz="800" dirty="0">
                <a:solidFill>
                  <a:schemeClr val="bg1"/>
                </a:solidFill>
              </a:rPr>
              <a:t> C, Christakis DA.  Making the rounds:  The ethical development of medical students in the context of clinical rotations.  Hastings Center Report Jan-Feb 1994: 6-12.</a:t>
            </a:r>
          </a:p>
          <a:p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7587E1-00F4-43BF-B230-96E44FC95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47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3710"/>
    </mc:Choice>
    <mc:Fallback>
      <p:transition spd="slow" advTm="43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8963DFE-4D06-4829-B0E7-0DBE6797C3DA}"/>
              </a:ext>
            </a:extLst>
          </p:cNvPr>
          <p:cNvSpPr txBox="1">
            <a:spLocks/>
          </p:cNvSpPr>
          <p:nvPr/>
        </p:nvSpPr>
        <p:spPr>
          <a:xfrm>
            <a:off x="2092825" y="484257"/>
            <a:ext cx="8001000" cy="685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  <a:endParaRPr lang="en-US" sz="4000" b="1" dirty="0">
              <a:solidFill>
                <a:srgbClr val="C2203D"/>
              </a:solidFill>
              <a:latin typeface="Trebuchet MS" pitchFamily="34" charset="0"/>
            </a:endParaRPr>
          </a:p>
        </p:txBody>
      </p:sp>
      <p:sp>
        <p:nvSpPr>
          <p:cNvPr id="8" name="Right Arrow 2">
            <a:extLst>
              <a:ext uri="{FF2B5EF4-FFF2-40B4-BE49-F238E27FC236}">
                <a16:creationId xmlns:a16="http://schemas.microsoft.com/office/drawing/2014/main" id="{8F0C39B4-7E9B-4C67-A24A-FE60C3F7841E}"/>
              </a:ext>
            </a:extLst>
          </p:cNvPr>
          <p:cNvSpPr/>
          <p:nvPr/>
        </p:nvSpPr>
        <p:spPr>
          <a:xfrm>
            <a:off x="5105400" y="2290482"/>
            <a:ext cx="1981200" cy="2133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E6507F-136E-4B4F-8864-3157B24A484A}"/>
              </a:ext>
            </a:extLst>
          </p:cNvPr>
          <p:cNvSpPr txBox="1"/>
          <p:nvPr/>
        </p:nvSpPr>
        <p:spPr>
          <a:xfrm>
            <a:off x="919749" y="2514600"/>
            <a:ext cx="3401765" cy="183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Continuity of Care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Continuity of Curriculum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Continuity of Supervision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Continuity of Idealism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10F036-22DA-4E07-93AE-60D0F81B2FCA}"/>
              </a:ext>
            </a:extLst>
          </p:cNvPr>
          <p:cNvSpPr txBox="1"/>
          <p:nvPr/>
        </p:nvSpPr>
        <p:spPr>
          <a:xfrm>
            <a:off x="8686800" y="2514600"/>
            <a:ext cx="25854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Longitudinal</a:t>
            </a:r>
          </a:p>
          <a:p>
            <a:pPr eaLnBrk="0" hangingPunct="0"/>
            <a:endParaRPr lang="en-US" dirty="0">
              <a:solidFill>
                <a:srgbClr val="0033C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eaLnBrk="0" hangingPunct="0"/>
            <a:r>
              <a:rPr lang="en-US" dirty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Integrated</a:t>
            </a:r>
          </a:p>
          <a:p>
            <a:pPr eaLnBrk="0" hangingPunct="0"/>
            <a:endParaRPr lang="en-US" dirty="0">
              <a:solidFill>
                <a:srgbClr val="0033C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eaLnBrk="0" hangingPunct="0"/>
            <a:r>
              <a:rPr lang="en-US" dirty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Relationship-based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553E31-4AFF-432A-9EA5-BA14C306480D}"/>
              </a:ext>
            </a:extLst>
          </p:cNvPr>
          <p:cNvSpPr/>
          <p:nvPr/>
        </p:nvSpPr>
        <p:spPr>
          <a:xfrm>
            <a:off x="6400800" y="606014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Hirsh DA, </a:t>
            </a:r>
            <a:r>
              <a:rPr lang="en-US" sz="1000" dirty="0" err="1">
                <a:solidFill>
                  <a:schemeClr val="bg1"/>
                </a:solidFill>
              </a:rPr>
              <a:t>Ogur</a:t>
            </a:r>
            <a:r>
              <a:rPr lang="en-US" sz="1000" dirty="0">
                <a:solidFill>
                  <a:schemeClr val="bg1"/>
                </a:solidFill>
              </a:rPr>
              <a:t> B, </a:t>
            </a:r>
            <a:r>
              <a:rPr lang="en-US" sz="1000" dirty="0" err="1">
                <a:solidFill>
                  <a:schemeClr val="bg1"/>
                </a:solidFill>
              </a:rPr>
              <a:t>Thibault</a:t>
            </a:r>
            <a:r>
              <a:rPr lang="en-US" sz="1000" dirty="0">
                <a:solidFill>
                  <a:schemeClr val="bg1"/>
                </a:solidFill>
              </a:rPr>
              <a:t> GE, Cox M. "Continuity" as an organizing principle for clinical education reform. N </a:t>
            </a:r>
            <a:r>
              <a:rPr lang="en-US" sz="1000" dirty="0" err="1">
                <a:solidFill>
                  <a:schemeClr val="bg1"/>
                </a:solidFill>
              </a:rPr>
              <a:t>Engl</a:t>
            </a:r>
            <a:r>
              <a:rPr lang="en-US" sz="1000" dirty="0">
                <a:solidFill>
                  <a:schemeClr val="bg1"/>
                </a:solidFill>
              </a:rPr>
              <a:t> J Med. 2007;356(8):858-66.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6176B-C86E-458C-8FB6-BD540A08A6A9}"/>
              </a:ext>
            </a:extLst>
          </p:cNvPr>
          <p:cNvSpPr txBox="1"/>
          <p:nvPr/>
        </p:nvSpPr>
        <p:spPr>
          <a:xfrm>
            <a:off x="2207125" y="4859298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A year-long, continuous clinical education program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B4A4B7-9998-4359-AAB4-523E6EF78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73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1433"/>
    </mc:Choice>
    <mc:Fallback>
      <p:transition spd="slow" advTm="81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3700" y="5646571"/>
            <a:ext cx="6324600" cy="47632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we expecting?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Coming attractions.JPG">
            <a:extLst>
              <a:ext uri="{FF2B5EF4-FFF2-40B4-BE49-F238E27FC236}">
                <a16:creationId xmlns:a16="http://schemas.microsoft.com/office/drawing/2014/main" id="{EA8326DF-196B-4629-AEF9-2320E7A985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1659"/>
          <a:stretch/>
        </p:blipFill>
        <p:spPr>
          <a:xfrm>
            <a:off x="4443412" y="1484853"/>
            <a:ext cx="3305175" cy="390976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8FB0DD-E975-4C09-9512-FA89A5C65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1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813"/>
    </mc:Choice>
    <mc:Fallback>
      <p:transition spd="slow" advTm="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7"/>
            <a:ext cx="9144000" cy="38324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will be expected of us?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Curricular objectives 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 NOT DIMINISHED</a:t>
            </a:r>
          </a:p>
          <a:p>
            <a:pPr algn="l"/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Experiences: 	At least as good, consider enhancements</a:t>
            </a: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		Collaboration (consultants, clearances, </a:t>
            </a:r>
            <a:r>
              <a:rPr lang="en-US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etc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)</a:t>
            </a: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		Integrative, holistic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BCCFB0-A3F7-4852-9FCE-10C7895E4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75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5018"/>
    </mc:Choice>
    <mc:Fallback>
      <p:transition spd="slow" advTm="3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7"/>
            <a:ext cx="9144000" cy="38324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Recapture the vision: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“complete” physician 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can do everything an internist can 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i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operate.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B0B7CC-FEE8-4134-88E5-42F2B8876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3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3074"/>
    </mc:Choice>
    <mc:Fallback>
      <p:transition spd="slow" advTm="3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98867"/>
            <a:ext cx="9144000" cy="351304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will this actually work?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Didactic curriculum unchanged, but only once/year.</a:t>
            </a:r>
          </a:p>
          <a:p>
            <a:pPr algn="l"/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Experiential opportunities stretch over the entire duration 	(1 year), so plenty of time to see the “good” cases.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9E5F20-D426-4BB6-B9E6-3F01A18F1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02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1827"/>
    </mc:Choice>
    <mc:Fallback>
      <p:transition spd="slow" advTm="2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68561"/>
            <a:ext cx="9144000" cy="52891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will this actually work?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6F51C7E-8533-4ED6-A522-1FB34452C01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97200" y="2490358"/>
          <a:ext cx="6197600" cy="3835904"/>
        </p:xfrm>
        <a:graphic>
          <a:graphicData uri="http://schemas.openxmlformats.org/drawingml/2006/table">
            <a:tbl>
              <a:tblPr/>
              <a:tblGrid>
                <a:gridCol w="70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8732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Sunday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Monday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   Tuesday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 Wednesday 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Thursday 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    Friday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Saturday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  <a:p>
                      <a:pPr marL="0" marR="0" lvl="0" indent="0" algn="l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087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7:00 AM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3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OFF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6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PATIENT ROUNDS AS NEEDED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13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OFF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75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8:00 AM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SDL 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 rowSpan="4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OB-GYN 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 rowSpan="4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SURGERY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C96"/>
                    </a:solidFill>
                  </a:tcPr>
                </a:tc>
                <a:tc rowSpan="4" gridSpan="2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ADULT PRIMARY CARE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SURGERY OR TIME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C9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50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9:00 AM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356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10:00 AM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356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11:00 AM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356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12:00 PM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L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U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N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C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H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850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1:00 PM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PEDS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923C"/>
                    </a:solidFill>
                  </a:tcPr>
                </a:tc>
                <a:tc rowSpan="2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SCHOLAR</a:t>
                      </a:r>
                      <a:r>
                        <a:rPr kumimoji="0" lang="ja-JP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’</a:t>
                      </a:r>
                      <a:r>
                        <a:rPr kumimoji="0" lang="en-US" altLang="ja-JP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S WORKSHOP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A1C7"/>
                    </a:solidFill>
                  </a:tcPr>
                </a:tc>
                <a:tc rowSpan="4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PSYCH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 rowSpan="4" gridSpan="2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SDL 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Calibri" pitchFamily="34" charset="0"/>
                      </a:endParaRPr>
                    </a:p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Calibri" pitchFamily="34" charset="0"/>
                      </a:endParaRPr>
                    </a:p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DIDACTICS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75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786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2:00 PM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850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3:00 PM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Amb</a:t>
                      </a:r>
                      <a:r>
                        <a:rPr kumimoji="0" lang="en-US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 Clinic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850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4:00 PM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087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5:00 PM 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gridSpan="6"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PATIENT ROUNDS AS NEEDED 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087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6:00 PM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024">
                <a:tc>
                  <a:txBody>
                    <a:bodyPr/>
                    <a:lstStyle>
                      <a:lvl1pPr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85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7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6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260350" eaLnBrk="0" hangingPunct="0">
                        <a:spcBef>
                          <a:spcPct val="20000"/>
                        </a:spcBef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260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29600" algn="r"/>
                        </a:tabLst>
                        <a:defRPr sz="5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26035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29600" algn="r"/>
                        </a:tabLst>
                      </a:pPr>
                      <a:r>
                        <a:rPr kumimoji="0" lang="en-US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7:00 PM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42545" marR="4254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180F69-188D-4283-B268-ADD0BB393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41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2042"/>
    </mc:Choice>
    <mc:Fallback>
      <p:transition spd="slow" advTm="6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5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683F216-27B6-45D5-AFAE-9F0998BC3D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352872"/>
              </p:ext>
            </p:extLst>
          </p:nvPr>
        </p:nvGraphicFramePr>
        <p:xfrm>
          <a:off x="792069" y="3025589"/>
          <a:ext cx="11078638" cy="1586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8" imgW="8223450" imgH="1178146" progId="Word.Document.12">
                  <p:embed/>
                </p:oleObj>
              </mc:Choice>
              <mc:Fallback>
                <p:oleObj name="Document" r:id="rId8" imgW="8223450" imgH="11781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2069" y="3025589"/>
                        <a:ext cx="11078638" cy="1586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93618F-95A3-41B3-A237-CCAE897DEB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86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932"/>
    </mc:Choice>
    <mc:Fallback>
      <p:transition spd="slow" advTm="6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7"/>
            <a:ext cx="9144000" cy="38324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will the students be assessed?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6A910D-9024-4423-B142-0BBA75F57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81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96"/>
    </mc:Choice>
    <mc:Fallback>
      <p:transition spd="slow" advTm="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7"/>
            <a:ext cx="9144000" cy="38324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will the students be assessed?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Still need to have grades in the traditional disciplines.</a:t>
            </a:r>
          </a:p>
          <a:p>
            <a:pPr algn="l"/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Faculty evaluations</a:t>
            </a:r>
          </a:p>
          <a:p>
            <a:pPr algn="l"/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NBME Subject Exams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814075-D874-40D9-9BBE-D0C512248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6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0732"/>
    </mc:Choice>
    <mc:Fallback>
      <p:transition spd="slow" advTm="6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8"/>
            <a:ext cx="9144000" cy="276561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an LIC?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F5F331-3FC2-402B-A5B3-0FBD41664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7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190"/>
    </mc:Choice>
    <mc:Fallback>
      <p:transition spd="slow" advTm="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CB2E1-747E-4C1F-928D-FE9FDDCBAE25}"/>
              </a:ext>
            </a:extLst>
          </p:cNvPr>
          <p:cNvSpPr txBox="1"/>
          <p:nvPr/>
        </p:nvSpPr>
        <p:spPr>
          <a:xfrm>
            <a:off x="2315135" y="2644170"/>
            <a:ext cx="7561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performance on the NBME Subject Exams has been shown at other schools to be equivalent and/or superior to national averages and that of students not enrolled in LIC’s.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EA93EC-2CDB-4620-BC13-90B8B693D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00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720"/>
    </mc:Choice>
    <mc:Fallback>
      <p:transition spd="slow" advTm="10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79705"/>
            <a:ext cx="9144000" cy="139371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Cooper Medical School of Rowan University </a:t>
            </a:r>
          </a:p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Class of 2016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418320-4C77-4AFF-88C1-BA55FCD36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15664"/>
              </p:ext>
            </p:extLst>
          </p:nvPr>
        </p:nvGraphicFramePr>
        <p:xfrm>
          <a:off x="1975802" y="2479518"/>
          <a:ext cx="8240395" cy="3846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5280">
                  <a:extLst>
                    <a:ext uri="{9D8B030D-6E8A-4147-A177-3AD203B41FA5}">
                      <a16:colId xmlns:a16="http://schemas.microsoft.com/office/drawing/2014/main" val="3293127850"/>
                    </a:ext>
                  </a:extLst>
                </a:gridCol>
                <a:gridCol w="2654935">
                  <a:extLst>
                    <a:ext uri="{9D8B030D-6E8A-4147-A177-3AD203B41FA5}">
                      <a16:colId xmlns:a16="http://schemas.microsoft.com/office/drawing/2014/main" val="1269850088"/>
                    </a:ext>
                  </a:extLst>
                </a:gridCol>
                <a:gridCol w="2710180">
                  <a:extLst>
                    <a:ext uri="{9D8B030D-6E8A-4147-A177-3AD203B41FA5}">
                      <a16:colId xmlns:a16="http://schemas.microsoft.com/office/drawing/2014/main" val="3795195010"/>
                    </a:ext>
                  </a:extLst>
                </a:gridCol>
              </a:tblGrid>
              <a:tr h="679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NBME Exam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CMSRU (Mean)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National (Mean)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581450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4664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Family Medicine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79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6247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Internal Medicine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6376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Neurology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7053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Ob-Gyn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8367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Pediatrics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907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Psychiatry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82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9239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Surgery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76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7470720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B61907-5F45-4FF1-91C7-27799312C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23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0973"/>
    </mc:Choice>
    <mc:Fallback>
      <p:transition spd="slow" advTm="2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5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D1EA64CF-88F9-479A-913B-E3C235386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312593"/>
              </p:ext>
            </p:extLst>
          </p:nvPr>
        </p:nvGraphicFramePr>
        <p:xfrm>
          <a:off x="2196353" y="1494853"/>
          <a:ext cx="9601200" cy="474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Worksheet" r:id="rId8" imgW="8172450" imgH="4714875" progId="Excel.Sheet.8">
                  <p:embed/>
                </p:oleObj>
              </mc:Choice>
              <mc:Fallback>
                <p:oleObj name="Worksheet" r:id="rId8" imgW="8172450" imgH="4714875" progId="Excel.Sheet.8">
                  <p:embed/>
                  <p:pic>
                    <p:nvPicPr>
                      <p:cNvPr id="39938" name="Object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6353" y="1494853"/>
                        <a:ext cx="9601200" cy="4741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8566326-4252-4634-BB25-AABB5D5C9CBA}"/>
              </a:ext>
            </a:extLst>
          </p:cNvPr>
          <p:cNvSpPr txBox="1"/>
          <p:nvPr/>
        </p:nvSpPr>
        <p:spPr>
          <a:xfrm>
            <a:off x="4025153" y="5928939"/>
            <a:ext cx="1046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Rewarding*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18202-D6BD-4C5A-B7A6-FD177081E625}"/>
              </a:ext>
            </a:extLst>
          </p:cNvPr>
          <p:cNvSpPr txBox="1"/>
          <p:nvPr/>
        </p:nvSpPr>
        <p:spPr>
          <a:xfrm>
            <a:off x="7073153" y="5851995"/>
            <a:ext cx="889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Confidence</a:t>
            </a:r>
          </a:p>
          <a:p>
            <a:r>
              <a:rPr lang="en-US" sz="1200" dirty="0">
                <a:solidFill>
                  <a:schemeClr val="bg1"/>
                </a:solidFill>
              </a:rPr>
              <a:t>Building*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DEB039-1A8D-4E70-9046-F6D445F8FE08}"/>
              </a:ext>
            </a:extLst>
          </p:cNvPr>
          <p:cNvSpPr/>
          <p:nvPr/>
        </p:nvSpPr>
        <p:spPr>
          <a:xfrm>
            <a:off x="8520953" y="6535563"/>
            <a:ext cx="19335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Hirsh et al, 2012; </a:t>
            </a:r>
            <a:r>
              <a:rPr lang="en-US" sz="1000" dirty="0" err="1">
                <a:solidFill>
                  <a:schemeClr val="bg1"/>
                </a:solidFill>
              </a:rPr>
              <a:t>Ogur</a:t>
            </a:r>
            <a:r>
              <a:rPr lang="en-US" sz="1000" dirty="0">
                <a:solidFill>
                  <a:schemeClr val="bg1"/>
                </a:solidFill>
              </a:rPr>
              <a:t> et al 2007.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840794-6CA9-4BAE-8800-4084099E7197}"/>
              </a:ext>
            </a:extLst>
          </p:cNvPr>
          <p:cNvSpPr/>
          <p:nvPr/>
        </p:nvSpPr>
        <p:spPr>
          <a:xfrm>
            <a:off x="5625353" y="6313660"/>
            <a:ext cx="862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>
                <a:solidFill>
                  <a:schemeClr val="bg1"/>
                </a:solidFill>
              </a:rPr>
              <a:t>*P &lt; 0.05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30097-2D15-4C65-9657-0E7E3C0F2250}"/>
              </a:ext>
            </a:extLst>
          </p:cNvPr>
          <p:cNvSpPr/>
          <p:nvPr/>
        </p:nvSpPr>
        <p:spPr>
          <a:xfrm>
            <a:off x="5136355" y="1201563"/>
            <a:ext cx="177760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Harvard’s results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EA7A65-CE26-4283-AD91-57B91400C4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6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3645"/>
    </mc:Choice>
    <mc:Fallback>
      <p:transition spd="slow" advTm="23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7"/>
            <a:ext cx="9144000" cy="38324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they won’t be prepared </a:t>
            </a:r>
          </a:p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work in the inpatient setting!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88AA99-E364-4B9D-87D2-09AB7B824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5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2673"/>
    </mc:Choice>
    <mc:Fallback>
      <p:transition spd="slow" advTm="2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7"/>
            <a:ext cx="9144000" cy="38324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they won’t be prepared </a:t>
            </a:r>
          </a:p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work in the inpatient setting!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Options:	Hybrid LIC / mini Inpatient blocks</a:t>
            </a: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End-of-M3-year Inpatient intensive</a:t>
            </a: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(Early) M4 Inpatient intensive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99FBE4-9922-483C-9641-6A0D3DEC9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00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6829"/>
    </mc:Choice>
    <mc:Fallback>
      <p:transition spd="slow" advTm="3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5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53E72EB-76F9-4BA8-8390-69AE00DBF6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447111"/>
              </p:ext>
            </p:extLst>
          </p:nvPr>
        </p:nvGraphicFramePr>
        <p:xfrm>
          <a:off x="1984375" y="2151810"/>
          <a:ext cx="8223250" cy="120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Document" r:id="rId8" imgW="8223450" imgH="1207708" progId="Word.Document.12">
                  <p:embed/>
                </p:oleObj>
              </mc:Choice>
              <mc:Fallback>
                <p:oleObj name="Document" r:id="rId8" imgW="8223450" imgH="120770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84375" y="2151810"/>
                        <a:ext cx="8223250" cy="1208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B97A877-20B0-473F-B27C-1B6A885B45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636999"/>
              </p:ext>
            </p:extLst>
          </p:nvPr>
        </p:nvGraphicFramePr>
        <p:xfrm>
          <a:off x="1984375" y="4237692"/>
          <a:ext cx="8223250" cy="153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Document" r:id="rId10" imgW="8223450" imgH="1532167" progId="Word.Document.12">
                  <p:embed/>
                </p:oleObj>
              </mc:Choice>
              <mc:Fallback>
                <p:oleObj name="Document" r:id="rId10" imgW="8223450" imgH="15321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84375" y="4237692"/>
                        <a:ext cx="8223250" cy="1531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Down 8">
            <a:extLst>
              <a:ext uri="{FF2B5EF4-FFF2-40B4-BE49-F238E27FC236}">
                <a16:creationId xmlns:a16="http://schemas.microsoft.com/office/drawing/2014/main" id="{3710A73F-B61F-4E02-9865-60BCC7C1FDA3}"/>
              </a:ext>
            </a:extLst>
          </p:cNvPr>
          <p:cNvSpPr/>
          <p:nvPr/>
        </p:nvSpPr>
        <p:spPr>
          <a:xfrm rot="18725955">
            <a:off x="3271998" y="2986211"/>
            <a:ext cx="484632" cy="1349322"/>
          </a:xfrm>
          <a:prstGeom prst="down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4C26D1-FA74-4D58-AFDA-4FBBA1CDA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84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1546"/>
    </mc:Choice>
    <mc:Fallback>
      <p:transition spd="slow" advTm="41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095F5C-72DA-4ED8-852C-35500D18AF3B}"/>
              </a:ext>
            </a:extLst>
          </p:cNvPr>
          <p:cNvSpPr txBox="1"/>
          <p:nvPr/>
        </p:nvSpPr>
        <p:spPr>
          <a:xfrm>
            <a:off x="1524000" y="1566952"/>
            <a:ext cx="9144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Conclusions:</a:t>
            </a:r>
          </a:p>
          <a:p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Students’ motivation to learn science, their intellectual rigor, and their spirit of inquiry 	derive from a profound desire to serve the needs of “their” patients.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Students learn inter-disciplinary, inter-professional team care and 	professionalism 	experientially and from faculty in practice.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Students develop a rich understanding of the healthcare system from the patient’s 	perspective.</a:t>
            </a:r>
          </a:p>
          <a:p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E125A9-D776-4A74-BD00-C9B179A94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63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4012"/>
    </mc:Choice>
    <mc:Fallback>
      <p:transition spd="slow" advTm="2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0228" y="5398398"/>
            <a:ext cx="5831541" cy="98397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day is dawning.</a:t>
            </a:r>
          </a:p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Questions?</a:t>
            </a:r>
          </a:p>
        </p:txBody>
      </p:sp>
      <p:pic>
        <p:nvPicPr>
          <p:cNvPr id="7" name="Picture 6" descr="Jefferson">
            <a:hlinkClick r:id="rId2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Earth_Atlantic.jpg">
            <a:extLst>
              <a:ext uri="{FF2B5EF4-FFF2-40B4-BE49-F238E27FC236}">
                <a16:creationId xmlns:a16="http://schemas.microsoft.com/office/drawing/2014/main" id="{90635F10-7722-4A9A-8FFA-9690F09B9D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-2609"/>
          <a:stretch/>
        </p:blipFill>
        <p:spPr>
          <a:xfrm>
            <a:off x="4146003" y="1248051"/>
            <a:ext cx="3899993" cy="38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40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8"/>
            <a:ext cx="9144000" cy="369005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Association for Surgical Education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Troubleshooting Your Clerkship Workshop</a:t>
            </a: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30, 2018</a:t>
            </a: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  <a:p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Jefferson">
            <a:hlinkClick r:id="rId2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C984C0-D35C-442B-91F0-440298CEB14D}"/>
              </a:ext>
            </a:extLst>
          </p:cNvPr>
          <p:cNvSpPr txBox="1"/>
          <p:nvPr/>
        </p:nvSpPr>
        <p:spPr>
          <a:xfrm>
            <a:off x="9031180" y="5797594"/>
            <a:ext cx="2220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Jim Alexander, MD, FACS</a:t>
            </a:r>
          </a:p>
          <a:p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40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393711"/>
          </a:xfrm>
        </p:spPr>
        <p:txBody>
          <a:bodyPr>
            <a:normAutofit/>
          </a:bodyPr>
          <a:lstStyle/>
          <a:p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THANK YOU!</a:t>
            </a:r>
          </a:p>
        </p:txBody>
      </p:sp>
      <p:pic>
        <p:nvPicPr>
          <p:cNvPr id="7" name="Picture 6" descr="Jefferson">
            <a:hlinkClick r:id="rId2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64289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8"/>
            <a:ext cx="9144000" cy="276561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an LIC?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Longitudinal Integrated Clerkship</a:t>
            </a:r>
            <a:endParaRPr lang="en-US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D1A596-B85F-4443-BD73-0CB3C1132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30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851"/>
    </mc:Choice>
    <mc:Fallback>
      <p:transition spd="slow" advTm="5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8088"/>
            <a:ext cx="9144000" cy="139371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Picture 6" descr="Jefferson">
            <a:hlinkClick r:id="rId2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8253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3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C15306D0-5CD0-411F-B815-8083ABE4E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475850"/>
              </p:ext>
            </p:extLst>
          </p:nvPr>
        </p:nvGraphicFramePr>
        <p:xfrm>
          <a:off x="2037453" y="1411130"/>
          <a:ext cx="8378825" cy="465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Worksheet" r:id="rId6" imgW="8382190" imgH="4657725" progId="Excel.Sheet.8">
                  <p:embed/>
                </p:oleObj>
              </mc:Choice>
              <mc:Fallback>
                <p:oleObj name="Worksheet" r:id="rId6" imgW="8382190" imgH="4657725" progId="Excel.Sheet.8">
                  <p:embed/>
                  <p:pic>
                    <p:nvPicPr>
                      <p:cNvPr id="38914" name="Object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7453" y="1411130"/>
                        <a:ext cx="8378825" cy="4656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E271786-719E-4569-963F-C56E76CF6B38}"/>
              </a:ext>
            </a:extLst>
          </p:cNvPr>
          <p:cNvSpPr/>
          <p:nvPr/>
        </p:nvSpPr>
        <p:spPr>
          <a:xfrm>
            <a:off x="8660503" y="6211730"/>
            <a:ext cx="19335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Hirsh et al, 2012; </a:t>
            </a:r>
            <a:r>
              <a:rPr lang="en-US" sz="1000" dirty="0" err="1">
                <a:solidFill>
                  <a:schemeClr val="bg1"/>
                </a:solidFill>
              </a:rPr>
              <a:t>Ogur</a:t>
            </a:r>
            <a:r>
              <a:rPr lang="en-US" sz="1000" dirty="0">
                <a:solidFill>
                  <a:schemeClr val="bg1"/>
                </a:solidFill>
              </a:rPr>
              <a:t> et al 2007.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BBF41A-73EF-4604-81C5-771A0DC3D784}"/>
              </a:ext>
            </a:extLst>
          </p:cNvPr>
          <p:cNvSpPr/>
          <p:nvPr/>
        </p:nvSpPr>
        <p:spPr>
          <a:xfrm>
            <a:off x="5383903" y="6088619"/>
            <a:ext cx="862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>
                <a:solidFill>
                  <a:schemeClr val="bg1"/>
                </a:solidFill>
              </a:rPr>
              <a:t>*p &lt; 0.05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42B434-B19B-4115-8C5C-8FCD067E9F14}"/>
              </a:ext>
            </a:extLst>
          </p:cNvPr>
          <p:cNvSpPr/>
          <p:nvPr/>
        </p:nvSpPr>
        <p:spPr>
          <a:xfrm>
            <a:off x="5231503" y="1041798"/>
            <a:ext cx="177760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Harvard’s results</a:t>
            </a:r>
          </a:p>
        </p:txBody>
      </p:sp>
    </p:spTree>
    <p:extLst>
      <p:ext uri="{BB962C8B-B14F-4D97-AF65-F5344CB8AC3E}">
        <p14:creationId xmlns:p14="http://schemas.microsoft.com/office/powerpoint/2010/main" val="307750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2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D9A1BF95-2D55-4DC7-82C1-747B5414D837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1524000" y="2028825"/>
            <a:ext cx="9144000" cy="378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914400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Ethical Erosion: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defTabSz="914400"/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defTabSz="914400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Students’ decline in professionalism related to clinical training</a:t>
            </a:r>
          </a:p>
          <a:p>
            <a:pPr algn="l" defTabSz="914400"/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defTabSz="914400"/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witness, participate in, and have troubled feelings about 	disturbing events in their clinical (third) year as they 	participate 	on inpatient teams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400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400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400">
              <a:lnSpc>
                <a:spcPct val="100000"/>
              </a:lnSpc>
              <a:spcBef>
                <a:spcPts val="0"/>
              </a:spcBef>
            </a:pPr>
            <a:r>
              <a:rPr 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Feudtner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C, Christakis DA, Christakis NA. Do clinical clerks suffer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ethical erosion? Students’ perceptions of their ethical environment 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personal development. </a:t>
            </a:r>
            <a:r>
              <a:rPr 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Acad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Med.1994;69(8):670-679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1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2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E685D6-DB72-4E1A-8CC1-CFA9BB139112}"/>
              </a:ext>
            </a:extLst>
          </p:cNvPr>
          <p:cNvSpPr txBox="1"/>
          <p:nvPr/>
        </p:nvSpPr>
        <p:spPr>
          <a:xfrm>
            <a:off x="1499347" y="1575311"/>
            <a:ext cx="9193306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 defTabSz="914400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200" b="1" dirty="0">
                <a:solidFill>
                  <a:srgbClr val="0070C0"/>
                </a:solidFill>
              </a:rPr>
              <a:t>Students’ decline in patient-centeredness seems to occur </a:t>
            </a:r>
          </a:p>
          <a:p>
            <a:pPr marL="0" lvl="4" defTabSz="914400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200" b="1" dirty="0">
                <a:solidFill>
                  <a:srgbClr val="0070C0"/>
                </a:solidFill>
              </a:rPr>
              <a:t>	as a consequence of their clinical year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lvl="4" defTabSz="914400">
              <a:spcBef>
                <a:spcPct val="20000"/>
              </a:spcBef>
              <a:buClr>
                <a:schemeClr val="hlink"/>
              </a:buClr>
              <a:buSzPct val="80000"/>
            </a:pP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9144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					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Haidet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P,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Dains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JE,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Paterniti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DA,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Hechtel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L, Chang T, Tseng E, Rogers JC.  Medical 						student attitudes toward the doctor-patient relationship. Med Educ.2002;36:568-574</a:t>
            </a:r>
          </a:p>
          <a:p>
            <a:pPr lvl="4" defTabSz="9144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en-US" sz="10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A97EB-599C-439C-A21A-215332A9CC2A}"/>
              </a:ext>
            </a:extLst>
          </p:cNvPr>
          <p:cNvSpPr txBox="1"/>
          <p:nvPr/>
        </p:nvSpPr>
        <p:spPr>
          <a:xfrm>
            <a:off x="1364877" y="3477370"/>
            <a:ext cx="9462246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Students’ vicarious empathy declines significantly in medical school</a:t>
            </a:r>
            <a:endParaRPr lang="en-US" sz="2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914400"/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914400"/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					</a:t>
            </a:r>
            <a:r>
              <a:rPr lang="en-US" sz="800" dirty="0">
                <a:solidFill>
                  <a:schemeClr val="bg1"/>
                </a:solidFill>
              </a:rPr>
              <a:t>Newton BW, Barber L, Clardy J, Cleveland E, O’Sullivan P. Is There a Hardening of the Heart 						during Medical School? </a:t>
            </a:r>
            <a:r>
              <a:rPr lang="en-US" sz="800" dirty="0" err="1">
                <a:solidFill>
                  <a:schemeClr val="bg1"/>
                </a:solidFill>
              </a:rPr>
              <a:t>Acad</a:t>
            </a:r>
            <a:r>
              <a:rPr lang="en-US" sz="800" dirty="0">
                <a:solidFill>
                  <a:schemeClr val="bg1"/>
                </a:solidFill>
              </a:rPr>
              <a:t> Med 2008;83:244-249.</a:t>
            </a:r>
          </a:p>
          <a:p>
            <a:pPr defTabSz="914400"/>
            <a:endParaRPr lang="en-US" sz="800" dirty="0">
              <a:solidFill>
                <a:schemeClr val="bg1"/>
              </a:solidFill>
            </a:endParaRPr>
          </a:p>
          <a:p>
            <a:pPr defTabSz="914400"/>
            <a:r>
              <a:rPr lang="en-US" sz="800" dirty="0">
                <a:solidFill>
                  <a:schemeClr val="bg1"/>
                </a:solidFill>
              </a:rPr>
              <a:t>						</a:t>
            </a:r>
            <a:r>
              <a:rPr lang="en-US" sz="800" dirty="0" err="1">
                <a:solidFill>
                  <a:schemeClr val="bg1"/>
                </a:solidFill>
              </a:rPr>
              <a:t>Hojat</a:t>
            </a:r>
            <a:r>
              <a:rPr lang="en-US" sz="800" dirty="0">
                <a:solidFill>
                  <a:schemeClr val="bg1"/>
                </a:solidFill>
              </a:rPr>
              <a:t> M, </a:t>
            </a:r>
            <a:r>
              <a:rPr lang="en-US" sz="800" dirty="0" err="1">
                <a:solidFill>
                  <a:schemeClr val="bg1"/>
                </a:solidFill>
              </a:rPr>
              <a:t>Vergere</a:t>
            </a:r>
            <a:r>
              <a:rPr lang="en-US" sz="800" dirty="0">
                <a:solidFill>
                  <a:schemeClr val="bg1"/>
                </a:solidFill>
              </a:rPr>
              <a:t> M, Maxwell K, Brainard G, </a:t>
            </a:r>
            <a:r>
              <a:rPr lang="en-US" sz="800" dirty="0" err="1">
                <a:solidFill>
                  <a:schemeClr val="bg1"/>
                </a:solidFill>
              </a:rPr>
              <a:t>Herrine</a:t>
            </a:r>
            <a:r>
              <a:rPr lang="en-US" sz="800" dirty="0">
                <a:solidFill>
                  <a:schemeClr val="bg1"/>
                </a:solidFill>
              </a:rPr>
              <a:t> S, Isenberg G, </a:t>
            </a:r>
            <a:r>
              <a:rPr lang="en-US" sz="800" dirty="0" err="1">
                <a:solidFill>
                  <a:schemeClr val="bg1"/>
                </a:solidFill>
              </a:rPr>
              <a:t>Veloski</a:t>
            </a:r>
            <a:r>
              <a:rPr lang="en-US" sz="800" dirty="0">
                <a:solidFill>
                  <a:schemeClr val="bg1"/>
                </a:solidFill>
              </a:rPr>
              <a:t> J, </a:t>
            </a:r>
            <a:r>
              <a:rPr lang="en-US" sz="800" dirty="0" err="1">
                <a:solidFill>
                  <a:schemeClr val="bg1"/>
                </a:solidFill>
              </a:rPr>
              <a:t>Gonnella</a:t>
            </a:r>
            <a:r>
              <a:rPr lang="en-US" sz="800" dirty="0">
                <a:solidFill>
                  <a:schemeClr val="bg1"/>
                </a:solidFill>
              </a:rPr>
              <a:t> J. The 						devil is in the third year: A longitudinal study of erosion of empathy in medical school. </a:t>
            </a:r>
            <a:r>
              <a:rPr lang="en-US" sz="800" dirty="0" err="1">
                <a:solidFill>
                  <a:schemeClr val="bg1"/>
                </a:solidFill>
              </a:rPr>
              <a:t>Acad</a:t>
            </a:r>
            <a:r>
              <a:rPr lang="en-US" sz="800" dirty="0">
                <a:solidFill>
                  <a:schemeClr val="bg1"/>
                </a:solidFill>
              </a:rPr>
              <a:t> 						Med 2009;84:1182-1191. </a:t>
            </a:r>
          </a:p>
          <a:p>
            <a:pPr defTabSz="914400"/>
            <a:endParaRPr lang="en-US" sz="800" dirty="0">
              <a:solidFill>
                <a:schemeClr val="bg1"/>
              </a:solidFill>
            </a:endParaRPr>
          </a:p>
          <a:p>
            <a:pPr defTabSz="914400"/>
            <a:r>
              <a:rPr lang="en-US" sz="800" dirty="0">
                <a:solidFill>
                  <a:schemeClr val="bg1"/>
                </a:solidFill>
              </a:rPr>
              <a:t>						</a:t>
            </a:r>
            <a:r>
              <a:rPr lang="en-US" sz="800" dirty="0" err="1">
                <a:solidFill>
                  <a:schemeClr val="bg1"/>
                </a:solidFill>
              </a:rPr>
              <a:t>Hojat</a:t>
            </a:r>
            <a:r>
              <a:rPr lang="en-US" sz="800" dirty="0">
                <a:solidFill>
                  <a:schemeClr val="bg1"/>
                </a:solidFill>
              </a:rPr>
              <a:t> M, </a:t>
            </a:r>
            <a:r>
              <a:rPr lang="en-US" sz="800" dirty="0" err="1">
                <a:solidFill>
                  <a:schemeClr val="bg1"/>
                </a:solidFill>
              </a:rPr>
              <a:t>Mangione</a:t>
            </a:r>
            <a:r>
              <a:rPr lang="en-US" sz="800" dirty="0">
                <a:solidFill>
                  <a:schemeClr val="bg1"/>
                </a:solidFill>
              </a:rPr>
              <a:t> S, </a:t>
            </a:r>
            <a:r>
              <a:rPr lang="en-US" sz="800" dirty="0" err="1">
                <a:solidFill>
                  <a:schemeClr val="bg1"/>
                </a:solidFill>
              </a:rPr>
              <a:t>Nasca</a:t>
            </a:r>
            <a:r>
              <a:rPr lang="en-US" sz="800" dirty="0">
                <a:solidFill>
                  <a:schemeClr val="bg1"/>
                </a:solidFill>
              </a:rPr>
              <a:t> TJ, Rattner S, Erdmann JB, </a:t>
            </a:r>
            <a:r>
              <a:rPr lang="en-US" sz="800" dirty="0" err="1">
                <a:solidFill>
                  <a:schemeClr val="bg1"/>
                </a:solidFill>
              </a:rPr>
              <a:t>Gonnella</a:t>
            </a:r>
            <a:r>
              <a:rPr lang="en-US" sz="800" dirty="0">
                <a:solidFill>
                  <a:schemeClr val="bg1"/>
                </a:solidFill>
              </a:rPr>
              <a:t> JS, Magee M. An 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empirical 						study of decline in empathy in medical school. Med Educ. 38 (9); 934-941 .</a:t>
            </a:r>
            <a:endParaRPr lang="en-US" sz="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54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0482" y="1897717"/>
            <a:ext cx="7611035" cy="4034118"/>
          </a:xfrm>
        </p:spPr>
        <p:txBody>
          <a:bodyPr>
            <a:norm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200" b="1" dirty="0">
                <a:solidFill>
                  <a:srgbClr val="0070C0"/>
                </a:solidFill>
              </a:rPr>
              <a:t>Unprofessional behaviors among medical students predict 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200" b="1" dirty="0">
                <a:solidFill>
                  <a:srgbClr val="0070C0"/>
                </a:solidFill>
              </a:rPr>
              <a:t>	subsequent unprofessional behaviors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Ainsworth MA,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Szauter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KM. Medical Student Professionalism: Are We Measuring 			                          	  	the Right Behaviors? A Comparison of Professional Lapses by Students and 		                                  Physicians. Ac Med 2006: 81(10):S83-86.</a:t>
            </a:r>
          </a:p>
          <a:p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Papadakis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MA, Hodgson CS,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Teherani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A,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Kohatsu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ND. Unprofessional behavior in medical 				school is associated with subsequent disciplinary action by a state medical board.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Acad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	Med. 2004;79:244–9.</a:t>
            </a:r>
          </a:p>
          <a:p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Papadakis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MA,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Teherani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A,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Banach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MA, et al. Disciplinary action by medical boards and 				prior behavior in medical school. N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Engl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 Med. 2005;353:2673–82. </a:t>
            </a:r>
          </a:p>
          <a:p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Tehrani A, Hodgson CS,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Banach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M,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Papadakis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MA. Domains of unprofessional behavior 					during medical school associated with future disciplinary action by a state medical board. 	           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Acad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Med. 2005;80:S17–S20.</a:t>
            </a:r>
          </a:p>
          <a:p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Jefferson">
            <a:hlinkClick r:id="rId2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8333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2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63EBF4-A360-4842-BDCE-D8E739AEED0B}"/>
              </a:ext>
            </a:extLst>
          </p:cNvPr>
          <p:cNvSpPr/>
          <p:nvPr/>
        </p:nvSpPr>
        <p:spPr>
          <a:xfrm>
            <a:off x="1870392" y="1866900"/>
            <a:ext cx="685800" cy="312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Faculty Preceptors</a:t>
            </a:r>
          </a:p>
        </p:txBody>
      </p:sp>
      <p:sp>
        <p:nvSpPr>
          <p:cNvPr id="9" name="Right Arrow 4">
            <a:extLst>
              <a:ext uri="{FF2B5EF4-FFF2-40B4-BE49-F238E27FC236}">
                <a16:creationId xmlns:a16="http://schemas.microsoft.com/office/drawing/2014/main" id="{DF331D5A-B7C8-4458-A321-C852DBEB42CC}"/>
              </a:ext>
            </a:extLst>
          </p:cNvPr>
          <p:cNvSpPr/>
          <p:nvPr/>
        </p:nvSpPr>
        <p:spPr>
          <a:xfrm>
            <a:off x="2251392" y="5086969"/>
            <a:ext cx="7848600" cy="6096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Didactics</a:t>
            </a:r>
          </a:p>
        </p:txBody>
      </p:sp>
      <p:sp>
        <p:nvSpPr>
          <p:cNvPr id="10" name="Right Arrow 5">
            <a:extLst>
              <a:ext uri="{FF2B5EF4-FFF2-40B4-BE49-F238E27FC236}">
                <a16:creationId xmlns:a16="http://schemas.microsoft.com/office/drawing/2014/main" id="{5D83483C-7D53-4127-8E6C-3DFF86EA27CA}"/>
              </a:ext>
            </a:extLst>
          </p:cNvPr>
          <p:cNvSpPr/>
          <p:nvPr/>
        </p:nvSpPr>
        <p:spPr>
          <a:xfrm>
            <a:off x="2251392" y="5848969"/>
            <a:ext cx="7848600" cy="5334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Individual self-directed learning</a:t>
            </a:r>
          </a:p>
        </p:txBody>
      </p:sp>
      <p:sp>
        <p:nvSpPr>
          <p:cNvPr id="12" name="Right Arrow 7">
            <a:extLst>
              <a:ext uri="{FF2B5EF4-FFF2-40B4-BE49-F238E27FC236}">
                <a16:creationId xmlns:a16="http://schemas.microsoft.com/office/drawing/2014/main" id="{B0AEFFDA-AC32-4EB6-B714-BB9B2D5B8449}"/>
              </a:ext>
            </a:extLst>
          </p:cNvPr>
          <p:cNvSpPr/>
          <p:nvPr/>
        </p:nvSpPr>
        <p:spPr>
          <a:xfrm>
            <a:off x="2708592" y="1962769"/>
            <a:ext cx="69342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8">
            <a:extLst>
              <a:ext uri="{FF2B5EF4-FFF2-40B4-BE49-F238E27FC236}">
                <a16:creationId xmlns:a16="http://schemas.microsoft.com/office/drawing/2014/main" id="{9DF9EC9B-9A29-4D6D-9D17-63F74DA418ED}"/>
              </a:ext>
            </a:extLst>
          </p:cNvPr>
          <p:cNvSpPr/>
          <p:nvPr/>
        </p:nvSpPr>
        <p:spPr>
          <a:xfrm>
            <a:off x="3699192" y="2343769"/>
            <a:ext cx="59436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9">
            <a:extLst>
              <a:ext uri="{FF2B5EF4-FFF2-40B4-BE49-F238E27FC236}">
                <a16:creationId xmlns:a16="http://schemas.microsoft.com/office/drawing/2014/main" id="{8DA5C91D-E13A-4626-8DDB-C452551C2DB9}"/>
              </a:ext>
            </a:extLst>
          </p:cNvPr>
          <p:cNvSpPr/>
          <p:nvPr/>
        </p:nvSpPr>
        <p:spPr>
          <a:xfrm>
            <a:off x="2708592" y="2724769"/>
            <a:ext cx="37338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0">
            <a:extLst>
              <a:ext uri="{FF2B5EF4-FFF2-40B4-BE49-F238E27FC236}">
                <a16:creationId xmlns:a16="http://schemas.microsoft.com/office/drawing/2014/main" id="{744738F7-3FFF-47B6-A3E5-64B255DACD9C}"/>
              </a:ext>
            </a:extLst>
          </p:cNvPr>
          <p:cNvSpPr/>
          <p:nvPr/>
        </p:nvSpPr>
        <p:spPr>
          <a:xfrm>
            <a:off x="2708592" y="3105769"/>
            <a:ext cx="51816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1">
            <a:extLst>
              <a:ext uri="{FF2B5EF4-FFF2-40B4-BE49-F238E27FC236}">
                <a16:creationId xmlns:a16="http://schemas.microsoft.com/office/drawing/2014/main" id="{D968BF2D-4F74-4283-BB3D-0EC1DBFD949A}"/>
              </a:ext>
            </a:extLst>
          </p:cNvPr>
          <p:cNvSpPr/>
          <p:nvPr/>
        </p:nvSpPr>
        <p:spPr>
          <a:xfrm>
            <a:off x="4537392" y="3486769"/>
            <a:ext cx="22098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2">
            <a:extLst>
              <a:ext uri="{FF2B5EF4-FFF2-40B4-BE49-F238E27FC236}">
                <a16:creationId xmlns:a16="http://schemas.microsoft.com/office/drawing/2014/main" id="{EE65A37D-7935-4306-9AD6-84AF038C9CB2}"/>
              </a:ext>
            </a:extLst>
          </p:cNvPr>
          <p:cNvSpPr/>
          <p:nvPr/>
        </p:nvSpPr>
        <p:spPr>
          <a:xfrm>
            <a:off x="3188203" y="3728314"/>
            <a:ext cx="64008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ight Arrow 13">
            <a:extLst>
              <a:ext uri="{FF2B5EF4-FFF2-40B4-BE49-F238E27FC236}">
                <a16:creationId xmlns:a16="http://schemas.microsoft.com/office/drawing/2014/main" id="{9971D81C-142A-43C4-825A-EE7766B9EA17}"/>
              </a:ext>
            </a:extLst>
          </p:cNvPr>
          <p:cNvSpPr/>
          <p:nvPr/>
        </p:nvSpPr>
        <p:spPr>
          <a:xfrm>
            <a:off x="6137592" y="4248769"/>
            <a:ext cx="35052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4">
            <a:extLst>
              <a:ext uri="{FF2B5EF4-FFF2-40B4-BE49-F238E27FC236}">
                <a16:creationId xmlns:a16="http://schemas.microsoft.com/office/drawing/2014/main" id="{8C1F76B9-8EEA-4856-B685-4D54BD29F2E7}"/>
              </a:ext>
            </a:extLst>
          </p:cNvPr>
          <p:cNvSpPr/>
          <p:nvPr/>
        </p:nvSpPr>
        <p:spPr>
          <a:xfrm>
            <a:off x="3089592" y="4553569"/>
            <a:ext cx="58674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61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2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9FA7A-E196-4C66-9C07-D3E8A000B23A}"/>
              </a:ext>
            </a:extLst>
          </p:cNvPr>
          <p:cNvSpPr/>
          <p:nvPr/>
        </p:nvSpPr>
        <p:spPr>
          <a:xfrm>
            <a:off x="1870392" y="1810369"/>
            <a:ext cx="685800" cy="312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Faculty Preceptors</a:t>
            </a:r>
          </a:p>
        </p:txBody>
      </p:sp>
      <p:sp>
        <p:nvSpPr>
          <p:cNvPr id="9" name="Right Arrow 4">
            <a:extLst>
              <a:ext uri="{FF2B5EF4-FFF2-40B4-BE49-F238E27FC236}">
                <a16:creationId xmlns:a16="http://schemas.microsoft.com/office/drawing/2014/main" id="{4B0233AB-AF89-445B-9FCB-68DA7EC3713F}"/>
              </a:ext>
            </a:extLst>
          </p:cNvPr>
          <p:cNvSpPr/>
          <p:nvPr/>
        </p:nvSpPr>
        <p:spPr>
          <a:xfrm>
            <a:off x="2251392" y="5086969"/>
            <a:ext cx="7848600" cy="6096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Didactics</a:t>
            </a:r>
          </a:p>
        </p:txBody>
      </p:sp>
      <p:sp>
        <p:nvSpPr>
          <p:cNvPr id="10" name="Right Arrow 5">
            <a:extLst>
              <a:ext uri="{FF2B5EF4-FFF2-40B4-BE49-F238E27FC236}">
                <a16:creationId xmlns:a16="http://schemas.microsoft.com/office/drawing/2014/main" id="{F7D7881E-531F-480E-93C4-C51A85119755}"/>
              </a:ext>
            </a:extLst>
          </p:cNvPr>
          <p:cNvSpPr/>
          <p:nvPr/>
        </p:nvSpPr>
        <p:spPr>
          <a:xfrm>
            <a:off x="2251392" y="5848969"/>
            <a:ext cx="7848600" cy="5334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Individual self-directed learning</a:t>
            </a:r>
          </a:p>
        </p:txBody>
      </p:sp>
      <p:sp>
        <p:nvSpPr>
          <p:cNvPr id="12" name="Right Arrow 7">
            <a:extLst>
              <a:ext uri="{FF2B5EF4-FFF2-40B4-BE49-F238E27FC236}">
                <a16:creationId xmlns:a16="http://schemas.microsoft.com/office/drawing/2014/main" id="{821ABEFB-3CE4-4F2E-ADC9-CE8CE905AFCD}"/>
              </a:ext>
            </a:extLst>
          </p:cNvPr>
          <p:cNvSpPr/>
          <p:nvPr/>
        </p:nvSpPr>
        <p:spPr>
          <a:xfrm>
            <a:off x="2708592" y="1962769"/>
            <a:ext cx="69342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8">
            <a:extLst>
              <a:ext uri="{FF2B5EF4-FFF2-40B4-BE49-F238E27FC236}">
                <a16:creationId xmlns:a16="http://schemas.microsoft.com/office/drawing/2014/main" id="{C38D0F98-5602-4DD8-AA54-67850D5533E8}"/>
              </a:ext>
            </a:extLst>
          </p:cNvPr>
          <p:cNvSpPr/>
          <p:nvPr/>
        </p:nvSpPr>
        <p:spPr>
          <a:xfrm>
            <a:off x="3699192" y="2343769"/>
            <a:ext cx="59436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9">
            <a:extLst>
              <a:ext uri="{FF2B5EF4-FFF2-40B4-BE49-F238E27FC236}">
                <a16:creationId xmlns:a16="http://schemas.microsoft.com/office/drawing/2014/main" id="{FE819822-3139-40A1-A0E9-78302D249D8D}"/>
              </a:ext>
            </a:extLst>
          </p:cNvPr>
          <p:cNvSpPr/>
          <p:nvPr/>
        </p:nvSpPr>
        <p:spPr>
          <a:xfrm>
            <a:off x="2708592" y="2724769"/>
            <a:ext cx="37338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0">
            <a:extLst>
              <a:ext uri="{FF2B5EF4-FFF2-40B4-BE49-F238E27FC236}">
                <a16:creationId xmlns:a16="http://schemas.microsoft.com/office/drawing/2014/main" id="{AB1A8C73-2C6F-43AA-9242-2ADFA862028F}"/>
              </a:ext>
            </a:extLst>
          </p:cNvPr>
          <p:cNvSpPr/>
          <p:nvPr/>
        </p:nvSpPr>
        <p:spPr>
          <a:xfrm>
            <a:off x="2708592" y="3105769"/>
            <a:ext cx="51816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1">
            <a:extLst>
              <a:ext uri="{FF2B5EF4-FFF2-40B4-BE49-F238E27FC236}">
                <a16:creationId xmlns:a16="http://schemas.microsoft.com/office/drawing/2014/main" id="{30DC4D72-1DCD-4A8E-8834-EAFFE02ED2B3}"/>
              </a:ext>
            </a:extLst>
          </p:cNvPr>
          <p:cNvSpPr/>
          <p:nvPr/>
        </p:nvSpPr>
        <p:spPr>
          <a:xfrm>
            <a:off x="4537392" y="3486769"/>
            <a:ext cx="2209800" cy="38100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2">
            <a:extLst>
              <a:ext uri="{FF2B5EF4-FFF2-40B4-BE49-F238E27FC236}">
                <a16:creationId xmlns:a16="http://schemas.microsoft.com/office/drawing/2014/main" id="{DF45EB52-1B44-44B7-965C-9DE7D77ECFBA}"/>
              </a:ext>
            </a:extLst>
          </p:cNvPr>
          <p:cNvSpPr/>
          <p:nvPr/>
        </p:nvSpPr>
        <p:spPr>
          <a:xfrm>
            <a:off x="3241992" y="3867769"/>
            <a:ext cx="64008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3">
            <a:extLst>
              <a:ext uri="{FF2B5EF4-FFF2-40B4-BE49-F238E27FC236}">
                <a16:creationId xmlns:a16="http://schemas.microsoft.com/office/drawing/2014/main" id="{1AD5020A-3A50-4EC0-9246-98A8EB5287BC}"/>
              </a:ext>
            </a:extLst>
          </p:cNvPr>
          <p:cNvSpPr/>
          <p:nvPr/>
        </p:nvSpPr>
        <p:spPr>
          <a:xfrm>
            <a:off x="6137592" y="4248769"/>
            <a:ext cx="35052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4">
            <a:extLst>
              <a:ext uri="{FF2B5EF4-FFF2-40B4-BE49-F238E27FC236}">
                <a16:creationId xmlns:a16="http://schemas.microsoft.com/office/drawing/2014/main" id="{BDCBA0B4-46E2-4D9B-88A9-AF9D588F8CB4}"/>
              </a:ext>
            </a:extLst>
          </p:cNvPr>
          <p:cNvSpPr/>
          <p:nvPr/>
        </p:nvSpPr>
        <p:spPr>
          <a:xfrm>
            <a:off x="3089592" y="4553569"/>
            <a:ext cx="58674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76693245-EE00-4C10-86C2-2ED7A6C2FDC6}"/>
              </a:ext>
            </a:extLst>
          </p:cNvPr>
          <p:cNvSpPr/>
          <p:nvPr/>
        </p:nvSpPr>
        <p:spPr>
          <a:xfrm>
            <a:off x="5223192" y="1505569"/>
            <a:ext cx="1066800" cy="152400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E3D87848-D6DA-473D-A817-476C00187796}"/>
              </a:ext>
            </a:extLst>
          </p:cNvPr>
          <p:cNvSpPr/>
          <p:nvPr/>
        </p:nvSpPr>
        <p:spPr>
          <a:xfrm>
            <a:off x="8194992" y="1505569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4754B1-37EC-4EE4-BD6A-17A5F5FF89C0}"/>
              </a:ext>
            </a:extLst>
          </p:cNvPr>
          <p:cNvSpPr txBox="1"/>
          <p:nvPr/>
        </p:nvSpPr>
        <p:spPr>
          <a:xfrm>
            <a:off x="6975792" y="1336292"/>
            <a:ext cx="995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In-Patient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76F749-4DDA-485C-8D37-7F8BDAE720D8}"/>
              </a:ext>
            </a:extLst>
          </p:cNvPr>
          <p:cNvSpPr txBox="1"/>
          <p:nvPr/>
        </p:nvSpPr>
        <p:spPr>
          <a:xfrm>
            <a:off x="3851592" y="1336292"/>
            <a:ext cx="1149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Out-Patient</a:t>
            </a:r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id="{29E78C2F-BB56-4CA6-A9D0-A528225B6AA4}"/>
              </a:ext>
            </a:extLst>
          </p:cNvPr>
          <p:cNvSpPr/>
          <p:nvPr/>
        </p:nvSpPr>
        <p:spPr>
          <a:xfrm>
            <a:off x="3699192" y="2038969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FA21F7FD-D86C-4B17-93E7-6AEDECEB55F1}"/>
              </a:ext>
            </a:extLst>
          </p:cNvPr>
          <p:cNvSpPr/>
          <p:nvPr/>
        </p:nvSpPr>
        <p:spPr>
          <a:xfrm>
            <a:off x="3699192" y="2419969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A254E358-5A5D-4975-B1C3-BAED62131DBA}"/>
              </a:ext>
            </a:extLst>
          </p:cNvPr>
          <p:cNvSpPr/>
          <p:nvPr/>
        </p:nvSpPr>
        <p:spPr>
          <a:xfrm>
            <a:off x="5223192" y="2800969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2">
            <a:extLst>
              <a:ext uri="{FF2B5EF4-FFF2-40B4-BE49-F238E27FC236}">
                <a16:creationId xmlns:a16="http://schemas.microsoft.com/office/drawing/2014/main" id="{9F1F8C81-90A2-49DF-9F6A-90D7A2438D08}"/>
              </a:ext>
            </a:extLst>
          </p:cNvPr>
          <p:cNvSpPr/>
          <p:nvPr/>
        </p:nvSpPr>
        <p:spPr>
          <a:xfrm>
            <a:off x="4232592" y="3943969"/>
            <a:ext cx="609600" cy="228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3">
            <a:extLst>
              <a:ext uri="{FF2B5EF4-FFF2-40B4-BE49-F238E27FC236}">
                <a16:creationId xmlns:a16="http://schemas.microsoft.com/office/drawing/2014/main" id="{4435B2A8-019C-4164-8ACC-827128908C40}"/>
              </a:ext>
            </a:extLst>
          </p:cNvPr>
          <p:cNvSpPr/>
          <p:nvPr/>
        </p:nvSpPr>
        <p:spPr>
          <a:xfrm>
            <a:off x="7051992" y="3943969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4">
            <a:extLst>
              <a:ext uri="{FF2B5EF4-FFF2-40B4-BE49-F238E27FC236}">
                <a16:creationId xmlns:a16="http://schemas.microsoft.com/office/drawing/2014/main" id="{DE33B90D-BEC8-4E4E-A377-A55D23EAA968}"/>
              </a:ext>
            </a:extLst>
          </p:cNvPr>
          <p:cNvSpPr/>
          <p:nvPr/>
        </p:nvSpPr>
        <p:spPr>
          <a:xfrm>
            <a:off x="5299392" y="4629769"/>
            <a:ext cx="3048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82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7"/>
            <a:ext cx="9144000" cy="38324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Longitudinal Integrated Clerkship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Comprised of:	Medicine		and sometimes -</a:t>
            </a: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OB-GYN			Neurology</a:t>
            </a: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Pediatrics			Family Medicine</a:t>
            </a: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Psychiatry</a:t>
            </a:r>
          </a:p>
          <a:p>
            <a:pPr algn="l"/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Surgery</a:t>
            </a:r>
          </a:p>
          <a:p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A9C0CA-16A1-4144-9F65-C5AE55A6F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9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8670"/>
    </mc:Choice>
    <mc:Fallback>
      <p:transition spd="slow" advTm="18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AC7D7F-B551-4E36-BC74-8FA087CDF835}"/>
              </a:ext>
            </a:extLst>
          </p:cNvPr>
          <p:cNvSpPr/>
          <p:nvPr/>
        </p:nvSpPr>
        <p:spPr>
          <a:xfrm>
            <a:off x="2895600" y="1739912"/>
            <a:ext cx="914400" cy="8382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B23017-8873-4F9E-A7C6-D98BDE428055}"/>
              </a:ext>
            </a:extLst>
          </p:cNvPr>
          <p:cNvSpPr/>
          <p:nvPr/>
        </p:nvSpPr>
        <p:spPr>
          <a:xfrm>
            <a:off x="3810000" y="1750610"/>
            <a:ext cx="914400" cy="8382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Psych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1D8169-0729-42F2-BE71-D3F671CD5CDF}"/>
              </a:ext>
            </a:extLst>
          </p:cNvPr>
          <p:cNvSpPr/>
          <p:nvPr/>
        </p:nvSpPr>
        <p:spPr>
          <a:xfrm>
            <a:off x="4724400" y="1741453"/>
            <a:ext cx="914400" cy="8382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Int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Med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1B8D48-FAD8-4EA5-901B-96E62418F4A8}"/>
              </a:ext>
            </a:extLst>
          </p:cNvPr>
          <p:cNvSpPr/>
          <p:nvPr/>
        </p:nvSpPr>
        <p:spPr>
          <a:xfrm>
            <a:off x="5638800" y="1752600"/>
            <a:ext cx="914400" cy="8382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OBGYN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747BA4-4492-4D7A-91BC-F764741520BE}"/>
              </a:ext>
            </a:extLst>
          </p:cNvPr>
          <p:cNvSpPr/>
          <p:nvPr/>
        </p:nvSpPr>
        <p:spPr>
          <a:xfrm>
            <a:off x="6553200" y="1754000"/>
            <a:ext cx="914400" cy="8382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Surg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C2240B-EFBD-463B-91F4-B04F89378124}"/>
              </a:ext>
            </a:extLst>
          </p:cNvPr>
          <p:cNvSpPr/>
          <p:nvPr/>
        </p:nvSpPr>
        <p:spPr>
          <a:xfrm>
            <a:off x="7467600" y="1739912"/>
            <a:ext cx="914400" cy="8382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Neuro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749BD6-F0EA-4F41-8276-0B6A24CBF4E4}"/>
              </a:ext>
            </a:extLst>
          </p:cNvPr>
          <p:cNvSpPr txBox="1"/>
          <p:nvPr/>
        </p:nvSpPr>
        <p:spPr>
          <a:xfrm>
            <a:off x="3086100" y="2781300"/>
            <a:ext cx="601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Block Rotation Clerkships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9374D-12CA-4A61-9C01-F3A120336DE2}"/>
              </a:ext>
            </a:extLst>
          </p:cNvPr>
          <p:cNvSpPr/>
          <p:nvPr/>
        </p:nvSpPr>
        <p:spPr>
          <a:xfrm>
            <a:off x="3429000" y="3581400"/>
            <a:ext cx="5334000" cy="3048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5018D4-20D4-4B49-997E-4A7D4657AEC3}"/>
              </a:ext>
            </a:extLst>
          </p:cNvPr>
          <p:cNvSpPr/>
          <p:nvPr/>
        </p:nvSpPr>
        <p:spPr>
          <a:xfrm>
            <a:off x="3429000" y="3886200"/>
            <a:ext cx="5334000" cy="3048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Psych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A327E9-202D-476F-AB6A-952E4EB6B34A}"/>
              </a:ext>
            </a:extLst>
          </p:cNvPr>
          <p:cNvSpPr/>
          <p:nvPr/>
        </p:nvSpPr>
        <p:spPr>
          <a:xfrm>
            <a:off x="3429000" y="4191000"/>
            <a:ext cx="5334000" cy="3048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Int</a:t>
            </a:r>
            <a:r>
              <a:rPr lang="en-US" dirty="0">
                <a:solidFill>
                  <a:schemeClr val="bg1"/>
                </a:solidFill>
              </a:rPr>
              <a:t> Med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D003B7-858A-45DB-89FA-096DEEFECA6C}"/>
              </a:ext>
            </a:extLst>
          </p:cNvPr>
          <p:cNvSpPr/>
          <p:nvPr/>
        </p:nvSpPr>
        <p:spPr>
          <a:xfrm>
            <a:off x="3429000" y="4495800"/>
            <a:ext cx="5334000" cy="3048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OBGYN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6DD564-11BB-4843-BC17-B81AFC943D50}"/>
              </a:ext>
            </a:extLst>
          </p:cNvPr>
          <p:cNvSpPr/>
          <p:nvPr/>
        </p:nvSpPr>
        <p:spPr>
          <a:xfrm>
            <a:off x="3429000" y="4800600"/>
            <a:ext cx="5334000" cy="3048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Surg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30C496-9742-4B10-B684-823E87283F5C}"/>
              </a:ext>
            </a:extLst>
          </p:cNvPr>
          <p:cNvSpPr/>
          <p:nvPr/>
        </p:nvSpPr>
        <p:spPr>
          <a:xfrm>
            <a:off x="3429000" y="5105400"/>
            <a:ext cx="5334000" cy="304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Neuro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CEFE1F-7777-4E8E-8768-FDF233ADD46F}"/>
              </a:ext>
            </a:extLst>
          </p:cNvPr>
          <p:cNvSpPr txBox="1"/>
          <p:nvPr/>
        </p:nvSpPr>
        <p:spPr>
          <a:xfrm>
            <a:off x="3352800" y="6023781"/>
            <a:ext cx="5486400" cy="381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Continuity of Clerkships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3DAD64-DAE7-4320-A2C1-8F883A83B386}"/>
              </a:ext>
            </a:extLst>
          </p:cNvPr>
          <p:cNvSpPr/>
          <p:nvPr/>
        </p:nvSpPr>
        <p:spPr>
          <a:xfrm>
            <a:off x="8382000" y="1725824"/>
            <a:ext cx="914400" cy="838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Fam Med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276EA5-6CD1-44DC-B3E9-C81BED1CDA5B}"/>
              </a:ext>
            </a:extLst>
          </p:cNvPr>
          <p:cNvSpPr/>
          <p:nvPr/>
        </p:nvSpPr>
        <p:spPr>
          <a:xfrm>
            <a:off x="3429000" y="5396252"/>
            <a:ext cx="53340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Fam Med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C78C50-DB8C-4D30-A0DC-51A588D10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40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2263"/>
    </mc:Choice>
    <mc:Fallback>
      <p:transition spd="slow" advTm="3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7"/>
            <a:ext cx="9144000" cy="38324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are we fixing what is not broken?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DCBA63-7881-463B-9D58-05F03B86C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69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327"/>
    </mc:Choice>
    <mc:Fallback>
      <p:transition spd="slow" advTm="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4E6-A7DC-444C-978A-ACBE8AA8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5317"/>
            <a:ext cx="9144000" cy="38324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are we fixing what is not broken?</a:t>
            </a: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Learning theory:  Interval learning</a:t>
            </a:r>
          </a:p>
          <a:p>
            <a:pPr algn="l"/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Pedagogical:  Integrative practice</a:t>
            </a:r>
          </a:p>
          <a:p>
            <a:pPr algn="l"/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Changes in healthcare delivery:  Chronic / Outpatient</a:t>
            </a:r>
          </a:p>
          <a:p>
            <a:pPr algn="l"/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Ethical erosion:  Hidden curriculum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4E4103-B879-4CA4-8FD9-384B22E01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35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2675"/>
    </mc:Choice>
    <mc:Fallback>
      <p:transition spd="slow" advTm="4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ight Arrow 2">
            <a:extLst>
              <a:ext uri="{FF2B5EF4-FFF2-40B4-BE49-F238E27FC236}">
                <a16:creationId xmlns:a16="http://schemas.microsoft.com/office/drawing/2014/main" id="{66FDCA82-ACF9-4540-92D1-E82BD43DAFCB}"/>
              </a:ext>
            </a:extLst>
          </p:cNvPr>
          <p:cNvSpPr/>
          <p:nvPr/>
        </p:nvSpPr>
        <p:spPr>
          <a:xfrm>
            <a:off x="2518092" y="4818529"/>
            <a:ext cx="6858000" cy="609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3">
            <a:extLst>
              <a:ext uri="{FF2B5EF4-FFF2-40B4-BE49-F238E27FC236}">
                <a16:creationId xmlns:a16="http://schemas.microsoft.com/office/drawing/2014/main" id="{2D129B5C-04C5-4DC6-A2B1-71852700A107}"/>
              </a:ext>
            </a:extLst>
          </p:cNvPr>
          <p:cNvSpPr/>
          <p:nvPr/>
        </p:nvSpPr>
        <p:spPr>
          <a:xfrm>
            <a:off x="2975292" y="4361329"/>
            <a:ext cx="2286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4">
            <a:extLst>
              <a:ext uri="{FF2B5EF4-FFF2-40B4-BE49-F238E27FC236}">
                <a16:creationId xmlns:a16="http://schemas.microsoft.com/office/drawing/2014/main" id="{006B1F93-65E4-4389-9855-F39BE2B98FE8}"/>
              </a:ext>
            </a:extLst>
          </p:cNvPr>
          <p:cNvSpPr/>
          <p:nvPr/>
        </p:nvSpPr>
        <p:spPr>
          <a:xfrm>
            <a:off x="4423092" y="4361329"/>
            <a:ext cx="2286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5">
            <a:extLst>
              <a:ext uri="{FF2B5EF4-FFF2-40B4-BE49-F238E27FC236}">
                <a16:creationId xmlns:a16="http://schemas.microsoft.com/office/drawing/2014/main" id="{C481B9E5-52D2-435D-887D-2627E24C599D}"/>
              </a:ext>
            </a:extLst>
          </p:cNvPr>
          <p:cNvSpPr/>
          <p:nvPr/>
        </p:nvSpPr>
        <p:spPr>
          <a:xfrm>
            <a:off x="6099492" y="4361329"/>
            <a:ext cx="2286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6">
            <a:extLst>
              <a:ext uri="{FF2B5EF4-FFF2-40B4-BE49-F238E27FC236}">
                <a16:creationId xmlns:a16="http://schemas.microsoft.com/office/drawing/2014/main" id="{B4DAC8A4-8351-45AE-B9C2-D802F1633CF5}"/>
              </a:ext>
            </a:extLst>
          </p:cNvPr>
          <p:cNvSpPr/>
          <p:nvPr/>
        </p:nvSpPr>
        <p:spPr>
          <a:xfrm>
            <a:off x="7852092" y="4361329"/>
            <a:ext cx="2286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5ACDAC-1B83-4B6B-A24D-6E97650A6A3F}"/>
              </a:ext>
            </a:extLst>
          </p:cNvPr>
          <p:cNvSpPr txBox="1"/>
          <p:nvPr/>
        </p:nvSpPr>
        <p:spPr>
          <a:xfrm>
            <a:off x="4423092" y="5428129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Time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9B48FB-3C8D-4F46-9BDD-96573D4CAB49}"/>
              </a:ext>
            </a:extLst>
          </p:cNvPr>
          <p:cNvSpPr/>
          <p:nvPr/>
        </p:nvSpPr>
        <p:spPr>
          <a:xfrm>
            <a:off x="2518092" y="3599329"/>
            <a:ext cx="1219200" cy="609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D0370A-2D04-41C6-B5B3-9DD91600B16C}"/>
              </a:ext>
            </a:extLst>
          </p:cNvPr>
          <p:cNvSpPr txBox="1"/>
          <p:nvPr/>
        </p:nvSpPr>
        <p:spPr>
          <a:xfrm>
            <a:off x="2734366" y="371946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Learn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D938F0-7C16-469F-88D3-CDB35B601660}"/>
              </a:ext>
            </a:extLst>
          </p:cNvPr>
          <p:cNvSpPr/>
          <p:nvPr/>
        </p:nvSpPr>
        <p:spPr>
          <a:xfrm>
            <a:off x="3889692" y="3599329"/>
            <a:ext cx="1219200" cy="609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821BD6-8129-4ADB-BDBE-68A113ED0804}"/>
              </a:ext>
            </a:extLst>
          </p:cNvPr>
          <p:cNvSpPr/>
          <p:nvPr/>
        </p:nvSpPr>
        <p:spPr>
          <a:xfrm>
            <a:off x="7471092" y="3599329"/>
            <a:ext cx="1219200" cy="609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34B71B-23BB-4B8E-B33D-0D9B7836CE64}"/>
              </a:ext>
            </a:extLst>
          </p:cNvPr>
          <p:cNvSpPr/>
          <p:nvPr/>
        </p:nvSpPr>
        <p:spPr>
          <a:xfrm>
            <a:off x="5718492" y="3599329"/>
            <a:ext cx="1219200" cy="609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EEE14-F861-4FDF-A189-4E084AF420CD}"/>
              </a:ext>
            </a:extLst>
          </p:cNvPr>
          <p:cNvSpPr txBox="1"/>
          <p:nvPr/>
        </p:nvSpPr>
        <p:spPr>
          <a:xfrm>
            <a:off x="4186433" y="371946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Learn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89FB45-2616-4A9B-BC75-B42834354CE8}"/>
              </a:ext>
            </a:extLst>
          </p:cNvPr>
          <p:cNvSpPr txBox="1"/>
          <p:nvPr/>
        </p:nvSpPr>
        <p:spPr>
          <a:xfrm>
            <a:off x="7693406" y="371946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Learn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9D14D3-1F38-4C36-8190-C7968CE77EAB}"/>
              </a:ext>
            </a:extLst>
          </p:cNvPr>
          <p:cNvSpPr txBox="1"/>
          <p:nvPr/>
        </p:nvSpPr>
        <p:spPr>
          <a:xfrm>
            <a:off x="5940806" y="371946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Learn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993EA2-373B-48BB-B0BF-FA14C4E99A0E}"/>
              </a:ext>
            </a:extLst>
          </p:cNvPr>
          <p:cNvSpPr txBox="1"/>
          <p:nvPr/>
        </p:nvSpPr>
        <p:spPr>
          <a:xfrm>
            <a:off x="2060892" y="2456329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Repetitive, interval learning is more effective than a single intervention.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CFE684-211A-4983-80E8-3407502739F5}"/>
              </a:ext>
            </a:extLst>
          </p:cNvPr>
          <p:cNvSpPr/>
          <p:nvPr/>
        </p:nvSpPr>
        <p:spPr>
          <a:xfrm>
            <a:off x="6096000" y="598225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000" dirty="0">
                <a:solidFill>
                  <a:schemeClr val="bg1"/>
                </a:solidFill>
              </a:rPr>
              <a:t>Rohrer D, </a:t>
            </a:r>
            <a:r>
              <a:rPr lang="en-US" sz="1000" dirty="0" err="1">
                <a:solidFill>
                  <a:schemeClr val="bg1"/>
                </a:solidFill>
              </a:rPr>
              <a:t>Pashler</a:t>
            </a:r>
            <a:r>
              <a:rPr lang="en-US" sz="1000" dirty="0">
                <a:solidFill>
                  <a:schemeClr val="bg1"/>
                </a:solidFill>
              </a:rPr>
              <a:t>, H.  Recent Research on Human Learning Challenges Conventional Instructional Strategies. Educational Researcher 2010;39:406-412.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027895-0851-418E-94E1-A435F8741FA8}"/>
              </a:ext>
            </a:extLst>
          </p:cNvPr>
          <p:cNvSpPr txBox="1"/>
          <p:nvPr/>
        </p:nvSpPr>
        <p:spPr>
          <a:xfrm>
            <a:off x="4458801" y="1554544"/>
            <a:ext cx="2595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2203D"/>
                </a:solidFill>
                <a:latin typeface="Comic Sans MS" pitchFamily="66" charset="0"/>
              </a:rPr>
              <a:t>Learning Theory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2304CD-839C-4DB7-8F93-4665C353D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15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8259"/>
    </mc:Choice>
    <mc:Fallback>
      <p:transition spd="slow" advTm="18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69000">
              <a:schemeClr val="accent1">
                <a:lumMod val="20000"/>
                <a:lumOff val="80000"/>
              </a:schemeClr>
            </a:gs>
            <a:gs pos="97000">
              <a:schemeClr val="tx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35CB-E180-4DB1-AA85-AA0B77D4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049"/>
            <a:ext cx="9144000" cy="7143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Surgery in an LIC</a:t>
            </a:r>
          </a:p>
        </p:txBody>
      </p:sp>
      <p:pic>
        <p:nvPicPr>
          <p:cNvPr id="7" name="Picture 6" descr="Jefferson">
            <a:hlinkClick r:id="rId4"/>
            <a:extLst>
              <a:ext uri="{FF2B5EF4-FFF2-40B4-BE49-F238E27FC236}">
                <a16:creationId xmlns:a16="http://schemas.microsoft.com/office/drawing/2014/main" id="{FAE87BB9-6C9B-4CA3-99BE-E52C6C9F2E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" y="6382369"/>
            <a:ext cx="1302385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28B64-AACB-45B6-9D74-AB57F03768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8" y="6382369"/>
            <a:ext cx="1371600" cy="399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9FA7A-E196-4C66-9C07-D3E8A000B23A}"/>
              </a:ext>
            </a:extLst>
          </p:cNvPr>
          <p:cNvSpPr/>
          <p:nvPr/>
        </p:nvSpPr>
        <p:spPr>
          <a:xfrm>
            <a:off x="1870392" y="1810369"/>
            <a:ext cx="685800" cy="312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Faculty Preceptors</a:t>
            </a:r>
          </a:p>
        </p:txBody>
      </p:sp>
      <p:sp>
        <p:nvSpPr>
          <p:cNvPr id="9" name="Right Arrow 4">
            <a:extLst>
              <a:ext uri="{FF2B5EF4-FFF2-40B4-BE49-F238E27FC236}">
                <a16:creationId xmlns:a16="http://schemas.microsoft.com/office/drawing/2014/main" id="{4B0233AB-AF89-445B-9FCB-68DA7EC3713F}"/>
              </a:ext>
            </a:extLst>
          </p:cNvPr>
          <p:cNvSpPr/>
          <p:nvPr/>
        </p:nvSpPr>
        <p:spPr>
          <a:xfrm>
            <a:off x="2251392" y="5086969"/>
            <a:ext cx="7848600" cy="6096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Didactics</a:t>
            </a:r>
          </a:p>
        </p:txBody>
      </p:sp>
      <p:sp>
        <p:nvSpPr>
          <p:cNvPr id="10" name="Right Arrow 5">
            <a:extLst>
              <a:ext uri="{FF2B5EF4-FFF2-40B4-BE49-F238E27FC236}">
                <a16:creationId xmlns:a16="http://schemas.microsoft.com/office/drawing/2014/main" id="{F7D7881E-531F-480E-93C4-C51A85119755}"/>
              </a:ext>
            </a:extLst>
          </p:cNvPr>
          <p:cNvSpPr/>
          <p:nvPr/>
        </p:nvSpPr>
        <p:spPr>
          <a:xfrm>
            <a:off x="2251392" y="5848969"/>
            <a:ext cx="7848600" cy="5334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Individual self-directed learning</a:t>
            </a:r>
          </a:p>
        </p:txBody>
      </p:sp>
      <p:sp>
        <p:nvSpPr>
          <p:cNvPr id="12" name="Right Arrow 7">
            <a:extLst>
              <a:ext uri="{FF2B5EF4-FFF2-40B4-BE49-F238E27FC236}">
                <a16:creationId xmlns:a16="http://schemas.microsoft.com/office/drawing/2014/main" id="{821ABEFB-3CE4-4F2E-ADC9-CE8CE905AFCD}"/>
              </a:ext>
            </a:extLst>
          </p:cNvPr>
          <p:cNvSpPr/>
          <p:nvPr/>
        </p:nvSpPr>
        <p:spPr>
          <a:xfrm>
            <a:off x="2708592" y="1962769"/>
            <a:ext cx="69342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8">
            <a:extLst>
              <a:ext uri="{FF2B5EF4-FFF2-40B4-BE49-F238E27FC236}">
                <a16:creationId xmlns:a16="http://schemas.microsoft.com/office/drawing/2014/main" id="{C38D0F98-5602-4DD8-AA54-67850D5533E8}"/>
              </a:ext>
            </a:extLst>
          </p:cNvPr>
          <p:cNvSpPr/>
          <p:nvPr/>
        </p:nvSpPr>
        <p:spPr>
          <a:xfrm>
            <a:off x="3699192" y="2343769"/>
            <a:ext cx="59436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9">
            <a:extLst>
              <a:ext uri="{FF2B5EF4-FFF2-40B4-BE49-F238E27FC236}">
                <a16:creationId xmlns:a16="http://schemas.microsoft.com/office/drawing/2014/main" id="{FE819822-3139-40A1-A0E9-78302D249D8D}"/>
              </a:ext>
            </a:extLst>
          </p:cNvPr>
          <p:cNvSpPr/>
          <p:nvPr/>
        </p:nvSpPr>
        <p:spPr>
          <a:xfrm>
            <a:off x="2708592" y="2724769"/>
            <a:ext cx="37338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0">
            <a:extLst>
              <a:ext uri="{FF2B5EF4-FFF2-40B4-BE49-F238E27FC236}">
                <a16:creationId xmlns:a16="http://schemas.microsoft.com/office/drawing/2014/main" id="{AB1A8C73-2C6F-43AA-9242-2ADFA862028F}"/>
              </a:ext>
            </a:extLst>
          </p:cNvPr>
          <p:cNvSpPr/>
          <p:nvPr/>
        </p:nvSpPr>
        <p:spPr>
          <a:xfrm>
            <a:off x="2708592" y="3105769"/>
            <a:ext cx="51816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1">
            <a:extLst>
              <a:ext uri="{FF2B5EF4-FFF2-40B4-BE49-F238E27FC236}">
                <a16:creationId xmlns:a16="http://schemas.microsoft.com/office/drawing/2014/main" id="{30DC4D72-1DCD-4A8E-8834-EAFFE02ED2B3}"/>
              </a:ext>
            </a:extLst>
          </p:cNvPr>
          <p:cNvSpPr/>
          <p:nvPr/>
        </p:nvSpPr>
        <p:spPr>
          <a:xfrm>
            <a:off x="4537392" y="3486769"/>
            <a:ext cx="2209800" cy="38100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2">
            <a:extLst>
              <a:ext uri="{FF2B5EF4-FFF2-40B4-BE49-F238E27FC236}">
                <a16:creationId xmlns:a16="http://schemas.microsoft.com/office/drawing/2014/main" id="{DF45EB52-1B44-44B7-965C-9DE7D77ECFBA}"/>
              </a:ext>
            </a:extLst>
          </p:cNvPr>
          <p:cNvSpPr/>
          <p:nvPr/>
        </p:nvSpPr>
        <p:spPr>
          <a:xfrm>
            <a:off x="3241992" y="3867769"/>
            <a:ext cx="64008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3">
            <a:extLst>
              <a:ext uri="{FF2B5EF4-FFF2-40B4-BE49-F238E27FC236}">
                <a16:creationId xmlns:a16="http://schemas.microsoft.com/office/drawing/2014/main" id="{1AD5020A-3A50-4EC0-9246-98A8EB5287BC}"/>
              </a:ext>
            </a:extLst>
          </p:cNvPr>
          <p:cNvSpPr/>
          <p:nvPr/>
        </p:nvSpPr>
        <p:spPr>
          <a:xfrm>
            <a:off x="6137592" y="4248769"/>
            <a:ext cx="35052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4">
            <a:extLst>
              <a:ext uri="{FF2B5EF4-FFF2-40B4-BE49-F238E27FC236}">
                <a16:creationId xmlns:a16="http://schemas.microsoft.com/office/drawing/2014/main" id="{BDCBA0B4-46E2-4D9B-88A9-AF9D588F8CB4}"/>
              </a:ext>
            </a:extLst>
          </p:cNvPr>
          <p:cNvSpPr/>
          <p:nvPr/>
        </p:nvSpPr>
        <p:spPr>
          <a:xfrm>
            <a:off x="3089592" y="4553569"/>
            <a:ext cx="5867400" cy="381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id="{29E78C2F-BB56-4CA6-A9D0-A528225B6AA4}"/>
              </a:ext>
            </a:extLst>
          </p:cNvPr>
          <p:cNvSpPr/>
          <p:nvPr/>
        </p:nvSpPr>
        <p:spPr>
          <a:xfrm>
            <a:off x="3699192" y="2038969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FA21F7FD-D86C-4B17-93E7-6AEDECEB55F1}"/>
              </a:ext>
            </a:extLst>
          </p:cNvPr>
          <p:cNvSpPr/>
          <p:nvPr/>
        </p:nvSpPr>
        <p:spPr>
          <a:xfrm>
            <a:off x="3699192" y="2419969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A254E358-5A5D-4975-B1C3-BAED62131DBA}"/>
              </a:ext>
            </a:extLst>
          </p:cNvPr>
          <p:cNvSpPr/>
          <p:nvPr/>
        </p:nvSpPr>
        <p:spPr>
          <a:xfrm>
            <a:off x="5223192" y="2800969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2">
            <a:extLst>
              <a:ext uri="{FF2B5EF4-FFF2-40B4-BE49-F238E27FC236}">
                <a16:creationId xmlns:a16="http://schemas.microsoft.com/office/drawing/2014/main" id="{9F1F8C81-90A2-49DF-9F6A-90D7A2438D08}"/>
              </a:ext>
            </a:extLst>
          </p:cNvPr>
          <p:cNvSpPr/>
          <p:nvPr/>
        </p:nvSpPr>
        <p:spPr>
          <a:xfrm>
            <a:off x="4232592" y="3943969"/>
            <a:ext cx="609600" cy="228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3">
            <a:extLst>
              <a:ext uri="{FF2B5EF4-FFF2-40B4-BE49-F238E27FC236}">
                <a16:creationId xmlns:a16="http://schemas.microsoft.com/office/drawing/2014/main" id="{4435B2A8-019C-4164-8ACC-827128908C40}"/>
              </a:ext>
            </a:extLst>
          </p:cNvPr>
          <p:cNvSpPr/>
          <p:nvPr/>
        </p:nvSpPr>
        <p:spPr>
          <a:xfrm>
            <a:off x="7051992" y="3943969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4">
            <a:extLst>
              <a:ext uri="{FF2B5EF4-FFF2-40B4-BE49-F238E27FC236}">
                <a16:creationId xmlns:a16="http://schemas.microsoft.com/office/drawing/2014/main" id="{DE33B90D-BEC8-4E4E-A377-A55D23EAA968}"/>
              </a:ext>
            </a:extLst>
          </p:cNvPr>
          <p:cNvSpPr/>
          <p:nvPr/>
        </p:nvSpPr>
        <p:spPr>
          <a:xfrm>
            <a:off x="5299392" y="4629769"/>
            <a:ext cx="3048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ABA662F0-EB3B-413F-8BFC-3FAFF5176492}"/>
              </a:ext>
            </a:extLst>
          </p:cNvPr>
          <p:cNvSpPr/>
          <p:nvPr/>
        </p:nvSpPr>
        <p:spPr>
          <a:xfrm>
            <a:off x="4537392" y="3493404"/>
            <a:ext cx="2209800" cy="38100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19">
            <a:extLst>
              <a:ext uri="{FF2B5EF4-FFF2-40B4-BE49-F238E27FC236}">
                <a16:creationId xmlns:a16="http://schemas.microsoft.com/office/drawing/2014/main" id="{6C303B16-0D02-46BA-963E-FD26CAFE8C17}"/>
              </a:ext>
            </a:extLst>
          </p:cNvPr>
          <p:cNvSpPr/>
          <p:nvPr/>
        </p:nvSpPr>
        <p:spPr>
          <a:xfrm>
            <a:off x="3699192" y="2045604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20">
            <a:extLst>
              <a:ext uri="{FF2B5EF4-FFF2-40B4-BE49-F238E27FC236}">
                <a16:creationId xmlns:a16="http://schemas.microsoft.com/office/drawing/2014/main" id="{D71D510D-F2C6-4F87-BD00-688703D58DA1}"/>
              </a:ext>
            </a:extLst>
          </p:cNvPr>
          <p:cNvSpPr/>
          <p:nvPr/>
        </p:nvSpPr>
        <p:spPr>
          <a:xfrm>
            <a:off x="3699192" y="2426604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21">
            <a:extLst>
              <a:ext uri="{FF2B5EF4-FFF2-40B4-BE49-F238E27FC236}">
                <a16:creationId xmlns:a16="http://schemas.microsoft.com/office/drawing/2014/main" id="{918405BA-96FF-47E6-8FC0-2138E2624BD8}"/>
              </a:ext>
            </a:extLst>
          </p:cNvPr>
          <p:cNvSpPr/>
          <p:nvPr/>
        </p:nvSpPr>
        <p:spPr>
          <a:xfrm>
            <a:off x="5223192" y="2807604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22">
            <a:extLst>
              <a:ext uri="{FF2B5EF4-FFF2-40B4-BE49-F238E27FC236}">
                <a16:creationId xmlns:a16="http://schemas.microsoft.com/office/drawing/2014/main" id="{225DAC30-8051-4F58-A77C-5D0CC36A2EDA}"/>
              </a:ext>
            </a:extLst>
          </p:cNvPr>
          <p:cNvSpPr/>
          <p:nvPr/>
        </p:nvSpPr>
        <p:spPr>
          <a:xfrm>
            <a:off x="4232592" y="3950604"/>
            <a:ext cx="609600" cy="228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9C968BBF-7BC4-46A4-9AD8-6288DA81ACFB}"/>
              </a:ext>
            </a:extLst>
          </p:cNvPr>
          <p:cNvSpPr/>
          <p:nvPr/>
        </p:nvSpPr>
        <p:spPr>
          <a:xfrm>
            <a:off x="7051992" y="3950604"/>
            <a:ext cx="11430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24">
            <a:extLst>
              <a:ext uri="{FF2B5EF4-FFF2-40B4-BE49-F238E27FC236}">
                <a16:creationId xmlns:a16="http://schemas.microsoft.com/office/drawing/2014/main" id="{20D5DEA7-49B3-43FC-BA20-DD329579B010}"/>
              </a:ext>
            </a:extLst>
          </p:cNvPr>
          <p:cNvSpPr/>
          <p:nvPr/>
        </p:nvSpPr>
        <p:spPr>
          <a:xfrm>
            <a:off x="5299392" y="4636404"/>
            <a:ext cx="304800" cy="152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F52D39-8376-475A-9ACE-8C0C120CFE1C}"/>
              </a:ext>
            </a:extLst>
          </p:cNvPr>
          <p:cNvSpPr/>
          <p:nvPr/>
        </p:nvSpPr>
        <p:spPr>
          <a:xfrm>
            <a:off x="2708592" y="1436004"/>
            <a:ext cx="6781800" cy="3810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Consultants, Subspecialists, etc.</a:t>
            </a:r>
          </a:p>
        </p:txBody>
      </p:sp>
      <p:sp>
        <p:nvSpPr>
          <p:cNvPr id="49" name="Down Arrow 28">
            <a:extLst>
              <a:ext uri="{FF2B5EF4-FFF2-40B4-BE49-F238E27FC236}">
                <a16:creationId xmlns:a16="http://schemas.microsoft.com/office/drawing/2014/main" id="{A00FF5B6-D3ED-4E5B-9EB2-35B7405A7D6C}"/>
              </a:ext>
            </a:extLst>
          </p:cNvPr>
          <p:cNvSpPr/>
          <p:nvPr/>
        </p:nvSpPr>
        <p:spPr>
          <a:xfrm>
            <a:off x="3584892" y="1817004"/>
            <a:ext cx="228600" cy="228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31">
            <a:extLst>
              <a:ext uri="{FF2B5EF4-FFF2-40B4-BE49-F238E27FC236}">
                <a16:creationId xmlns:a16="http://schemas.microsoft.com/office/drawing/2014/main" id="{896B530A-2D8B-4758-B2C8-23D15208B5D4}"/>
              </a:ext>
            </a:extLst>
          </p:cNvPr>
          <p:cNvSpPr/>
          <p:nvPr/>
        </p:nvSpPr>
        <p:spPr>
          <a:xfrm>
            <a:off x="3927792" y="1817004"/>
            <a:ext cx="304800" cy="609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32">
            <a:extLst>
              <a:ext uri="{FF2B5EF4-FFF2-40B4-BE49-F238E27FC236}">
                <a16:creationId xmlns:a16="http://schemas.microsoft.com/office/drawing/2014/main" id="{1FA6A821-4B33-46C5-952E-6DDCC7A82C75}"/>
              </a:ext>
            </a:extLst>
          </p:cNvPr>
          <p:cNvSpPr/>
          <p:nvPr/>
        </p:nvSpPr>
        <p:spPr>
          <a:xfrm>
            <a:off x="5223192" y="1817004"/>
            <a:ext cx="304800" cy="990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33">
            <a:extLst>
              <a:ext uri="{FF2B5EF4-FFF2-40B4-BE49-F238E27FC236}">
                <a16:creationId xmlns:a16="http://schemas.microsoft.com/office/drawing/2014/main" id="{537C78CD-FCC6-4162-B589-4B6A102D3DAD}"/>
              </a:ext>
            </a:extLst>
          </p:cNvPr>
          <p:cNvSpPr/>
          <p:nvPr/>
        </p:nvSpPr>
        <p:spPr>
          <a:xfrm>
            <a:off x="5604192" y="1817004"/>
            <a:ext cx="304800" cy="990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own Arrow 34">
            <a:extLst>
              <a:ext uri="{FF2B5EF4-FFF2-40B4-BE49-F238E27FC236}">
                <a16:creationId xmlns:a16="http://schemas.microsoft.com/office/drawing/2014/main" id="{5FC1101F-5D66-47B4-867B-D354002F688A}"/>
              </a:ext>
            </a:extLst>
          </p:cNvPr>
          <p:cNvSpPr/>
          <p:nvPr/>
        </p:nvSpPr>
        <p:spPr>
          <a:xfrm>
            <a:off x="4384992" y="1817004"/>
            <a:ext cx="304800" cy="18288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own Arrow 35">
            <a:extLst>
              <a:ext uri="{FF2B5EF4-FFF2-40B4-BE49-F238E27FC236}">
                <a16:creationId xmlns:a16="http://schemas.microsoft.com/office/drawing/2014/main" id="{83E2622C-67C5-4835-86AE-B20914004CF4}"/>
              </a:ext>
            </a:extLst>
          </p:cNvPr>
          <p:cNvSpPr/>
          <p:nvPr/>
        </p:nvSpPr>
        <p:spPr>
          <a:xfrm>
            <a:off x="4918392" y="1817004"/>
            <a:ext cx="304800" cy="18288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own Arrow 36">
            <a:extLst>
              <a:ext uri="{FF2B5EF4-FFF2-40B4-BE49-F238E27FC236}">
                <a16:creationId xmlns:a16="http://schemas.microsoft.com/office/drawing/2014/main" id="{63569950-0334-4F54-A227-DB90238E05B7}"/>
              </a:ext>
            </a:extLst>
          </p:cNvPr>
          <p:cNvSpPr/>
          <p:nvPr/>
        </p:nvSpPr>
        <p:spPr>
          <a:xfrm>
            <a:off x="6899592" y="1817004"/>
            <a:ext cx="304800" cy="2133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own Arrow 37">
            <a:extLst>
              <a:ext uri="{FF2B5EF4-FFF2-40B4-BE49-F238E27FC236}">
                <a16:creationId xmlns:a16="http://schemas.microsoft.com/office/drawing/2014/main" id="{3F48CD59-5D5C-447C-9374-5BB2523BB744}"/>
              </a:ext>
            </a:extLst>
          </p:cNvPr>
          <p:cNvSpPr/>
          <p:nvPr/>
        </p:nvSpPr>
        <p:spPr>
          <a:xfrm>
            <a:off x="4156392" y="1817004"/>
            <a:ext cx="304800" cy="2133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own Arrow 38">
            <a:extLst>
              <a:ext uri="{FF2B5EF4-FFF2-40B4-BE49-F238E27FC236}">
                <a16:creationId xmlns:a16="http://schemas.microsoft.com/office/drawing/2014/main" id="{C85FC88C-AD55-4CD1-A409-CBE39ADEFFEB}"/>
              </a:ext>
            </a:extLst>
          </p:cNvPr>
          <p:cNvSpPr/>
          <p:nvPr/>
        </p:nvSpPr>
        <p:spPr>
          <a:xfrm>
            <a:off x="5146992" y="1817004"/>
            <a:ext cx="304800" cy="28194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39">
            <a:extLst>
              <a:ext uri="{FF2B5EF4-FFF2-40B4-BE49-F238E27FC236}">
                <a16:creationId xmlns:a16="http://schemas.microsoft.com/office/drawing/2014/main" id="{6F07E489-9905-4412-AB11-A6C4856AE410}"/>
              </a:ext>
            </a:extLst>
          </p:cNvPr>
          <p:cNvSpPr/>
          <p:nvPr/>
        </p:nvSpPr>
        <p:spPr>
          <a:xfrm>
            <a:off x="8423592" y="1817004"/>
            <a:ext cx="304800" cy="25908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C99AA1-E83A-4D6F-A5CB-6E8770290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1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44340"/>
    </mc:Choice>
    <mc:Fallback>
      <p:transition spd="slow" advTm="144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668</TotalTime>
  <Words>794</Words>
  <Application>Microsoft Office PowerPoint</Application>
  <PresentationFormat>Widescreen</PresentationFormat>
  <Paragraphs>295</Paragraphs>
  <Slides>36</Slides>
  <Notes>0</Notes>
  <HiddenSlides>0</HiddenSlides>
  <MMClips>26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ＭＳ Ｐゴシック</vt:lpstr>
      <vt:lpstr>Arial</vt:lpstr>
      <vt:lpstr>Arial Black</vt:lpstr>
      <vt:lpstr>Calibri</vt:lpstr>
      <vt:lpstr>Calibri Light</vt:lpstr>
      <vt:lpstr>Comic Sans MS</vt:lpstr>
      <vt:lpstr>Tahoma</vt:lpstr>
      <vt:lpstr>Times New Roman</vt:lpstr>
      <vt:lpstr>Trebuchet MS</vt:lpstr>
      <vt:lpstr>Wingdings</vt:lpstr>
      <vt:lpstr>Office Theme</vt:lpstr>
      <vt:lpstr>Document</vt:lpstr>
      <vt:lpstr>Worksheet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PowerPoint Presentation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  <vt:lpstr>Teaching Surgery in an LIC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</dc:creator>
  <cp:lastModifiedBy>Dennis Richardson</cp:lastModifiedBy>
  <cp:revision>54</cp:revision>
  <dcterms:created xsi:type="dcterms:W3CDTF">2018-01-15T14:47:55Z</dcterms:created>
  <dcterms:modified xsi:type="dcterms:W3CDTF">2018-04-30T20:56:37Z</dcterms:modified>
</cp:coreProperties>
</file>