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9" r:id="rId2"/>
    <p:sldId id="257" r:id="rId3"/>
    <p:sldId id="276" r:id="rId4"/>
    <p:sldId id="263" r:id="rId5"/>
    <p:sldId id="264" r:id="rId6"/>
    <p:sldId id="277" r:id="rId7"/>
    <p:sldId id="267" r:id="rId8"/>
    <p:sldId id="258" r:id="rId9"/>
    <p:sldId id="269" r:id="rId10"/>
    <p:sldId id="270" r:id="rId11"/>
    <p:sldId id="268" r:id="rId12"/>
    <p:sldId id="272" r:id="rId13"/>
    <p:sldId id="271" r:id="rId14"/>
    <p:sldId id="265" r:id="rId15"/>
    <p:sldId id="266" r:id="rId16"/>
    <p:sldId id="273" r:id="rId17"/>
    <p:sldId id="274" r:id="rId18"/>
    <p:sldId id="275" r:id="rId19"/>
    <p:sldId id="278" r:id="rId20"/>
    <p:sldId id="260"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2AB13"/>
    <a:srgbClr val="FFCB2E"/>
    <a:srgbClr val="D4AE8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7" autoAdjust="0"/>
    <p:restoredTop sz="94645" autoAdjust="0"/>
  </p:normalViewPr>
  <p:slideViewPr>
    <p:cSldViewPr snapToGrid="0" snapToObjects="1">
      <p:cViewPr varScale="1">
        <p:scale>
          <a:sx n="69" d="100"/>
          <a:sy n="69" d="100"/>
        </p:scale>
        <p:origin x="-110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B03863D-BBE7-A54D-A6C6-6B96CBBB6375}" type="datetimeFigureOut">
              <a:rPr lang="en-US" smtClean="0"/>
              <a:pPr/>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03863D-BBE7-A54D-A6C6-6B96CBBB6375}" type="datetimeFigureOut">
              <a:rPr lang="en-US" smtClean="0"/>
              <a:pPr/>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03863D-BBE7-A54D-A6C6-6B96CBBB6375}" type="datetimeFigureOut">
              <a:rPr lang="en-US" smtClean="0"/>
              <a:pPr/>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03863D-BBE7-A54D-A6C6-6B96CBBB6375}" type="datetimeFigureOut">
              <a:rPr lang="en-US" smtClean="0"/>
              <a:pPr/>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03863D-BBE7-A54D-A6C6-6B96CBBB6375}" type="datetimeFigureOut">
              <a:rPr lang="en-US" smtClean="0"/>
              <a:pPr/>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B03863D-BBE7-A54D-A6C6-6B96CBBB6375}" type="datetimeFigureOut">
              <a:rPr lang="en-US" smtClean="0"/>
              <a:pPr/>
              <a:t>9/27/2018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03863D-BBE7-A54D-A6C6-6B96CBBB6375}" type="datetimeFigureOut">
              <a:rPr lang="en-US" smtClean="0"/>
              <a:pPr/>
              <a:t>9/27/2018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03863D-BBE7-A54D-A6C6-6B96CBBB6375}" type="datetimeFigureOut">
              <a:rPr lang="en-US" smtClean="0"/>
              <a:pPr/>
              <a:t>9/27/2018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03863D-BBE7-A54D-A6C6-6B96CBBB6375}" type="datetimeFigureOut">
              <a:rPr lang="en-US" smtClean="0"/>
              <a:pPr/>
              <a:t>9/27/2018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03863D-BBE7-A54D-A6C6-6B96CBBB6375}" type="datetimeFigureOut">
              <a:rPr lang="en-US" smtClean="0"/>
              <a:pPr/>
              <a:t>9/27/2018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03863D-BBE7-A54D-A6C6-6B96CBBB6375}" type="datetimeFigureOut">
              <a:rPr lang="en-US" smtClean="0"/>
              <a:pPr/>
              <a:t>9/27/2018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3F043-5814-4D4E-BEA5-557A6818196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03863D-BBE7-A54D-A6C6-6B96CBBB6375}" type="datetimeFigureOut">
              <a:rPr lang="en-US" smtClean="0"/>
              <a:pPr/>
              <a:t>9/27/2018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E3F043-5814-4D4E-BEA5-557A6818196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itle.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457200" y="2533880"/>
            <a:ext cx="8229600" cy="3558447"/>
          </a:xfrm>
        </p:spPr>
        <p:txBody>
          <a:bodyPr>
            <a:normAutofit fontScale="90000"/>
          </a:bodyPr>
          <a:lstStyle/>
          <a:p>
            <a:r>
              <a:rPr lang="en-US" b="1" dirty="0" smtClean="0">
                <a:solidFill>
                  <a:srgbClr val="F2AB13"/>
                </a:solidFill>
                <a:latin typeface="Calibri (Headings)"/>
                <a:cs typeface="Calibri (Headings)"/>
              </a:rPr>
              <a:t>Surviving the LCME Visit:</a:t>
            </a:r>
            <a:br>
              <a:rPr lang="en-US" b="1" dirty="0" smtClean="0">
                <a:solidFill>
                  <a:srgbClr val="F2AB13"/>
                </a:solidFill>
                <a:latin typeface="Calibri (Headings)"/>
                <a:cs typeface="Calibri (Headings)"/>
              </a:rPr>
            </a:br>
            <a:r>
              <a:rPr lang="en-US" b="1" dirty="0" smtClean="0">
                <a:solidFill>
                  <a:srgbClr val="F2AB13"/>
                </a:solidFill>
                <a:latin typeface="Calibri (Headings)"/>
                <a:cs typeface="Calibri (Headings)"/>
              </a:rPr>
              <a:t>Lessons Learned</a:t>
            </a:r>
            <a:br>
              <a:rPr lang="en-US" b="1" dirty="0" smtClean="0">
                <a:solidFill>
                  <a:srgbClr val="F2AB13"/>
                </a:solidFill>
                <a:latin typeface="Calibri (Headings)"/>
                <a:cs typeface="Calibri (Headings)"/>
              </a:rPr>
            </a:br>
            <a:r>
              <a:rPr lang="en-US" b="1" dirty="0">
                <a:solidFill>
                  <a:srgbClr val="F2AB13"/>
                </a:solidFill>
                <a:latin typeface="Calibri (Headings)"/>
                <a:cs typeface="Calibri (Headings)"/>
              </a:rPr>
              <a:t/>
            </a:r>
            <a:br>
              <a:rPr lang="en-US" b="1" dirty="0">
                <a:solidFill>
                  <a:srgbClr val="F2AB13"/>
                </a:solidFill>
                <a:latin typeface="Calibri (Headings)"/>
                <a:cs typeface="Calibri (Headings)"/>
              </a:rPr>
            </a:br>
            <a:r>
              <a:rPr lang="en-US" sz="1800" b="1" dirty="0" smtClean="0">
                <a:solidFill>
                  <a:srgbClr val="F2AB13"/>
                </a:solidFill>
                <a:latin typeface="Calibri (Headings)"/>
                <a:cs typeface="Calibri (Headings)"/>
              </a:rPr>
              <a:t>AJ Copeland, MD, FACS</a:t>
            </a:r>
            <a:br>
              <a:rPr lang="en-US" sz="1800" b="1" dirty="0" smtClean="0">
                <a:solidFill>
                  <a:srgbClr val="F2AB13"/>
                </a:solidFill>
                <a:latin typeface="Calibri (Headings)"/>
                <a:cs typeface="Calibri (Headings)"/>
              </a:rPr>
            </a:br>
            <a:r>
              <a:rPr lang="en-US" sz="1800" b="1" dirty="0" smtClean="0">
                <a:solidFill>
                  <a:srgbClr val="F2AB13"/>
                </a:solidFill>
                <a:latin typeface="Calibri (Headings)"/>
                <a:cs typeface="Calibri (Headings)"/>
              </a:rPr>
              <a:t>Clerkship Director</a:t>
            </a:r>
            <a:br>
              <a:rPr lang="en-US" sz="1800" b="1" dirty="0" smtClean="0">
                <a:solidFill>
                  <a:srgbClr val="F2AB13"/>
                </a:solidFill>
                <a:latin typeface="Calibri (Headings)"/>
                <a:cs typeface="Calibri (Headings)"/>
              </a:rPr>
            </a:br>
            <a:r>
              <a:rPr lang="en-US" sz="1800" b="1" dirty="0" smtClean="0">
                <a:solidFill>
                  <a:srgbClr val="F2AB13"/>
                </a:solidFill>
                <a:latin typeface="Calibri (Headings)"/>
                <a:cs typeface="Calibri (Headings)"/>
              </a:rPr>
              <a:t>Associate Professor</a:t>
            </a:r>
            <a:br>
              <a:rPr lang="en-US" sz="1800" b="1" dirty="0" smtClean="0">
                <a:solidFill>
                  <a:srgbClr val="F2AB13"/>
                </a:solidFill>
                <a:latin typeface="Calibri (Headings)"/>
                <a:cs typeface="Calibri (Headings)"/>
              </a:rPr>
            </a:br>
            <a:r>
              <a:rPr lang="en-US" sz="1800" b="1" dirty="0" smtClean="0">
                <a:solidFill>
                  <a:srgbClr val="F2AB13"/>
                </a:solidFill>
                <a:latin typeface="Calibri (Headings)"/>
                <a:cs typeface="Calibri (Headings)"/>
              </a:rPr>
              <a:t>Department of Surgery</a:t>
            </a:r>
            <a:br>
              <a:rPr lang="en-US" sz="1800" b="1" dirty="0" smtClean="0">
                <a:solidFill>
                  <a:srgbClr val="F2AB13"/>
                </a:solidFill>
                <a:latin typeface="Calibri (Headings)"/>
                <a:cs typeface="Calibri (Headings)"/>
              </a:rPr>
            </a:br>
            <a:r>
              <a:rPr lang="en-US" sz="1800" b="1" dirty="0" smtClean="0">
                <a:solidFill>
                  <a:srgbClr val="F2AB13"/>
                </a:solidFill>
                <a:latin typeface="Calibri (Headings)"/>
                <a:cs typeface="Calibri (Headings)"/>
              </a:rPr>
              <a:t>Uniformed Services University of the Health Sciences</a:t>
            </a:r>
            <a:br>
              <a:rPr lang="en-US" sz="1800" b="1" dirty="0" smtClean="0">
                <a:solidFill>
                  <a:srgbClr val="F2AB13"/>
                </a:solidFill>
                <a:latin typeface="Calibri (Headings)"/>
                <a:cs typeface="Calibri (Headings)"/>
              </a:rPr>
            </a:br>
            <a:r>
              <a:rPr lang="en-US" sz="1800" b="1" dirty="0" smtClean="0">
                <a:solidFill>
                  <a:srgbClr val="F2AB13"/>
                </a:solidFill>
                <a:latin typeface="Calibri (Headings)"/>
                <a:cs typeface="Calibri (Headings)"/>
              </a:rPr>
              <a:t>Bethesda, MD</a:t>
            </a:r>
            <a:endParaRPr lang="en-US" sz="1800" b="1" dirty="0">
              <a:solidFill>
                <a:srgbClr val="F2AB13"/>
              </a:solidFill>
              <a:latin typeface="Calibri (Headings)"/>
              <a:cs typeface="Calibri (Heading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760165"/>
            <a:ext cx="8229600" cy="969484"/>
          </a:xfrm>
        </p:spPr>
        <p:txBody>
          <a:bodyPr>
            <a:normAutofit/>
          </a:bodyPr>
          <a:lstStyle/>
          <a:p>
            <a:r>
              <a:rPr lang="en-US" b="1" dirty="0" smtClean="0">
                <a:solidFill>
                  <a:srgbClr val="F2AB13"/>
                </a:solidFill>
                <a:latin typeface="Calibri (Headings)"/>
                <a:cs typeface="Calibri (Headings)"/>
              </a:rPr>
              <a:t>Student Mistreatment</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113186824"/>
              </p:ext>
            </p:extLst>
          </p:nvPr>
        </p:nvGraphicFramePr>
        <p:xfrm>
          <a:off x="457200" y="1945640"/>
          <a:ext cx="8229600" cy="1483360"/>
        </p:xfrm>
        <a:graphic>
          <a:graphicData uri="http://schemas.openxmlformats.org/drawingml/2006/table">
            <a:tbl>
              <a:tblPr firstRow="1" bandRow="1">
                <a:tableStyleId>{5C22544A-7EE6-4342-B048-85BDC9FD1C3A}</a:tableStyleId>
              </a:tblPr>
              <a:tblGrid>
                <a:gridCol w="4114800"/>
                <a:gridCol w="4114800"/>
              </a:tblGrid>
              <a:tr h="370840">
                <a:tc gridSpan="2">
                  <a:txBody>
                    <a:bodyPr/>
                    <a:lstStyle/>
                    <a:p>
                      <a:pPr algn="ctr"/>
                      <a:r>
                        <a:rPr lang="en-US" dirty="0" smtClean="0"/>
                        <a:t>Awareness of Mistreatment </a:t>
                      </a:r>
                      <a:r>
                        <a:rPr lang="en-US" i="1" dirty="0" smtClean="0"/>
                        <a:t>Policies </a:t>
                      </a:r>
                      <a:r>
                        <a:rPr lang="en-US" dirty="0" smtClean="0"/>
                        <a:t>Among Students</a:t>
                      </a:r>
                    </a:p>
                  </a:txBody>
                  <a:tcPr/>
                </a:tc>
                <a:tc hMerge="1">
                  <a:txBody>
                    <a:bodyPr/>
                    <a:lstStyle/>
                    <a:p>
                      <a:endParaRPr lang="en-US" dirty="0"/>
                    </a:p>
                  </a:txBody>
                  <a:tcPr/>
                </a:tc>
              </a:tr>
              <a:tr h="370840">
                <a:tc gridSpan="2">
                  <a:txBody>
                    <a:bodyPr/>
                    <a:lstStyle/>
                    <a:p>
                      <a:pPr algn="ctr"/>
                      <a:r>
                        <a:rPr lang="en-US" b="1" dirty="0" smtClean="0"/>
                        <a:t>AY 2013-14</a:t>
                      </a:r>
                      <a:endParaRPr lang="en-US" b="1" dirty="0"/>
                    </a:p>
                  </a:txBody>
                  <a:tcPr/>
                </a:tc>
                <a:tc hMerge="1">
                  <a:txBody>
                    <a:bodyPr/>
                    <a:lstStyle/>
                    <a:p>
                      <a:endParaRPr lang="en-US" dirty="0"/>
                    </a:p>
                  </a:txBody>
                  <a:tcPr/>
                </a:tc>
              </a:tr>
              <a:tr h="370840">
                <a:tc>
                  <a:txBody>
                    <a:bodyPr/>
                    <a:lstStyle/>
                    <a:p>
                      <a:pPr algn="ctr"/>
                      <a:r>
                        <a:rPr lang="en-US" b="1" dirty="0" smtClean="0"/>
                        <a:t>USUHS %</a:t>
                      </a:r>
                      <a:endParaRPr lang="en-US" b="1" dirty="0"/>
                    </a:p>
                  </a:txBody>
                  <a:tcPr/>
                </a:tc>
                <a:tc>
                  <a:txBody>
                    <a:bodyPr/>
                    <a:lstStyle/>
                    <a:p>
                      <a:pPr algn="ctr"/>
                      <a:r>
                        <a:rPr lang="en-US" b="1" dirty="0" smtClean="0"/>
                        <a:t>National %</a:t>
                      </a:r>
                      <a:endParaRPr lang="en-US" b="1" dirty="0"/>
                    </a:p>
                  </a:txBody>
                  <a:tcPr/>
                </a:tc>
              </a:tr>
              <a:tr h="370840">
                <a:tc>
                  <a:txBody>
                    <a:bodyPr/>
                    <a:lstStyle/>
                    <a:p>
                      <a:pPr algn="ctr"/>
                      <a:r>
                        <a:rPr lang="en-US" b="1" dirty="0" smtClean="0"/>
                        <a:t>74.8</a:t>
                      </a:r>
                      <a:endParaRPr lang="en-US" b="1" dirty="0"/>
                    </a:p>
                  </a:txBody>
                  <a:tcPr/>
                </a:tc>
                <a:tc>
                  <a:txBody>
                    <a:bodyPr/>
                    <a:lstStyle/>
                    <a:p>
                      <a:pPr algn="ctr"/>
                      <a:r>
                        <a:rPr lang="en-US" b="1" dirty="0" smtClean="0"/>
                        <a:t>93.3</a:t>
                      </a:r>
                      <a:endParaRPr lang="en-US" b="1"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xmlns="" val="4209135097"/>
              </p:ext>
            </p:extLst>
          </p:nvPr>
        </p:nvGraphicFramePr>
        <p:xfrm>
          <a:off x="457200" y="3764588"/>
          <a:ext cx="8229600" cy="1483360"/>
        </p:xfrm>
        <a:graphic>
          <a:graphicData uri="http://schemas.openxmlformats.org/drawingml/2006/table">
            <a:tbl>
              <a:tblPr firstRow="1" bandRow="1">
                <a:tableStyleId>{5C22544A-7EE6-4342-B048-85BDC9FD1C3A}</a:tableStyleId>
              </a:tblPr>
              <a:tblGrid>
                <a:gridCol w="4024648"/>
                <a:gridCol w="4204952"/>
              </a:tblGrid>
              <a:tr h="370840">
                <a:tc gridSpan="2">
                  <a:txBody>
                    <a:bodyPr/>
                    <a:lstStyle/>
                    <a:p>
                      <a:pPr algn="ctr"/>
                      <a:r>
                        <a:rPr lang="en-US" dirty="0" smtClean="0"/>
                        <a:t>Awareness of Mistreatment </a:t>
                      </a:r>
                      <a:r>
                        <a:rPr lang="en-US" i="1" dirty="0" smtClean="0"/>
                        <a:t>Procedures</a:t>
                      </a:r>
                      <a:r>
                        <a:rPr lang="en-US" dirty="0" smtClean="0"/>
                        <a:t> Among Students</a:t>
                      </a:r>
                    </a:p>
                  </a:txBody>
                  <a:tcPr/>
                </a:tc>
                <a:tc hMerge="1">
                  <a:txBody>
                    <a:bodyPr/>
                    <a:lstStyle/>
                    <a:p>
                      <a:endParaRPr lang="en-US" dirty="0"/>
                    </a:p>
                  </a:txBody>
                  <a:tcPr/>
                </a:tc>
              </a:tr>
              <a:tr h="370840">
                <a:tc gridSpan="2">
                  <a:txBody>
                    <a:bodyPr/>
                    <a:lstStyle/>
                    <a:p>
                      <a:pPr algn="ctr"/>
                      <a:r>
                        <a:rPr lang="en-US" b="1" dirty="0" smtClean="0"/>
                        <a:t>AY 2013-14</a:t>
                      </a:r>
                      <a:endParaRPr lang="en-US" b="1" dirty="0"/>
                    </a:p>
                  </a:txBody>
                  <a:tcPr/>
                </a:tc>
                <a:tc hMerge="1">
                  <a:txBody>
                    <a:bodyPr/>
                    <a:lstStyle/>
                    <a:p>
                      <a:endParaRPr lang="en-US" dirty="0"/>
                    </a:p>
                  </a:txBody>
                  <a:tcPr/>
                </a:tc>
              </a:tr>
              <a:tr h="370840">
                <a:tc>
                  <a:txBody>
                    <a:bodyPr/>
                    <a:lstStyle/>
                    <a:p>
                      <a:pPr algn="ctr"/>
                      <a:r>
                        <a:rPr lang="en-US" b="1" dirty="0" smtClean="0"/>
                        <a:t>USUHS %</a:t>
                      </a:r>
                      <a:endParaRPr lang="en-US" b="1" dirty="0"/>
                    </a:p>
                  </a:txBody>
                  <a:tcPr/>
                </a:tc>
                <a:tc>
                  <a:txBody>
                    <a:bodyPr/>
                    <a:lstStyle/>
                    <a:p>
                      <a:pPr algn="ctr"/>
                      <a:r>
                        <a:rPr lang="en-US" b="1" dirty="0" smtClean="0"/>
                        <a:t>National %</a:t>
                      </a:r>
                      <a:endParaRPr lang="en-US" b="1" dirty="0"/>
                    </a:p>
                  </a:txBody>
                  <a:tcPr/>
                </a:tc>
              </a:tr>
              <a:tr h="370840">
                <a:tc>
                  <a:txBody>
                    <a:bodyPr/>
                    <a:lstStyle/>
                    <a:p>
                      <a:pPr algn="ctr"/>
                      <a:r>
                        <a:rPr lang="en-US" b="1" dirty="0" smtClean="0"/>
                        <a:t>65.5</a:t>
                      </a:r>
                      <a:endParaRPr lang="en-US" b="1" dirty="0"/>
                    </a:p>
                  </a:txBody>
                  <a:tcPr/>
                </a:tc>
                <a:tc>
                  <a:txBody>
                    <a:bodyPr/>
                    <a:lstStyle/>
                    <a:p>
                      <a:pPr algn="ctr"/>
                      <a:r>
                        <a:rPr lang="en-US" b="1" dirty="0" smtClean="0"/>
                        <a:t>78.6</a:t>
                      </a:r>
                      <a:endParaRPr lang="en-US" b="1" dirty="0"/>
                    </a:p>
                  </a:txBody>
                  <a:tcPr/>
                </a:tc>
              </a:tr>
            </a:tbl>
          </a:graphicData>
        </a:graphic>
      </p:graphicFrame>
      <p:sp>
        <p:nvSpPr>
          <p:cNvPr id="8" name="TextBox 7"/>
          <p:cNvSpPr txBox="1"/>
          <p:nvPr/>
        </p:nvSpPr>
        <p:spPr>
          <a:xfrm>
            <a:off x="457200" y="5365214"/>
            <a:ext cx="3982598" cy="369332"/>
          </a:xfrm>
          <a:prstGeom prst="rect">
            <a:avLst/>
          </a:prstGeom>
          <a:noFill/>
        </p:spPr>
        <p:txBody>
          <a:bodyPr wrap="square" rtlCol="0">
            <a:spAutoFit/>
          </a:bodyPr>
          <a:lstStyle/>
          <a:p>
            <a:r>
              <a:rPr lang="en-US" dirty="0" smtClean="0">
                <a:solidFill>
                  <a:srgbClr val="FFC000"/>
                </a:solidFill>
              </a:rPr>
              <a:t>Source: AAMC Graduation Questionnaire</a:t>
            </a:r>
            <a:endParaRPr lang="en-US" dirty="0">
              <a:solidFill>
                <a:srgbClr val="FFC000"/>
              </a:solidFill>
            </a:endParaRPr>
          </a:p>
        </p:txBody>
      </p:sp>
    </p:spTree>
    <p:extLst>
      <p:ext uri="{BB962C8B-B14F-4D97-AF65-F5344CB8AC3E}">
        <p14:creationId xmlns:p14="http://schemas.microsoft.com/office/powerpoint/2010/main" xmlns="" val="1705927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594912"/>
            <a:ext cx="8229600" cy="969484"/>
          </a:xfrm>
        </p:spPr>
        <p:txBody>
          <a:bodyPr>
            <a:normAutofit/>
          </a:bodyPr>
          <a:lstStyle/>
          <a:p>
            <a:r>
              <a:rPr lang="en-US" b="1" dirty="0" smtClean="0">
                <a:solidFill>
                  <a:srgbClr val="F2AB13"/>
                </a:solidFill>
                <a:latin typeface="Calibri (Headings)"/>
                <a:cs typeface="Calibri (Headings)"/>
              </a:rPr>
              <a:t>Student Mistreatment Rx</a:t>
            </a:r>
            <a:endParaRPr lang="en-US" dirty="0"/>
          </a:p>
        </p:txBody>
      </p:sp>
      <p:sp>
        <p:nvSpPr>
          <p:cNvPr id="3" name="Content Placeholder 2"/>
          <p:cNvSpPr>
            <a:spLocks noGrp="1"/>
          </p:cNvSpPr>
          <p:nvPr>
            <p:ph idx="1"/>
          </p:nvPr>
        </p:nvSpPr>
        <p:spPr>
          <a:xfrm>
            <a:off x="457200" y="1410159"/>
            <a:ext cx="8229600" cy="4693185"/>
          </a:xfrm>
        </p:spPr>
        <p:txBody>
          <a:bodyPr>
            <a:normAutofit fontScale="85000" lnSpcReduction="20000"/>
          </a:bodyPr>
          <a:lstStyle/>
          <a:p>
            <a:r>
              <a:rPr lang="en-US" b="1" dirty="0" smtClean="0">
                <a:solidFill>
                  <a:schemeClr val="bg1"/>
                </a:solidFill>
              </a:rPr>
              <a:t>Student </a:t>
            </a:r>
            <a:r>
              <a:rPr lang="en-US" b="1" dirty="0">
                <a:solidFill>
                  <a:schemeClr val="bg1"/>
                </a:solidFill>
              </a:rPr>
              <a:t>mistreatment definitions and policies are now highlighted in the new student </a:t>
            </a:r>
            <a:r>
              <a:rPr lang="en-US" b="1" dirty="0" smtClean="0">
                <a:solidFill>
                  <a:schemeClr val="bg1"/>
                </a:solidFill>
              </a:rPr>
              <a:t>orientation</a:t>
            </a:r>
          </a:p>
          <a:p>
            <a:r>
              <a:rPr lang="en-US" b="1" dirty="0">
                <a:solidFill>
                  <a:schemeClr val="bg1"/>
                </a:solidFill>
              </a:rPr>
              <a:t>During the Transition to Clerkship </a:t>
            </a:r>
            <a:r>
              <a:rPr lang="en-US" b="1" dirty="0" smtClean="0">
                <a:solidFill>
                  <a:schemeClr val="bg1"/>
                </a:solidFill>
              </a:rPr>
              <a:t>week, students </a:t>
            </a:r>
            <a:r>
              <a:rPr lang="en-US" b="1" dirty="0">
                <a:solidFill>
                  <a:schemeClr val="bg1"/>
                </a:solidFill>
              </a:rPr>
              <a:t>receive explicit training on how to recognize and respond to student mistreatment in the clinical </a:t>
            </a:r>
            <a:r>
              <a:rPr lang="en-US" b="1" dirty="0" smtClean="0">
                <a:solidFill>
                  <a:schemeClr val="bg1"/>
                </a:solidFill>
              </a:rPr>
              <a:t>environment</a:t>
            </a:r>
            <a:endParaRPr lang="en-US" b="1" dirty="0">
              <a:solidFill>
                <a:schemeClr val="bg1"/>
              </a:solidFill>
            </a:endParaRPr>
          </a:p>
          <a:p>
            <a:r>
              <a:rPr lang="en-US" b="1" dirty="0" smtClean="0">
                <a:solidFill>
                  <a:schemeClr val="bg1"/>
                </a:solidFill>
              </a:rPr>
              <a:t>OSA </a:t>
            </a:r>
            <a:r>
              <a:rPr lang="en-US" b="1" dirty="0">
                <a:solidFill>
                  <a:schemeClr val="bg1"/>
                </a:solidFill>
              </a:rPr>
              <a:t>now generates an annual policy reminder, via email, to ensure that it reaches our geographically disparate student </a:t>
            </a:r>
            <a:r>
              <a:rPr lang="en-US" b="1" dirty="0" smtClean="0">
                <a:solidFill>
                  <a:schemeClr val="bg1"/>
                </a:solidFill>
              </a:rPr>
              <a:t>body </a:t>
            </a:r>
          </a:p>
          <a:p>
            <a:r>
              <a:rPr lang="en-US" b="1" dirty="0" smtClean="0">
                <a:solidFill>
                  <a:schemeClr val="bg1"/>
                </a:solidFill>
              </a:rPr>
              <a:t>Additional </a:t>
            </a:r>
            <a:r>
              <a:rPr lang="en-US" b="1" dirty="0">
                <a:solidFill>
                  <a:schemeClr val="bg1"/>
                </a:solidFill>
              </a:rPr>
              <a:t>informational and periodic reminders regarding the </a:t>
            </a:r>
            <a:r>
              <a:rPr lang="en-US" b="1" dirty="0" err="1">
                <a:solidFill>
                  <a:schemeClr val="bg1"/>
                </a:solidFill>
              </a:rPr>
              <a:t>SoM’s</a:t>
            </a:r>
            <a:r>
              <a:rPr lang="en-US" b="1" dirty="0">
                <a:solidFill>
                  <a:schemeClr val="bg1"/>
                </a:solidFill>
              </a:rPr>
              <a:t> policies on student mistreatment </a:t>
            </a:r>
            <a:r>
              <a:rPr lang="en-US" b="1" dirty="0" smtClean="0">
                <a:solidFill>
                  <a:schemeClr val="bg1"/>
                </a:solidFill>
              </a:rPr>
              <a:t>are disseminated to </a:t>
            </a:r>
            <a:r>
              <a:rPr lang="en-US" b="1" dirty="0">
                <a:solidFill>
                  <a:schemeClr val="bg1"/>
                </a:solidFill>
              </a:rPr>
              <a:t>faculty orientation and </a:t>
            </a:r>
            <a:r>
              <a:rPr lang="en-US" b="1" dirty="0" err="1">
                <a:solidFill>
                  <a:schemeClr val="bg1"/>
                </a:solidFill>
              </a:rPr>
              <a:t>SoM</a:t>
            </a:r>
            <a:r>
              <a:rPr lang="en-US" b="1" dirty="0">
                <a:solidFill>
                  <a:schemeClr val="bg1"/>
                </a:solidFill>
              </a:rPr>
              <a:t>- sponsored faculty development programs.</a:t>
            </a:r>
            <a:endParaRPr lang="en-US" b="1" dirty="0" smtClean="0">
              <a:solidFill>
                <a:schemeClr val="bg1"/>
              </a:solidFill>
            </a:endParaRPr>
          </a:p>
        </p:txBody>
      </p:sp>
    </p:spTree>
    <p:extLst>
      <p:ext uri="{BB962C8B-B14F-4D97-AF65-F5344CB8AC3E}">
        <p14:creationId xmlns:p14="http://schemas.microsoft.com/office/powerpoint/2010/main" xmlns="" val="1952465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760165"/>
            <a:ext cx="8229600" cy="969484"/>
          </a:xfrm>
        </p:spPr>
        <p:txBody>
          <a:bodyPr>
            <a:normAutofit/>
          </a:bodyPr>
          <a:lstStyle/>
          <a:p>
            <a:r>
              <a:rPr lang="en-US" b="1" dirty="0" smtClean="0">
                <a:solidFill>
                  <a:srgbClr val="F2AB13"/>
                </a:solidFill>
                <a:latin typeface="Calibri (Headings)"/>
                <a:cs typeface="Calibri (Headings)"/>
              </a:rPr>
              <a:t>Student Mistreatment</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217426453"/>
              </p:ext>
            </p:extLst>
          </p:nvPr>
        </p:nvGraphicFramePr>
        <p:xfrm>
          <a:off x="457200" y="1945640"/>
          <a:ext cx="8229600" cy="14833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gridSpan="4">
                  <a:txBody>
                    <a:bodyPr/>
                    <a:lstStyle/>
                    <a:p>
                      <a:pPr algn="ctr"/>
                      <a:r>
                        <a:rPr lang="en-US" dirty="0" smtClean="0"/>
                        <a:t>Awareness of Mistreatment </a:t>
                      </a:r>
                      <a:r>
                        <a:rPr lang="en-US" i="1" dirty="0" smtClean="0"/>
                        <a:t>Policies </a:t>
                      </a:r>
                      <a:r>
                        <a:rPr lang="en-US" dirty="0" smtClean="0"/>
                        <a:t>Among Students</a:t>
                      </a:r>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r>
              <a:tr h="370840">
                <a:tc gridSpan="2">
                  <a:txBody>
                    <a:bodyPr/>
                    <a:lstStyle/>
                    <a:p>
                      <a:pPr algn="ctr"/>
                      <a:r>
                        <a:rPr lang="en-US" b="1" dirty="0" smtClean="0"/>
                        <a:t>AY 2013-14</a:t>
                      </a:r>
                      <a:endParaRPr lang="en-US" b="1" dirty="0"/>
                    </a:p>
                  </a:txBody>
                  <a:tcPr/>
                </a:tc>
                <a:tc hMerge="1">
                  <a:txBody>
                    <a:bodyPr/>
                    <a:lstStyle/>
                    <a:p>
                      <a:endParaRPr lang="en-US"/>
                    </a:p>
                  </a:txBody>
                  <a:tcPr/>
                </a:tc>
                <a:tc gridSpan="2">
                  <a:txBody>
                    <a:bodyPr/>
                    <a:lstStyle/>
                    <a:p>
                      <a:pPr algn="ctr"/>
                      <a:r>
                        <a:rPr lang="en-US" b="1" dirty="0" smtClean="0"/>
                        <a:t>AY2014-15</a:t>
                      </a:r>
                      <a:endParaRPr lang="en-US" b="1" dirty="0"/>
                    </a:p>
                  </a:txBody>
                  <a:tcPr/>
                </a:tc>
                <a:tc hMerge="1">
                  <a:txBody>
                    <a:bodyPr/>
                    <a:lstStyle/>
                    <a:p>
                      <a:endParaRPr lang="en-US"/>
                    </a:p>
                  </a:txBody>
                  <a:tcPr/>
                </a:tc>
              </a:tr>
              <a:tr h="370840">
                <a:tc>
                  <a:txBody>
                    <a:bodyPr/>
                    <a:lstStyle/>
                    <a:p>
                      <a:pPr algn="ctr"/>
                      <a:r>
                        <a:rPr lang="en-US" b="1" dirty="0" smtClean="0"/>
                        <a:t>USUHS %</a:t>
                      </a:r>
                      <a:endParaRPr lang="en-US" b="1"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b="1" dirty="0" smtClean="0"/>
                        <a:t>National %</a:t>
                      </a:r>
                    </a:p>
                  </a:txBody>
                  <a:tcPr/>
                </a:tc>
                <a:tc>
                  <a:txBody>
                    <a:bodyPr/>
                    <a:lstStyle/>
                    <a:p>
                      <a:pPr algn="ctr"/>
                      <a:r>
                        <a:rPr lang="en-US" b="1" dirty="0" smtClean="0"/>
                        <a:t>USUHS %</a:t>
                      </a:r>
                      <a:endParaRPr lang="en-US" b="1" dirty="0"/>
                    </a:p>
                  </a:txBody>
                  <a:tcPr/>
                </a:tc>
                <a:tc>
                  <a:txBody>
                    <a:bodyPr/>
                    <a:lstStyle/>
                    <a:p>
                      <a:pPr algn="ctr"/>
                      <a:r>
                        <a:rPr lang="en-US" b="1" dirty="0" smtClean="0"/>
                        <a:t>National %</a:t>
                      </a:r>
                      <a:endParaRPr lang="en-US" b="1" dirty="0"/>
                    </a:p>
                  </a:txBody>
                  <a:tcPr/>
                </a:tc>
              </a:tr>
              <a:tr h="370840">
                <a:tc>
                  <a:txBody>
                    <a:bodyPr/>
                    <a:lstStyle/>
                    <a:p>
                      <a:pPr algn="ctr"/>
                      <a:r>
                        <a:rPr lang="en-US" b="1" dirty="0" smtClean="0"/>
                        <a:t>74.8</a:t>
                      </a:r>
                      <a:endParaRPr lang="en-US" b="1"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b="1" dirty="0" smtClean="0"/>
                        <a:t>93.3</a:t>
                      </a:r>
                    </a:p>
                  </a:txBody>
                  <a:tcPr/>
                </a:tc>
                <a:tc>
                  <a:txBody>
                    <a:bodyPr/>
                    <a:lstStyle/>
                    <a:p>
                      <a:pPr algn="ctr"/>
                      <a:r>
                        <a:rPr lang="en-US" b="1" dirty="0" smtClean="0"/>
                        <a:t>90.2</a:t>
                      </a:r>
                      <a:endParaRPr lang="en-US" b="1" dirty="0"/>
                    </a:p>
                  </a:txBody>
                  <a:tcPr/>
                </a:tc>
                <a:tc>
                  <a:txBody>
                    <a:bodyPr/>
                    <a:lstStyle/>
                    <a:p>
                      <a:pPr algn="ctr"/>
                      <a:r>
                        <a:rPr lang="en-US" b="1" dirty="0" smtClean="0"/>
                        <a:t>94.5</a:t>
                      </a:r>
                      <a:endParaRPr lang="en-US" b="1" dirty="0"/>
                    </a:p>
                  </a:txBody>
                  <a:tcPr/>
                </a:tc>
              </a:tr>
            </a:tbl>
          </a:graphicData>
        </a:graphic>
      </p:graphicFrame>
      <p:sp>
        <p:nvSpPr>
          <p:cNvPr id="8" name="TextBox 7"/>
          <p:cNvSpPr txBox="1"/>
          <p:nvPr/>
        </p:nvSpPr>
        <p:spPr>
          <a:xfrm>
            <a:off x="457200" y="5549880"/>
            <a:ext cx="3982598" cy="369332"/>
          </a:xfrm>
          <a:prstGeom prst="rect">
            <a:avLst/>
          </a:prstGeom>
          <a:noFill/>
        </p:spPr>
        <p:txBody>
          <a:bodyPr wrap="square" rtlCol="0">
            <a:spAutoFit/>
          </a:bodyPr>
          <a:lstStyle/>
          <a:p>
            <a:r>
              <a:rPr lang="en-US" dirty="0" smtClean="0">
                <a:solidFill>
                  <a:srgbClr val="FFC000"/>
                </a:solidFill>
              </a:rPr>
              <a:t>Source: AAMC Graduation Questionnaire</a:t>
            </a:r>
            <a:endParaRPr lang="en-US" dirty="0">
              <a:solidFill>
                <a:srgbClr val="FFC000"/>
              </a:solidFill>
            </a:endParaRPr>
          </a:p>
        </p:txBody>
      </p:sp>
      <p:graphicFrame>
        <p:nvGraphicFramePr>
          <p:cNvPr id="9" name="Content Placeholder 5"/>
          <p:cNvGraphicFramePr>
            <a:graphicFrameLocks noGrp="1"/>
          </p:cNvGraphicFramePr>
          <p:nvPr>
            <p:ph idx="1"/>
            <p:extLst>
              <p:ext uri="{D42A27DB-BD31-4B8C-83A1-F6EECF244321}">
                <p14:modId xmlns:p14="http://schemas.microsoft.com/office/powerpoint/2010/main" xmlns="" val="2828117934"/>
              </p:ext>
            </p:extLst>
          </p:nvPr>
        </p:nvGraphicFramePr>
        <p:xfrm>
          <a:off x="512284" y="3830320"/>
          <a:ext cx="8229600" cy="1478280"/>
        </p:xfrm>
        <a:graphic>
          <a:graphicData uri="http://schemas.openxmlformats.org/drawingml/2006/table">
            <a:tbl>
              <a:tblPr firstRow="1" bandRow="1">
                <a:tableStyleId>{5C22544A-7EE6-4342-B048-85BDC9FD1C3A}</a:tableStyleId>
              </a:tblPr>
              <a:tblGrid>
                <a:gridCol w="2057400"/>
                <a:gridCol w="2057400"/>
                <a:gridCol w="2057400"/>
                <a:gridCol w="2057400"/>
              </a:tblGrid>
              <a:tr h="0">
                <a:tc gridSpan="4">
                  <a:txBody>
                    <a:bodyPr/>
                    <a:lstStyle/>
                    <a:p>
                      <a:pPr algn="ctr"/>
                      <a:r>
                        <a:rPr lang="en-US" dirty="0" smtClean="0"/>
                        <a:t>Awareness of Mistreatment </a:t>
                      </a:r>
                      <a:r>
                        <a:rPr lang="en-US" i="1" dirty="0" smtClean="0"/>
                        <a:t>Procedures </a:t>
                      </a:r>
                      <a:r>
                        <a:rPr lang="en-US" dirty="0" smtClean="0"/>
                        <a:t>Among Students</a:t>
                      </a:r>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r>
              <a:tr h="370840">
                <a:tc gridSpan="2">
                  <a:txBody>
                    <a:bodyPr/>
                    <a:lstStyle/>
                    <a:p>
                      <a:pPr algn="ctr"/>
                      <a:r>
                        <a:rPr lang="en-US" b="1" dirty="0" smtClean="0"/>
                        <a:t>AY 2013-14</a:t>
                      </a:r>
                      <a:endParaRPr lang="en-US" b="1" dirty="0"/>
                    </a:p>
                  </a:txBody>
                  <a:tcPr/>
                </a:tc>
                <a:tc hMerge="1">
                  <a:txBody>
                    <a:bodyPr/>
                    <a:lstStyle/>
                    <a:p>
                      <a:endParaRPr lang="en-US"/>
                    </a:p>
                  </a:txBody>
                  <a:tcPr/>
                </a:tc>
                <a:tc gridSpan="2">
                  <a:txBody>
                    <a:bodyPr/>
                    <a:lstStyle/>
                    <a:p>
                      <a:pPr algn="ctr"/>
                      <a:r>
                        <a:rPr lang="en-US" b="1" dirty="0" smtClean="0"/>
                        <a:t>AY2014-15</a:t>
                      </a:r>
                      <a:endParaRPr lang="en-US" b="1" dirty="0"/>
                    </a:p>
                  </a:txBody>
                  <a:tcPr/>
                </a:tc>
                <a:tc hMerge="1">
                  <a:txBody>
                    <a:bodyPr/>
                    <a:lstStyle/>
                    <a:p>
                      <a:endParaRPr lang="en-US"/>
                    </a:p>
                  </a:txBody>
                  <a:tcPr/>
                </a:tc>
              </a:tr>
              <a:tr h="370840">
                <a:tc>
                  <a:txBody>
                    <a:bodyPr/>
                    <a:lstStyle/>
                    <a:p>
                      <a:pPr algn="ctr"/>
                      <a:r>
                        <a:rPr lang="en-US" b="1" dirty="0" smtClean="0"/>
                        <a:t>USUHS %</a:t>
                      </a:r>
                      <a:endParaRPr lang="en-US" b="1"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b="1" dirty="0" smtClean="0"/>
                        <a:t>National %</a:t>
                      </a:r>
                    </a:p>
                  </a:txBody>
                  <a:tcPr/>
                </a:tc>
                <a:tc>
                  <a:txBody>
                    <a:bodyPr/>
                    <a:lstStyle/>
                    <a:p>
                      <a:pPr algn="ctr"/>
                      <a:r>
                        <a:rPr lang="en-US" b="1" dirty="0" smtClean="0"/>
                        <a:t>USUHS %</a:t>
                      </a:r>
                      <a:endParaRPr lang="en-US" b="1" dirty="0"/>
                    </a:p>
                  </a:txBody>
                  <a:tcPr/>
                </a:tc>
                <a:tc>
                  <a:txBody>
                    <a:bodyPr/>
                    <a:lstStyle/>
                    <a:p>
                      <a:pPr algn="ctr"/>
                      <a:r>
                        <a:rPr lang="en-US" b="1" dirty="0" smtClean="0"/>
                        <a:t>National %</a:t>
                      </a:r>
                      <a:endParaRPr lang="en-US" b="1" dirty="0"/>
                    </a:p>
                  </a:txBody>
                  <a:tcPr/>
                </a:tc>
              </a:tr>
              <a:tr h="370840">
                <a:tc>
                  <a:txBody>
                    <a:bodyPr/>
                    <a:lstStyle/>
                    <a:p>
                      <a:pPr algn="ctr"/>
                      <a:r>
                        <a:rPr lang="en-US" b="1" dirty="0" smtClean="0"/>
                        <a:t>65.5</a:t>
                      </a:r>
                      <a:endParaRPr lang="en-US" b="1"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b="1" dirty="0" smtClean="0"/>
                        <a:t>78.6</a:t>
                      </a:r>
                    </a:p>
                  </a:txBody>
                  <a:tcPr/>
                </a:tc>
                <a:tc>
                  <a:txBody>
                    <a:bodyPr/>
                    <a:lstStyle/>
                    <a:p>
                      <a:pPr algn="ctr"/>
                      <a:r>
                        <a:rPr lang="en-US" b="1" dirty="0" smtClean="0"/>
                        <a:t>70.6</a:t>
                      </a:r>
                      <a:endParaRPr lang="en-US" b="1" dirty="0"/>
                    </a:p>
                  </a:txBody>
                  <a:tcPr/>
                </a:tc>
                <a:tc>
                  <a:txBody>
                    <a:bodyPr/>
                    <a:lstStyle/>
                    <a:p>
                      <a:pPr algn="ctr"/>
                      <a:r>
                        <a:rPr lang="en-US" b="1" dirty="0" smtClean="0"/>
                        <a:t>80.8</a:t>
                      </a:r>
                      <a:endParaRPr lang="en-US" b="1" dirty="0"/>
                    </a:p>
                  </a:txBody>
                  <a:tcPr/>
                </a:tc>
              </a:tr>
            </a:tbl>
          </a:graphicData>
        </a:graphic>
      </p:graphicFrame>
    </p:spTree>
    <p:extLst>
      <p:ext uri="{BB962C8B-B14F-4D97-AF65-F5344CB8AC3E}">
        <p14:creationId xmlns:p14="http://schemas.microsoft.com/office/powerpoint/2010/main" xmlns="" val="762574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760165"/>
            <a:ext cx="8229600" cy="969484"/>
          </a:xfrm>
        </p:spPr>
        <p:txBody>
          <a:bodyPr>
            <a:normAutofit/>
          </a:bodyPr>
          <a:lstStyle/>
          <a:p>
            <a:r>
              <a:rPr lang="en-US" b="1" dirty="0" smtClean="0">
                <a:solidFill>
                  <a:srgbClr val="F2AB13"/>
                </a:solidFill>
                <a:latin typeface="Calibri (Headings)"/>
                <a:cs typeface="Calibri (Headings)"/>
              </a:rPr>
              <a:t>Sample Questions</a:t>
            </a:r>
            <a:endParaRPr lang="en-US" dirty="0"/>
          </a:p>
        </p:txBody>
      </p:sp>
      <p:sp>
        <p:nvSpPr>
          <p:cNvPr id="3" name="Content Placeholder 2"/>
          <p:cNvSpPr>
            <a:spLocks noGrp="1"/>
          </p:cNvSpPr>
          <p:nvPr>
            <p:ph idx="1"/>
          </p:nvPr>
        </p:nvSpPr>
        <p:spPr>
          <a:xfrm>
            <a:off x="457200" y="1410159"/>
            <a:ext cx="8229600" cy="4693185"/>
          </a:xfrm>
        </p:spPr>
        <p:txBody>
          <a:bodyPr>
            <a:normAutofit fontScale="85000" lnSpcReduction="20000"/>
          </a:bodyPr>
          <a:lstStyle/>
          <a:p>
            <a:endParaRPr lang="en-US" dirty="0">
              <a:solidFill>
                <a:schemeClr val="bg1"/>
              </a:solidFill>
            </a:endParaRPr>
          </a:p>
          <a:p>
            <a:r>
              <a:rPr lang="en-US" b="1" dirty="0" smtClean="0">
                <a:solidFill>
                  <a:schemeClr val="bg1"/>
                </a:solidFill>
              </a:rPr>
              <a:t>Do </a:t>
            </a:r>
            <a:r>
              <a:rPr lang="en-US" b="1" dirty="0">
                <a:solidFill>
                  <a:schemeClr val="bg1"/>
                </a:solidFill>
              </a:rPr>
              <a:t>you feel that the resources available to you, as clerkship directors, are adequate to provide students with the appropriate degree of clinical instruction</a:t>
            </a:r>
            <a:r>
              <a:rPr lang="en-US" b="1" dirty="0" smtClean="0">
                <a:solidFill>
                  <a:schemeClr val="bg1"/>
                </a:solidFill>
              </a:rPr>
              <a:t>?</a:t>
            </a:r>
            <a:endParaRPr lang="en-US" b="1" dirty="0">
              <a:solidFill>
                <a:schemeClr val="bg1"/>
              </a:solidFill>
            </a:endParaRPr>
          </a:p>
          <a:p>
            <a:r>
              <a:rPr lang="en-US" b="1" dirty="0" smtClean="0">
                <a:solidFill>
                  <a:schemeClr val="bg1"/>
                </a:solidFill>
              </a:rPr>
              <a:t>How </a:t>
            </a:r>
            <a:r>
              <a:rPr lang="en-US" b="1" dirty="0">
                <a:solidFill>
                  <a:schemeClr val="bg1"/>
                </a:solidFill>
              </a:rPr>
              <a:t>were the objectives for your clerkship developed?  Who was </a:t>
            </a:r>
            <a:r>
              <a:rPr lang="en-US" b="1" dirty="0" smtClean="0">
                <a:solidFill>
                  <a:schemeClr val="bg1"/>
                </a:solidFill>
              </a:rPr>
              <a:t>involved?</a:t>
            </a:r>
          </a:p>
          <a:p>
            <a:r>
              <a:rPr lang="en-US" b="1" dirty="0" smtClean="0">
                <a:solidFill>
                  <a:schemeClr val="bg1"/>
                </a:solidFill>
              </a:rPr>
              <a:t>How </a:t>
            </a:r>
            <a:r>
              <a:rPr lang="en-US" b="1" dirty="0">
                <a:solidFill>
                  <a:schemeClr val="bg1"/>
                </a:solidFill>
              </a:rPr>
              <a:t>do you know that all sites are adhering to the same set of objectives?</a:t>
            </a:r>
          </a:p>
          <a:p>
            <a:r>
              <a:rPr lang="en-US" b="1" dirty="0" smtClean="0">
                <a:solidFill>
                  <a:schemeClr val="bg1"/>
                </a:solidFill>
              </a:rPr>
              <a:t>How </a:t>
            </a:r>
            <a:r>
              <a:rPr lang="en-US" b="1" dirty="0">
                <a:solidFill>
                  <a:schemeClr val="bg1"/>
                </a:solidFill>
              </a:rPr>
              <a:t>do you ensure that your clerkship objectives are </a:t>
            </a:r>
            <a:r>
              <a:rPr lang="en-US" b="1" dirty="0" smtClean="0">
                <a:solidFill>
                  <a:schemeClr val="bg1"/>
                </a:solidFill>
              </a:rPr>
              <a:t>current?</a:t>
            </a:r>
          </a:p>
          <a:p>
            <a:r>
              <a:rPr lang="en-US" b="1" dirty="0" smtClean="0">
                <a:solidFill>
                  <a:schemeClr val="bg1"/>
                </a:solidFill>
              </a:rPr>
              <a:t>How </a:t>
            </a:r>
            <a:r>
              <a:rPr lang="en-US" b="1" dirty="0">
                <a:solidFill>
                  <a:schemeClr val="bg1"/>
                </a:solidFill>
              </a:rPr>
              <a:t>does your clerkship contribute to the overall School of Medicine goals and objectives?</a:t>
            </a:r>
          </a:p>
          <a:p>
            <a:endParaRPr lang="en-US" dirty="0" smtClean="0">
              <a:solidFill>
                <a:schemeClr val="bg1"/>
              </a:solidFill>
            </a:endParaRPr>
          </a:p>
        </p:txBody>
      </p:sp>
    </p:spTree>
    <p:extLst>
      <p:ext uri="{BB962C8B-B14F-4D97-AF65-F5344CB8AC3E}">
        <p14:creationId xmlns:p14="http://schemas.microsoft.com/office/powerpoint/2010/main" xmlns="" val="640084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760165"/>
            <a:ext cx="8229600" cy="969484"/>
          </a:xfrm>
        </p:spPr>
        <p:txBody>
          <a:bodyPr>
            <a:normAutofit/>
          </a:bodyPr>
          <a:lstStyle/>
          <a:p>
            <a:r>
              <a:rPr lang="en-US" b="1" dirty="0" smtClean="0">
                <a:solidFill>
                  <a:srgbClr val="F2AB13"/>
                </a:solidFill>
                <a:latin typeface="Calibri (Headings)"/>
                <a:cs typeface="Calibri (Headings)"/>
              </a:rPr>
              <a:t>Sample Questions</a:t>
            </a:r>
            <a:endParaRPr lang="en-US" dirty="0"/>
          </a:p>
        </p:txBody>
      </p:sp>
      <p:sp>
        <p:nvSpPr>
          <p:cNvPr id="3" name="Content Placeholder 2"/>
          <p:cNvSpPr>
            <a:spLocks noGrp="1"/>
          </p:cNvSpPr>
          <p:nvPr>
            <p:ph idx="1"/>
          </p:nvPr>
        </p:nvSpPr>
        <p:spPr>
          <a:xfrm>
            <a:off x="457200" y="1762700"/>
            <a:ext cx="8229600" cy="4317125"/>
          </a:xfrm>
        </p:spPr>
        <p:txBody>
          <a:bodyPr>
            <a:normAutofit fontScale="85000" lnSpcReduction="20000"/>
          </a:bodyPr>
          <a:lstStyle/>
          <a:p>
            <a:r>
              <a:rPr lang="en-US" b="1" dirty="0" smtClean="0">
                <a:solidFill>
                  <a:schemeClr val="bg1"/>
                </a:solidFill>
              </a:rPr>
              <a:t>What </a:t>
            </a:r>
            <a:r>
              <a:rPr lang="en-US" b="1" dirty="0">
                <a:solidFill>
                  <a:schemeClr val="bg1"/>
                </a:solidFill>
              </a:rPr>
              <a:t>types of assessments are used in your clerkship?  Who developed them?</a:t>
            </a:r>
          </a:p>
          <a:p>
            <a:r>
              <a:rPr lang="en-US" b="1" dirty="0" smtClean="0">
                <a:solidFill>
                  <a:schemeClr val="bg1"/>
                </a:solidFill>
              </a:rPr>
              <a:t>What </a:t>
            </a:r>
            <a:r>
              <a:rPr lang="en-US" b="1" dirty="0">
                <a:solidFill>
                  <a:schemeClr val="bg1"/>
                </a:solidFill>
              </a:rPr>
              <a:t>do you do if you want to change an assessment </a:t>
            </a:r>
            <a:r>
              <a:rPr lang="en-US" b="1" dirty="0" smtClean="0">
                <a:solidFill>
                  <a:schemeClr val="bg1"/>
                </a:solidFill>
              </a:rPr>
              <a:t>measure?</a:t>
            </a:r>
          </a:p>
          <a:p>
            <a:r>
              <a:rPr lang="en-US" b="1" dirty="0" smtClean="0">
                <a:solidFill>
                  <a:schemeClr val="bg1"/>
                </a:solidFill>
              </a:rPr>
              <a:t>Tell </a:t>
            </a:r>
            <a:r>
              <a:rPr lang="en-US" b="1" dirty="0">
                <a:solidFill>
                  <a:schemeClr val="bg1"/>
                </a:solidFill>
              </a:rPr>
              <a:t>us about a challenge you faced as a clerkship director, and how you dealt with </a:t>
            </a:r>
            <a:r>
              <a:rPr lang="en-US" b="1" dirty="0" smtClean="0">
                <a:solidFill>
                  <a:schemeClr val="bg1"/>
                </a:solidFill>
              </a:rPr>
              <a:t>it</a:t>
            </a:r>
            <a:r>
              <a:rPr lang="en-US" b="1" dirty="0">
                <a:solidFill>
                  <a:schemeClr val="bg1"/>
                </a:solidFill>
              </a:rPr>
              <a:t>.</a:t>
            </a:r>
          </a:p>
          <a:p>
            <a:r>
              <a:rPr lang="en-US" b="1" dirty="0" smtClean="0">
                <a:solidFill>
                  <a:schemeClr val="bg1"/>
                </a:solidFill>
              </a:rPr>
              <a:t>How </a:t>
            </a:r>
            <a:r>
              <a:rPr lang="en-US" b="1" dirty="0">
                <a:solidFill>
                  <a:schemeClr val="bg1"/>
                </a:solidFill>
              </a:rPr>
              <a:t>do you prepare residents for teaching in your clerkship?  What information/guidance do they receive</a:t>
            </a:r>
            <a:r>
              <a:rPr lang="en-US" b="1" dirty="0" smtClean="0">
                <a:solidFill>
                  <a:schemeClr val="bg1"/>
                </a:solidFill>
              </a:rPr>
              <a:t>?</a:t>
            </a:r>
          </a:p>
          <a:p>
            <a:r>
              <a:rPr lang="en-US" b="1" dirty="0">
                <a:solidFill>
                  <a:schemeClr val="bg1"/>
                </a:solidFill>
              </a:rPr>
              <a:t>What document outlines the University’s approach to student mistreatment and where can it be found?</a:t>
            </a:r>
          </a:p>
          <a:p>
            <a:endParaRPr lang="en-US" dirty="0">
              <a:solidFill>
                <a:schemeClr val="bg1"/>
              </a:solidFill>
            </a:endParaRPr>
          </a:p>
          <a:p>
            <a:endParaRPr lang="en-US" dirty="0" smtClean="0">
              <a:solidFill>
                <a:schemeClr val="bg1"/>
              </a:solidFill>
            </a:endParaRPr>
          </a:p>
        </p:txBody>
      </p:sp>
    </p:spTree>
    <p:extLst>
      <p:ext uri="{BB962C8B-B14F-4D97-AF65-F5344CB8AC3E}">
        <p14:creationId xmlns:p14="http://schemas.microsoft.com/office/powerpoint/2010/main" xmlns="" val="3942557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760165"/>
            <a:ext cx="8229600" cy="969484"/>
          </a:xfrm>
        </p:spPr>
        <p:txBody>
          <a:bodyPr>
            <a:normAutofit/>
          </a:bodyPr>
          <a:lstStyle/>
          <a:p>
            <a:r>
              <a:rPr lang="en-US" b="1" dirty="0" smtClean="0">
                <a:solidFill>
                  <a:srgbClr val="F2AB13"/>
                </a:solidFill>
                <a:latin typeface="Calibri (Headings)"/>
                <a:cs typeface="Calibri (Headings)"/>
              </a:rPr>
              <a:t>Sample Questions</a:t>
            </a:r>
            <a:endParaRPr lang="en-US" dirty="0"/>
          </a:p>
        </p:txBody>
      </p:sp>
      <p:sp>
        <p:nvSpPr>
          <p:cNvPr id="3" name="Content Placeholder 2"/>
          <p:cNvSpPr>
            <a:spLocks noGrp="1"/>
          </p:cNvSpPr>
          <p:nvPr>
            <p:ph idx="1"/>
          </p:nvPr>
        </p:nvSpPr>
        <p:spPr>
          <a:xfrm>
            <a:off x="457200" y="1762700"/>
            <a:ext cx="8229600" cy="4317125"/>
          </a:xfrm>
        </p:spPr>
        <p:txBody>
          <a:bodyPr>
            <a:normAutofit fontScale="85000" lnSpcReduction="10000"/>
          </a:bodyPr>
          <a:lstStyle/>
          <a:p>
            <a:r>
              <a:rPr lang="en-US" b="1" dirty="0" smtClean="0">
                <a:solidFill>
                  <a:schemeClr val="bg1"/>
                </a:solidFill>
              </a:rPr>
              <a:t>How </a:t>
            </a:r>
            <a:r>
              <a:rPr lang="en-US" b="1" dirty="0">
                <a:solidFill>
                  <a:schemeClr val="bg1"/>
                </a:solidFill>
              </a:rPr>
              <a:t>do you provide residents with feedback on the quality of their teaching to </a:t>
            </a:r>
            <a:r>
              <a:rPr lang="en-US" b="1" dirty="0" smtClean="0">
                <a:solidFill>
                  <a:schemeClr val="bg1"/>
                </a:solidFill>
              </a:rPr>
              <a:t>students?</a:t>
            </a:r>
          </a:p>
          <a:p>
            <a:r>
              <a:rPr lang="en-US" b="1" dirty="0" smtClean="0">
                <a:solidFill>
                  <a:schemeClr val="bg1"/>
                </a:solidFill>
              </a:rPr>
              <a:t>How </a:t>
            </a:r>
            <a:r>
              <a:rPr lang="en-US" b="1" dirty="0">
                <a:solidFill>
                  <a:schemeClr val="bg1"/>
                </a:solidFill>
              </a:rPr>
              <a:t>do you prepare residents to assess students?</a:t>
            </a:r>
          </a:p>
          <a:p>
            <a:r>
              <a:rPr lang="en-US" b="1" dirty="0" smtClean="0">
                <a:solidFill>
                  <a:schemeClr val="bg1"/>
                </a:solidFill>
              </a:rPr>
              <a:t>Who </a:t>
            </a:r>
            <a:r>
              <a:rPr lang="en-US" b="1" dirty="0">
                <a:solidFill>
                  <a:schemeClr val="bg1"/>
                </a:solidFill>
              </a:rPr>
              <a:t>determines what conditions are listed in the </a:t>
            </a:r>
            <a:r>
              <a:rPr lang="en-US" b="1" dirty="0" smtClean="0">
                <a:solidFill>
                  <a:schemeClr val="bg1"/>
                </a:solidFill>
              </a:rPr>
              <a:t>students’ </a:t>
            </a:r>
            <a:r>
              <a:rPr lang="en-US" b="1" dirty="0">
                <a:solidFill>
                  <a:schemeClr val="bg1"/>
                </a:solidFill>
              </a:rPr>
              <a:t>clerkship “passport”?  How do you know if a student successfully completes his/her passport?</a:t>
            </a:r>
          </a:p>
          <a:p>
            <a:r>
              <a:rPr lang="en-US" b="1" dirty="0" smtClean="0">
                <a:solidFill>
                  <a:schemeClr val="bg1"/>
                </a:solidFill>
              </a:rPr>
              <a:t>What </a:t>
            </a:r>
            <a:r>
              <a:rPr lang="en-US" b="1" dirty="0">
                <a:solidFill>
                  <a:schemeClr val="bg1"/>
                </a:solidFill>
              </a:rPr>
              <a:t>does your clerkship do to ensure that students are appropriately supervised?</a:t>
            </a:r>
          </a:p>
          <a:p>
            <a:r>
              <a:rPr lang="en-US" b="1" dirty="0" smtClean="0">
                <a:solidFill>
                  <a:schemeClr val="bg1"/>
                </a:solidFill>
              </a:rPr>
              <a:t>How </a:t>
            </a:r>
            <a:r>
              <a:rPr lang="en-US" b="1" dirty="0">
                <a:solidFill>
                  <a:schemeClr val="bg1"/>
                </a:solidFill>
              </a:rPr>
              <a:t>do you </a:t>
            </a:r>
            <a:r>
              <a:rPr lang="en-US" b="1" dirty="0" smtClean="0">
                <a:solidFill>
                  <a:schemeClr val="bg1"/>
                </a:solidFill>
              </a:rPr>
              <a:t>encourage self-directed learning in your clerkship?</a:t>
            </a:r>
            <a:endParaRPr lang="en-US" b="1" dirty="0">
              <a:solidFill>
                <a:schemeClr val="bg1"/>
              </a:solidFill>
            </a:endParaRPr>
          </a:p>
          <a:p>
            <a:endParaRPr lang="en-US" dirty="0">
              <a:solidFill>
                <a:schemeClr val="bg1"/>
              </a:solidFill>
            </a:endParaRPr>
          </a:p>
          <a:p>
            <a:endParaRPr lang="en-US" dirty="0" smtClean="0">
              <a:solidFill>
                <a:schemeClr val="bg1"/>
              </a:solidFill>
            </a:endParaRPr>
          </a:p>
        </p:txBody>
      </p:sp>
    </p:spTree>
    <p:extLst>
      <p:ext uri="{BB962C8B-B14F-4D97-AF65-F5344CB8AC3E}">
        <p14:creationId xmlns:p14="http://schemas.microsoft.com/office/powerpoint/2010/main" xmlns="" val="2074242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760165"/>
            <a:ext cx="8229600" cy="969484"/>
          </a:xfrm>
        </p:spPr>
        <p:txBody>
          <a:bodyPr>
            <a:normAutofit/>
          </a:bodyPr>
          <a:lstStyle/>
          <a:p>
            <a:r>
              <a:rPr lang="en-US" b="1" dirty="0" smtClean="0">
                <a:solidFill>
                  <a:srgbClr val="F2AB13"/>
                </a:solidFill>
                <a:latin typeface="Calibri (Headings)"/>
                <a:cs typeface="Calibri (Headings)"/>
              </a:rPr>
              <a:t>Sample Questions</a:t>
            </a:r>
            <a:endParaRPr lang="en-US" dirty="0"/>
          </a:p>
        </p:txBody>
      </p:sp>
      <p:sp>
        <p:nvSpPr>
          <p:cNvPr id="3" name="Content Placeholder 2"/>
          <p:cNvSpPr>
            <a:spLocks noGrp="1"/>
          </p:cNvSpPr>
          <p:nvPr>
            <p:ph idx="1"/>
          </p:nvPr>
        </p:nvSpPr>
        <p:spPr>
          <a:xfrm>
            <a:off x="457200" y="1762700"/>
            <a:ext cx="8229600" cy="4317125"/>
          </a:xfrm>
        </p:spPr>
        <p:txBody>
          <a:bodyPr>
            <a:normAutofit fontScale="85000" lnSpcReduction="10000"/>
          </a:bodyPr>
          <a:lstStyle/>
          <a:p>
            <a:r>
              <a:rPr lang="en-US" b="1" dirty="0" smtClean="0">
                <a:solidFill>
                  <a:schemeClr val="bg1"/>
                </a:solidFill>
              </a:rPr>
              <a:t>How </a:t>
            </a:r>
            <a:r>
              <a:rPr lang="en-US" b="1" dirty="0">
                <a:solidFill>
                  <a:schemeClr val="bg1"/>
                </a:solidFill>
              </a:rPr>
              <a:t>do you provide residents with feedback on the quality of their teaching to </a:t>
            </a:r>
            <a:r>
              <a:rPr lang="en-US" b="1" dirty="0" smtClean="0">
                <a:solidFill>
                  <a:schemeClr val="bg1"/>
                </a:solidFill>
              </a:rPr>
              <a:t>students?</a:t>
            </a:r>
          </a:p>
          <a:p>
            <a:r>
              <a:rPr lang="en-US" b="1" dirty="0" smtClean="0">
                <a:solidFill>
                  <a:schemeClr val="bg1"/>
                </a:solidFill>
              </a:rPr>
              <a:t>How </a:t>
            </a:r>
            <a:r>
              <a:rPr lang="en-US" b="1" dirty="0">
                <a:solidFill>
                  <a:schemeClr val="bg1"/>
                </a:solidFill>
              </a:rPr>
              <a:t>do you prepare residents to assess students?</a:t>
            </a:r>
          </a:p>
          <a:p>
            <a:r>
              <a:rPr lang="en-US" b="1" dirty="0" smtClean="0">
                <a:solidFill>
                  <a:srgbClr val="FFC000"/>
                </a:solidFill>
              </a:rPr>
              <a:t>Who determines what conditions are listed in the students’ clerkship “passport”?  How do you know if a student successfully completes his/her passport?</a:t>
            </a:r>
            <a:endParaRPr lang="en-US" b="1" dirty="0">
              <a:solidFill>
                <a:srgbClr val="FFC000"/>
              </a:solidFill>
            </a:endParaRPr>
          </a:p>
          <a:p>
            <a:r>
              <a:rPr lang="en-US" b="1" dirty="0" smtClean="0">
                <a:solidFill>
                  <a:schemeClr val="bg1"/>
                </a:solidFill>
              </a:rPr>
              <a:t>What </a:t>
            </a:r>
            <a:r>
              <a:rPr lang="en-US" b="1" dirty="0">
                <a:solidFill>
                  <a:schemeClr val="bg1"/>
                </a:solidFill>
              </a:rPr>
              <a:t>does your clerkship do to ensure that students are appropriately supervised?</a:t>
            </a:r>
          </a:p>
          <a:p>
            <a:r>
              <a:rPr lang="en-US" b="1" dirty="0" smtClean="0">
                <a:solidFill>
                  <a:schemeClr val="bg1"/>
                </a:solidFill>
              </a:rPr>
              <a:t>How </a:t>
            </a:r>
            <a:r>
              <a:rPr lang="en-US" b="1" dirty="0">
                <a:solidFill>
                  <a:schemeClr val="bg1"/>
                </a:solidFill>
              </a:rPr>
              <a:t>do you know if students are learning what you think they should?</a:t>
            </a:r>
          </a:p>
          <a:p>
            <a:endParaRPr lang="en-US" dirty="0">
              <a:solidFill>
                <a:schemeClr val="bg1"/>
              </a:solidFill>
            </a:endParaRPr>
          </a:p>
          <a:p>
            <a:endParaRPr lang="en-US" dirty="0" smtClean="0">
              <a:solidFill>
                <a:schemeClr val="bg1"/>
              </a:solidFill>
            </a:endParaRPr>
          </a:p>
        </p:txBody>
      </p:sp>
    </p:spTree>
    <p:extLst>
      <p:ext uri="{BB962C8B-B14F-4D97-AF65-F5344CB8AC3E}">
        <p14:creationId xmlns:p14="http://schemas.microsoft.com/office/powerpoint/2010/main" xmlns="" val="1402323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804233"/>
            <a:ext cx="8229600" cy="1322022"/>
          </a:xfrm>
        </p:spPr>
        <p:txBody>
          <a:bodyPr>
            <a:normAutofit fontScale="90000"/>
          </a:bodyPr>
          <a:lstStyle/>
          <a:p>
            <a:r>
              <a:rPr lang="en-US" b="1" dirty="0" smtClean="0">
                <a:solidFill>
                  <a:srgbClr val="F2AB13"/>
                </a:solidFill>
                <a:latin typeface="Calibri (Headings)"/>
                <a:cs typeface="Calibri (Headings)"/>
              </a:rPr>
              <a:t>LCME Standard 6 </a:t>
            </a:r>
            <a:br>
              <a:rPr lang="en-US" b="1" dirty="0" smtClean="0">
                <a:solidFill>
                  <a:srgbClr val="F2AB13"/>
                </a:solidFill>
                <a:latin typeface="Calibri (Headings)"/>
                <a:cs typeface="Calibri (Headings)"/>
              </a:rPr>
            </a:br>
            <a:endParaRPr lang="en-US" dirty="0"/>
          </a:p>
        </p:txBody>
      </p:sp>
      <p:sp>
        <p:nvSpPr>
          <p:cNvPr id="3" name="Content Placeholder 2"/>
          <p:cNvSpPr>
            <a:spLocks noGrp="1"/>
          </p:cNvSpPr>
          <p:nvPr>
            <p:ph idx="1"/>
          </p:nvPr>
        </p:nvSpPr>
        <p:spPr>
          <a:xfrm>
            <a:off x="457200" y="1487278"/>
            <a:ext cx="8229600" cy="4592548"/>
          </a:xfrm>
        </p:spPr>
        <p:txBody>
          <a:bodyPr>
            <a:normAutofit/>
          </a:bodyPr>
          <a:lstStyle/>
          <a:p>
            <a:r>
              <a:rPr lang="en-US" b="1" i="1" dirty="0" smtClean="0">
                <a:solidFill>
                  <a:schemeClr val="bg1"/>
                </a:solidFill>
              </a:rPr>
              <a:t>6.2 : Required Clinical Experiences. </a:t>
            </a:r>
            <a:r>
              <a:rPr lang="en-US" b="1" dirty="0" smtClean="0">
                <a:solidFill>
                  <a:schemeClr val="bg1"/>
                </a:solidFill>
              </a:rPr>
              <a:t>“The faculty of a medical school define the types of patients and clinical conditions that medical students are required to encounter, the skills to be performed by medical students, the appropriate clinical settings for these experiences, and the expected levels of </a:t>
            </a:r>
            <a:r>
              <a:rPr lang="en-US" b="1" dirty="0">
                <a:solidFill>
                  <a:schemeClr val="bg1"/>
                </a:solidFill>
              </a:rPr>
              <a:t>medical student responsibility</a:t>
            </a:r>
            <a:r>
              <a:rPr lang="en-US" b="1" dirty="0" smtClean="0">
                <a:solidFill>
                  <a:schemeClr val="bg1"/>
                </a:solidFill>
              </a:rPr>
              <a:t>.”</a:t>
            </a:r>
            <a:endParaRPr lang="en-US" b="1" dirty="0">
              <a:solidFill>
                <a:schemeClr val="bg1"/>
              </a:solidFill>
            </a:endParaRPr>
          </a:p>
          <a:p>
            <a:endParaRPr lang="en-US" dirty="0" smtClean="0">
              <a:solidFill>
                <a:schemeClr val="bg1"/>
              </a:solidFill>
            </a:endParaRPr>
          </a:p>
        </p:txBody>
      </p:sp>
    </p:spTree>
    <p:extLst>
      <p:ext uri="{BB962C8B-B14F-4D97-AF65-F5344CB8AC3E}">
        <p14:creationId xmlns:p14="http://schemas.microsoft.com/office/powerpoint/2010/main" xmlns="" val="27027151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1200838"/>
            <a:ext cx="8229600" cy="627961"/>
          </a:xfrm>
        </p:spPr>
        <p:txBody>
          <a:bodyPr>
            <a:normAutofit fontScale="90000"/>
          </a:bodyPr>
          <a:lstStyle/>
          <a:p>
            <a:r>
              <a:rPr lang="en-US" b="1" dirty="0" smtClean="0">
                <a:solidFill>
                  <a:srgbClr val="F2AB13"/>
                </a:solidFill>
                <a:latin typeface="Calibri (Headings)"/>
                <a:cs typeface="Calibri (Headings)"/>
              </a:rPr>
              <a:t>LCME Standard 8</a:t>
            </a:r>
            <a:br>
              <a:rPr lang="en-US" b="1" dirty="0" smtClean="0">
                <a:solidFill>
                  <a:srgbClr val="F2AB13"/>
                </a:solidFill>
                <a:latin typeface="Calibri (Headings)"/>
                <a:cs typeface="Calibri (Headings)"/>
              </a:rPr>
            </a:br>
            <a:endParaRPr lang="en-US" dirty="0"/>
          </a:p>
        </p:txBody>
      </p:sp>
      <p:sp>
        <p:nvSpPr>
          <p:cNvPr id="3" name="Content Placeholder 2"/>
          <p:cNvSpPr>
            <a:spLocks noGrp="1"/>
          </p:cNvSpPr>
          <p:nvPr>
            <p:ph idx="1"/>
          </p:nvPr>
        </p:nvSpPr>
        <p:spPr>
          <a:xfrm>
            <a:off x="457200" y="1663546"/>
            <a:ext cx="8229600" cy="4416279"/>
          </a:xfrm>
        </p:spPr>
        <p:txBody>
          <a:bodyPr>
            <a:normAutofit/>
          </a:bodyPr>
          <a:lstStyle/>
          <a:p>
            <a:r>
              <a:rPr lang="en-US" b="1" i="1" dirty="0" smtClean="0">
                <a:solidFill>
                  <a:schemeClr val="bg1"/>
                </a:solidFill>
              </a:rPr>
              <a:t>8.6  Monitoring </a:t>
            </a:r>
            <a:r>
              <a:rPr lang="en-US" b="1" i="1" dirty="0">
                <a:solidFill>
                  <a:schemeClr val="bg1"/>
                </a:solidFill>
              </a:rPr>
              <a:t>Of Completion of Required Clinical </a:t>
            </a:r>
            <a:r>
              <a:rPr lang="en-US" b="1" i="1" dirty="0" smtClean="0">
                <a:solidFill>
                  <a:schemeClr val="bg1"/>
                </a:solidFill>
              </a:rPr>
              <a:t>Experiences. </a:t>
            </a:r>
            <a:r>
              <a:rPr lang="en-US" b="1" dirty="0" smtClean="0">
                <a:solidFill>
                  <a:schemeClr val="bg1"/>
                </a:solidFill>
              </a:rPr>
              <a:t>“A </a:t>
            </a:r>
            <a:r>
              <a:rPr lang="en-US" b="1" dirty="0">
                <a:solidFill>
                  <a:schemeClr val="bg1"/>
                </a:solidFill>
              </a:rPr>
              <a:t>medical school has in place a system with central oversight that monitors and ensures completion by all medical students of required clinical experiences in the medical education program and remedies any identified gaps</a:t>
            </a:r>
            <a:r>
              <a:rPr lang="en-US" b="1" dirty="0" smtClean="0">
                <a:solidFill>
                  <a:schemeClr val="bg1"/>
                </a:solidFill>
              </a:rPr>
              <a:t>.”</a:t>
            </a:r>
            <a:endParaRPr lang="en-US" b="1" dirty="0">
              <a:solidFill>
                <a:schemeClr val="bg1"/>
              </a:solidFill>
            </a:endParaRPr>
          </a:p>
          <a:p>
            <a:endParaRPr lang="en-US" dirty="0" smtClean="0">
              <a:solidFill>
                <a:schemeClr val="bg1"/>
              </a:solidFill>
            </a:endParaRPr>
          </a:p>
        </p:txBody>
      </p:sp>
    </p:spTree>
    <p:extLst>
      <p:ext uri="{BB962C8B-B14F-4D97-AF65-F5344CB8AC3E}">
        <p14:creationId xmlns:p14="http://schemas.microsoft.com/office/powerpoint/2010/main" xmlns="" val="776050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1200838"/>
            <a:ext cx="8229600" cy="627961"/>
          </a:xfrm>
        </p:spPr>
        <p:txBody>
          <a:bodyPr>
            <a:normAutofit fontScale="90000"/>
          </a:bodyPr>
          <a:lstStyle/>
          <a:p>
            <a:r>
              <a:rPr lang="en-US" b="1" dirty="0" smtClean="0">
                <a:solidFill>
                  <a:srgbClr val="F2AB13"/>
                </a:solidFill>
                <a:latin typeface="Calibri (Headings)"/>
                <a:cs typeface="Calibri (Headings)"/>
              </a:rPr>
              <a:t>LCME Standard 8</a:t>
            </a:r>
            <a:br>
              <a:rPr lang="en-US" b="1" dirty="0" smtClean="0">
                <a:solidFill>
                  <a:srgbClr val="F2AB13"/>
                </a:solidFill>
                <a:latin typeface="Calibri (Headings)"/>
                <a:cs typeface="Calibri (Headings)"/>
              </a:rPr>
            </a:br>
            <a:endParaRPr lang="en-US" dirty="0"/>
          </a:p>
        </p:txBody>
      </p:sp>
      <p:sp>
        <p:nvSpPr>
          <p:cNvPr id="3" name="Content Placeholder 2"/>
          <p:cNvSpPr>
            <a:spLocks noGrp="1"/>
          </p:cNvSpPr>
          <p:nvPr>
            <p:ph idx="1"/>
          </p:nvPr>
        </p:nvSpPr>
        <p:spPr>
          <a:xfrm>
            <a:off x="457200" y="1663546"/>
            <a:ext cx="8229600" cy="4416279"/>
          </a:xfrm>
        </p:spPr>
        <p:txBody>
          <a:bodyPr>
            <a:normAutofit lnSpcReduction="10000"/>
          </a:bodyPr>
          <a:lstStyle/>
          <a:p>
            <a:pPr marL="0" indent="0">
              <a:buNone/>
            </a:pPr>
            <a:r>
              <a:rPr lang="en-US" b="1" dirty="0" smtClean="0">
                <a:solidFill>
                  <a:schemeClr val="bg1"/>
                </a:solidFill>
              </a:rPr>
              <a:t>8.6  Monitoring </a:t>
            </a:r>
            <a:r>
              <a:rPr lang="en-US" b="1" dirty="0">
                <a:solidFill>
                  <a:schemeClr val="bg1"/>
                </a:solidFill>
              </a:rPr>
              <a:t>Of Completion of Required Clinical </a:t>
            </a:r>
            <a:r>
              <a:rPr lang="en-US" b="1" dirty="0" smtClean="0">
                <a:solidFill>
                  <a:schemeClr val="bg1"/>
                </a:solidFill>
              </a:rPr>
              <a:t>Experiences </a:t>
            </a:r>
          </a:p>
          <a:p>
            <a:r>
              <a:rPr lang="en-US" b="1" dirty="0" smtClean="0">
                <a:solidFill>
                  <a:schemeClr val="bg1"/>
                </a:solidFill>
              </a:rPr>
              <a:t>Looking for central “</a:t>
            </a:r>
            <a:r>
              <a:rPr lang="en-US" b="1" i="1" dirty="0" smtClean="0">
                <a:solidFill>
                  <a:schemeClr val="bg1"/>
                </a:solidFill>
              </a:rPr>
              <a:t>control</a:t>
            </a:r>
            <a:r>
              <a:rPr lang="en-US" b="1" dirty="0" smtClean="0">
                <a:solidFill>
                  <a:schemeClr val="bg1"/>
                </a:solidFill>
              </a:rPr>
              <a:t>” rather than merely “oversight”</a:t>
            </a:r>
          </a:p>
          <a:p>
            <a:r>
              <a:rPr lang="en-US" b="1" dirty="0" smtClean="0">
                <a:solidFill>
                  <a:schemeClr val="bg1"/>
                </a:solidFill>
              </a:rPr>
              <a:t>Site visitors were dismayed that each Clerkship was using a unique method to track student core experiences</a:t>
            </a:r>
          </a:p>
          <a:p>
            <a:r>
              <a:rPr lang="en-US" b="1" dirty="0" smtClean="0">
                <a:solidFill>
                  <a:schemeClr val="bg1"/>
                </a:solidFill>
              </a:rPr>
              <a:t>LCME designated this an issue to be monitored and reported upon</a:t>
            </a:r>
          </a:p>
        </p:txBody>
      </p:sp>
    </p:spTree>
    <p:extLst>
      <p:ext uri="{BB962C8B-B14F-4D97-AF65-F5344CB8AC3E}">
        <p14:creationId xmlns:p14="http://schemas.microsoft.com/office/powerpoint/2010/main" xmlns="" val="194443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logo.jpg"/>
          <p:cNvPicPr>
            <a:picLocks noChangeAspect="1"/>
          </p:cNvPicPr>
          <p:nvPr/>
        </p:nvPicPr>
        <p:blipFill>
          <a:blip r:embed="rId2"/>
          <a:stretch>
            <a:fillRect/>
          </a:stretch>
        </p:blipFill>
        <p:spPr>
          <a:xfrm>
            <a:off x="0" y="8247"/>
            <a:ext cx="9144000" cy="6858001"/>
          </a:xfrm>
          <a:prstGeom prst="rect">
            <a:avLst/>
          </a:prstGeom>
        </p:spPr>
      </p:pic>
      <p:sp>
        <p:nvSpPr>
          <p:cNvPr id="5" name="Title 1"/>
          <p:cNvSpPr>
            <a:spLocks noGrp="1"/>
          </p:cNvSpPr>
          <p:nvPr>
            <p:ph type="title"/>
          </p:nvPr>
        </p:nvSpPr>
        <p:spPr>
          <a:xfrm>
            <a:off x="457200" y="1914071"/>
            <a:ext cx="8229600" cy="1143000"/>
          </a:xfrm>
        </p:spPr>
        <p:txBody>
          <a:bodyPr>
            <a:normAutofit/>
          </a:bodyPr>
          <a:lstStyle/>
          <a:p>
            <a:r>
              <a:rPr lang="en-US" b="1" dirty="0" smtClean="0">
                <a:solidFill>
                  <a:srgbClr val="F2AB13"/>
                </a:solidFill>
                <a:latin typeface="Calibri (Headings)"/>
              </a:rPr>
              <a:t>Our LCME Visit</a:t>
            </a:r>
            <a:endParaRPr lang="en-US" dirty="0"/>
          </a:p>
        </p:txBody>
      </p:sp>
      <p:sp>
        <p:nvSpPr>
          <p:cNvPr id="6" name="Content Placeholder 2"/>
          <p:cNvSpPr>
            <a:spLocks noGrp="1"/>
          </p:cNvSpPr>
          <p:nvPr>
            <p:ph idx="1"/>
          </p:nvPr>
        </p:nvSpPr>
        <p:spPr>
          <a:xfrm>
            <a:off x="1123720" y="3229429"/>
            <a:ext cx="7072829" cy="2685142"/>
          </a:xfrm>
        </p:spPr>
        <p:txBody>
          <a:bodyPr>
            <a:normAutofit lnSpcReduction="10000"/>
          </a:bodyPr>
          <a:lstStyle/>
          <a:p>
            <a:r>
              <a:rPr lang="en-US" b="1" dirty="0" smtClean="0">
                <a:solidFill>
                  <a:schemeClr val="bg1"/>
                </a:solidFill>
              </a:rPr>
              <a:t>October 2015</a:t>
            </a:r>
          </a:p>
          <a:p>
            <a:r>
              <a:rPr lang="en-US" b="1" dirty="0" smtClean="0">
                <a:solidFill>
                  <a:schemeClr val="bg1"/>
                </a:solidFill>
              </a:rPr>
              <a:t>First institution evaluated using the new LCME standards</a:t>
            </a:r>
          </a:p>
          <a:p>
            <a:r>
              <a:rPr lang="en-US" b="1" dirty="0" smtClean="0">
                <a:solidFill>
                  <a:schemeClr val="bg1"/>
                </a:solidFill>
              </a:rPr>
              <a:t>On the heels of a major overhaul of the medical school curriculum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itle.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457200" y="2766786"/>
            <a:ext cx="8229600" cy="653142"/>
          </a:xfrm>
        </p:spPr>
        <p:txBody>
          <a:bodyPr>
            <a:normAutofit fontScale="90000"/>
          </a:bodyPr>
          <a:lstStyle/>
          <a:p>
            <a:r>
              <a:rPr lang="en-US" b="1" dirty="0" smtClean="0">
                <a:solidFill>
                  <a:srgbClr val="F2AB13"/>
                </a:solidFill>
                <a:latin typeface="Calibri (Headings)"/>
                <a:cs typeface="Calibri (Headings)"/>
              </a:rPr>
              <a:t>LCME Visit Pearls</a:t>
            </a:r>
            <a:endParaRPr lang="en-US" dirty="0"/>
          </a:p>
        </p:txBody>
      </p:sp>
      <p:sp>
        <p:nvSpPr>
          <p:cNvPr id="3" name="Content Placeholder 2"/>
          <p:cNvSpPr>
            <a:spLocks noGrp="1"/>
          </p:cNvSpPr>
          <p:nvPr>
            <p:ph idx="1"/>
          </p:nvPr>
        </p:nvSpPr>
        <p:spPr>
          <a:xfrm>
            <a:off x="457200" y="3574143"/>
            <a:ext cx="8229600" cy="2322286"/>
          </a:xfrm>
        </p:spPr>
        <p:txBody>
          <a:bodyPr>
            <a:normAutofit fontScale="92500" lnSpcReduction="20000"/>
          </a:bodyPr>
          <a:lstStyle/>
          <a:p>
            <a:r>
              <a:rPr lang="en-US" b="1" dirty="0" smtClean="0">
                <a:solidFill>
                  <a:schemeClr val="bg1"/>
                </a:solidFill>
              </a:rPr>
              <a:t>Know your vulnerabilities as a program</a:t>
            </a:r>
          </a:p>
          <a:p>
            <a:r>
              <a:rPr lang="en-US" b="1" dirty="0" smtClean="0">
                <a:solidFill>
                  <a:schemeClr val="bg1"/>
                </a:solidFill>
              </a:rPr>
              <a:t>Prepare! Prepare! Prepare!</a:t>
            </a:r>
          </a:p>
          <a:p>
            <a:r>
              <a:rPr lang="en-US" b="1" dirty="0" smtClean="0">
                <a:solidFill>
                  <a:schemeClr val="bg1"/>
                </a:solidFill>
              </a:rPr>
              <a:t>Be honest with the site visitors</a:t>
            </a:r>
          </a:p>
          <a:p>
            <a:r>
              <a:rPr lang="en-US" b="1" dirty="0" smtClean="0">
                <a:solidFill>
                  <a:schemeClr val="bg1"/>
                </a:solidFill>
              </a:rPr>
              <a:t>Explain your challenges and what you are doing to overcome them</a:t>
            </a:r>
            <a:endParaRPr lang="en-US"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logo.jpg"/>
          <p:cNvPicPr>
            <a:picLocks noChangeAspect="1"/>
          </p:cNvPicPr>
          <p:nvPr/>
        </p:nvPicPr>
        <p:blipFill>
          <a:blip r:embed="rId2"/>
          <a:stretch>
            <a:fillRect/>
          </a:stretch>
        </p:blipFill>
        <p:spPr>
          <a:xfrm>
            <a:off x="0" y="8247"/>
            <a:ext cx="9144000" cy="6858001"/>
          </a:xfrm>
          <a:prstGeom prst="rect">
            <a:avLst/>
          </a:prstGeom>
        </p:spPr>
      </p:pic>
      <p:sp>
        <p:nvSpPr>
          <p:cNvPr id="5" name="Title 1"/>
          <p:cNvSpPr>
            <a:spLocks noGrp="1"/>
          </p:cNvSpPr>
          <p:nvPr>
            <p:ph type="title"/>
          </p:nvPr>
        </p:nvSpPr>
        <p:spPr>
          <a:xfrm>
            <a:off x="457200" y="1342571"/>
            <a:ext cx="8229600" cy="1143000"/>
          </a:xfrm>
        </p:spPr>
        <p:txBody>
          <a:bodyPr>
            <a:normAutofit/>
          </a:bodyPr>
          <a:lstStyle/>
          <a:p>
            <a:r>
              <a:rPr lang="en-US" b="1" dirty="0" smtClean="0">
                <a:solidFill>
                  <a:srgbClr val="F2AB13"/>
                </a:solidFill>
                <a:latin typeface="Calibri (Headings)"/>
              </a:rPr>
              <a:t>LCME Outcome</a:t>
            </a:r>
            <a:endParaRPr lang="en-US" dirty="0"/>
          </a:p>
        </p:txBody>
      </p:sp>
      <p:sp>
        <p:nvSpPr>
          <p:cNvPr id="6" name="Content Placeholder 2"/>
          <p:cNvSpPr>
            <a:spLocks noGrp="1"/>
          </p:cNvSpPr>
          <p:nvPr>
            <p:ph idx="1"/>
          </p:nvPr>
        </p:nvSpPr>
        <p:spPr>
          <a:xfrm>
            <a:off x="1123720" y="2357610"/>
            <a:ext cx="7072829" cy="3556961"/>
          </a:xfrm>
        </p:spPr>
        <p:txBody>
          <a:bodyPr>
            <a:normAutofit/>
          </a:bodyPr>
          <a:lstStyle/>
          <a:p>
            <a:r>
              <a:rPr lang="en-US" b="1" dirty="0" smtClean="0">
                <a:solidFill>
                  <a:schemeClr val="bg1"/>
                </a:solidFill>
              </a:rPr>
              <a:t>Feb 2016: full 8-year accreditation</a:t>
            </a:r>
          </a:p>
          <a:p>
            <a:r>
              <a:rPr lang="en-US" b="1" dirty="0" smtClean="0">
                <a:solidFill>
                  <a:schemeClr val="bg1"/>
                </a:solidFill>
              </a:rPr>
              <a:t>Some reporting requirements</a:t>
            </a:r>
          </a:p>
          <a:p>
            <a:r>
              <a:rPr lang="en-US" b="1" dirty="0" smtClean="0">
                <a:solidFill>
                  <a:schemeClr val="bg1"/>
                </a:solidFill>
              </a:rPr>
              <a:t>Diversity, Dean’s control of financial management, Strategic planning, Student Counseling</a:t>
            </a:r>
          </a:p>
          <a:p>
            <a:r>
              <a:rPr lang="en-US" b="1" dirty="0" smtClean="0">
                <a:solidFill>
                  <a:schemeClr val="bg1"/>
                </a:solidFill>
              </a:rPr>
              <a:t>Few intersect with Clerkship directly</a:t>
            </a:r>
          </a:p>
        </p:txBody>
      </p:sp>
    </p:spTree>
    <p:extLst>
      <p:ext uri="{BB962C8B-B14F-4D97-AF65-F5344CB8AC3E}">
        <p14:creationId xmlns:p14="http://schemas.microsoft.com/office/powerpoint/2010/main" xmlns="" val="2729493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logo.jpg"/>
          <p:cNvPicPr>
            <a:picLocks noChangeAspect="1"/>
          </p:cNvPicPr>
          <p:nvPr/>
        </p:nvPicPr>
        <p:blipFill>
          <a:blip r:embed="rId2"/>
          <a:stretch>
            <a:fillRect/>
          </a:stretch>
        </p:blipFill>
        <p:spPr>
          <a:xfrm>
            <a:off x="0" y="8247"/>
            <a:ext cx="9144000" cy="6858001"/>
          </a:xfrm>
          <a:prstGeom prst="rect">
            <a:avLst/>
          </a:prstGeom>
        </p:spPr>
      </p:pic>
      <p:sp>
        <p:nvSpPr>
          <p:cNvPr id="5" name="Title 1"/>
          <p:cNvSpPr>
            <a:spLocks noGrp="1"/>
          </p:cNvSpPr>
          <p:nvPr>
            <p:ph type="title"/>
          </p:nvPr>
        </p:nvSpPr>
        <p:spPr>
          <a:xfrm>
            <a:off x="457200" y="1208992"/>
            <a:ext cx="8229600" cy="1143000"/>
          </a:xfrm>
        </p:spPr>
        <p:txBody>
          <a:bodyPr>
            <a:normAutofit/>
          </a:bodyPr>
          <a:lstStyle/>
          <a:p>
            <a:r>
              <a:rPr lang="en-US" b="1" dirty="0" smtClean="0">
                <a:solidFill>
                  <a:srgbClr val="F2AB13"/>
                </a:solidFill>
                <a:latin typeface="Calibri (Headings)"/>
              </a:rPr>
              <a:t>Preparation</a:t>
            </a:r>
            <a:endParaRPr lang="en-US" dirty="0"/>
          </a:p>
        </p:txBody>
      </p:sp>
      <p:sp>
        <p:nvSpPr>
          <p:cNvPr id="6" name="Content Placeholder 2"/>
          <p:cNvSpPr>
            <a:spLocks noGrp="1"/>
          </p:cNvSpPr>
          <p:nvPr>
            <p:ph idx="1"/>
          </p:nvPr>
        </p:nvSpPr>
        <p:spPr>
          <a:xfrm>
            <a:off x="457200" y="2269475"/>
            <a:ext cx="8229600" cy="3645096"/>
          </a:xfrm>
        </p:spPr>
        <p:txBody>
          <a:bodyPr>
            <a:normAutofit fontScale="92500"/>
          </a:bodyPr>
          <a:lstStyle/>
          <a:p>
            <a:r>
              <a:rPr lang="en-US" b="1" dirty="0" smtClean="0">
                <a:solidFill>
                  <a:schemeClr val="bg1"/>
                </a:solidFill>
              </a:rPr>
              <a:t>Review LCME report from 2008</a:t>
            </a:r>
          </a:p>
          <a:p>
            <a:r>
              <a:rPr lang="en-US" b="1" dirty="0" smtClean="0">
                <a:solidFill>
                  <a:schemeClr val="bg1"/>
                </a:solidFill>
              </a:rPr>
              <a:t>Self-study, internal Data Collection Instruments</a:t>
            </a:r>
          </a:p>
          <a:p>
            <a:r>
              <a:rPr lang="en-US" b="1" dirty="0" smtClean="0">
                <a:solidFill>
                  <a:schemeClr val="bg1"/>
                </a:solidFill>
              </a:rPr>
              <a:t>Independent Student Analysis</a:t>
            </a:r>
          </a:p>
          <a:p>
            <a:r>
              <a:rPr lang="en-US" b="1" dirty="0" smtClean="0">
                <a:solidFill>
                  <a:schemeClr val="bg1"/>
                </a:solidFill>
              </a:rPr>
              <a:t>LCME “bulletins”</a:t>
            </a:r>
          </a:p>
          <a:p>
            <a:r>
              <a:rPr lang="en-US" b="1" dirty="0" smtClean="0">
                <a:solidFill>
                  <a:schemeClr val="bg1"/>
                </a:solidFill>
              </a:rPr>
              <a:t>LCME “prep” sessions</a:t>
            </a:r>
          </a:p>
          <a:p>
            <a:r>
              <a:rPr lang="en-US" b="1" dirty="0" smtClean="0">
                <a:solidFill>
                  <a:schemeClr val="bg1"/>
                </a:solidFill>
              </a:rPr>
              <a:t>LCME “dress rehearsal”</a:t>
            </a:r>
          </a:p>
        </p:txBody>
      </p:sp>
    </p:spTree>
    <p:extLst>
      <p:ext uri="{BB962C8B-B14F-4D97-AF65-F5344CB8AC3E}">
        <p14:creationId xmlns:p14="http://schemas.microsoft.com/office/powerpoint/2010/main" xmlns="" val="4057834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logo.jpg"/>
          <p:cNvPicPr>
            <a:picLocks noChangeAspect="1"/>
          </p:cNvPicPr>
          <p:nvPr/>
        </p:nvPicPr>
        <p:blipFill>
          <a:blip r:embed="rId2"/>
          <a:stretch>
            <a:fillRect/>
          </a:stretch>
        </p:blipFill>
        <p:spPr>
          <a:xfrm>
            <a:off x="0" y="8247"/>
            <a:ext cx="9144000" cy="6858001"/>
          </a:xfrm>
          <a:prstGeom prst="rect">
            <a:avLst/>
          </a:prstGeom>
        </p:spPr>
      </p:pic>
      <p:sp>
        <p:nvSpPr>
          <p:cNvPr id="5" name="Title 1"/>
          <p:cNvSpPr>
            <a:spLocks noGrp="1"/>
          </p:cNvSpPr>
          <p:nvPr>
            <p:ph type="title"/>
          </p:nvPr>
        </p:nvSpPr>
        <p:spPr>
          <a:xfrm>
            <a:off x="1145754" y="1432192"/>
            <a:ext cx="7541046" cy="919799"/>
          </a:xfrm>
        </p:spPr>
        <p:txBody>
          <a:bodyPr>
            <a:normAutofit/>
          </a:bodyPr>
          <a:lstStyle/>
          <a:p>
            <a:r>
              <a:rPr lang="en-US" b="1" dirty="0" smtClean="0">
                <a:solidFill>
                  <a:srgbClr val="F2AB13"/>
                </a:solidFill>
                <a:latin typeface="Calibri (Headings)"/>
              </a:rPr>
              <a:t>What We Expected</a:t>
            </a:r>
            <a:endParaRPr lang="en-US" dirty="0"/>
          </a:p>
        </p:txBody>
      </p:sp>
      <p:sp>
        <p:nvSpPr>
          <p:cNvPr id="6" name="Content Placeholder 2"/>
          <p:cNvSpPr>
            <a:spLocks noGrp="1"/>
          </p:cNvSpPr>
          <p:nvPr>
            <p:ph idx="1"/>
          </p:nvPr>
        </p:nvSpPr>
        <p:spPr>
          <a:xfrm>
            <a:off x="793214" y="2351992"/>
            <a:ext cx="7579605" cy="3817454"/>
          </a:xfrm>
        </p:spPr>
        <p:txBody>
          <a:bodyPr>
            <a:noAutofit/>
          </a:bodyPr>
          <a:lstStyle/>
          <a:p>
            <a:pPr>
              <a:lnSpc>
                <a:spcPct val="120000"/>
              </a:lnSpc>
            </a:pPr>
            <a:r>
              <a:rPr lang="en-US" sz="2400" b="1" dirty="0" smtClean="0">
                <a:solidFill>
                  <a:schemeClr val="bg1"/>
                </a:solidFill>
              </a:rPr>
              <a:t>Element </a:t>
            </a:r>
            <a:r>
              <a:rPr lang="en-US" sz="2400" b="1" dirty="0">
                <a:solidFill>
                  <a:schemeClr val="bg1"/>
                </a:solidFill>
              </a:rPr>
              <a:t>3.6: Student </a:t>
            </a:r>
            <a:r>
              <a:rPr lang="en-US" sz="2400" b="1" dirty="0" smtClean="0">
                <a:solidFill>
                  <a:schemeClr val="bg1"/>
                </a:solidFill>
              </a:rPr>
              <a:t>Mistreatment</a:t>
            </a:r>
            <a:endParaRPr lang="en-US" sz="2400" b="1" dirty="0">
              <a:solidFill>
                <a:schemeClr val="bg1"/>
              </a:solidFill>
            </a:endParaRPr>
          </a:p>
          <a:p>
            <a:pPr>
              <a:lnSpc>
                <a:spcPct val="120000"/>
              </a:lnSpc>
            </a:pPr>
            <a:r>
              <a:rPr lang="en-US" sz="2400" b="1" dirty="0">
                <a:solidFill>
                  <a:schemeClr val="bg1"/>
                </a:solidFill>
              </a:rPr>
              <a:t>Element 5.5: Resources for Clinical </a:t>
            </a:r>
            <a:r>
              <a:rPr lang="en-US" sz="2400" b="1" dirty="0" smtClean="0">
                <a:solidFill>
                  <a:schemeClr val="bg1"/>
                </a:solidFill>
              </a:rPr>
              <a:t>Instruction</a:t>
            </a:r>
            <a:endParaRPr lang="en-US" sz="2400" b="1" dirty="0">
              <a:solidFill>
                <a:schemeClr val="bg1"/>
              </a:solidFill>
            </a:endParaRPr>
          </a:p>
          <a:p>
            <a:pPr>
              <a:lnSpc>
                <a:spcPct val="120000"/>
              </a:lnSpc>
            </a:pPr>
            <a:r>
              <a:rPr lang="en-US" sz="2400" b="1" dirty="0">
                <a:solidFill>
                  <a:schemeClr val="bg1"/>
                </a:solidFill>
              </a:rPr>
              <a:t>Element 9.1: Preparation of Resident and Non-faculty </a:t>
            </a:r>
            <a:r>
              <a:rPr lang="en-US" sz="2400" b="1" dirty="0" smtClean="0">
                <a:solidFill>
                  <a:schemeClr val="bg1"/>
                </a:solidFill>
              </a:rPr>
              <a:t>Instructors</a:t>
            </a:r>
            <a:endParaRPr lang="en-US" sz="2400" b="1" dirty="0">
              <a:solidFill>
                <a:schemeClr val="bg1"/>
              </a:solidFill>
            </a:endParaRPr>
          </a:p>
          <a:p>
            <a:pPr>
              <a:lnSpc>
                <a:spcPct val="120000"/>
              </a:lnSpc>
            </a:pPr>
            <a:r>
              <a:rPr lang="en-US" sz="2400" b="1" dirty="0">
                <a:solidFill>
                  <a:schemeClr val="bg1"/>
                </a:solidFill>
              </a:rPr>
              <a:t>Element 9.3: Clinical Supervision of Medical </a:t>
            </a:r>
            <a:r>
              <a:rPr lang="en-US" sz="2400" b="1" dirty="0" smtClean="0">
                <a:solidFill>
                  <a:schemeClr val="bg1"/>
                </a:solidFill>
              </a:rPr>
              <a:t>Students</a:t>
            </a:r>
            <a:endParaRPr lang="en-US" sz="2400" b="1" dirty="0">
              <a:solidFill>
                <a:schemeClr val="bg1"/>
              </a:solidFill>
            </a:endParaRPr>
          </a:p>
          <a:p>
            <a:pPr>
              <a:lnSpc>
                <a:spcPct val="120000"/>
              </a:lnSpc>
            </a:pPr>
            <a:r>
              <a:rPr lang="en-US" sz="2400" b="1" dirty="0">
                <a:solidFill>
                  <a:schemeClr val="bg1"/>
                </a:solidFill>
              </a:rPr>
              <a:t>Element 9.4: Direct Observation of Core Clinical </a:t>
            </a:r>
            <a:r>
              <a:rPr lang="en-US" sz="2400" b="1" dirty="0" smtClean="0">
                <a:solidFill>
                  <a:schemeClr val="bg1"/>
                </a:solidFill>
              </a:rPr>
              <a:t>Skills</a:t>
            </a:r>
            <a:endParaRPr lang="en-US" sz="2400" b="1" dirty="0">
              <a:solidFill>
                <a:schemeClr val="bg1"/>
              </a:solidFill>
            </a:endParaRPr>
          </a:p>
          <a:p>
            <a:pPr>
              <a:lnSpc>
                <a:spcPct val="120000"/>
              </a:lnSpc>
            </a:pPr>
            <a:r>
              <a:rPr lang="en-US" sz="2400" b="1" dirty="0">
                <a:solidFill>
                  <a:schemeClr val="bg1"/>
                </a:solidFill>
              </a:rPr>
              <a:t>Element 9.8: Fair and Timely Summative Assessment</a:t>
            </a:r>
            <a:endParaRPr lang="en-US" sz="2400" b="1" dirty="0" smtClean="0">
              <a:solidFill>
                <a:schemeClr val="bg1"/>
              </a:solidFill>
            </a:endParaRPr>
          </a:p>
        </p:txBody>
      </p:sp>
    </p:spTree>
    <p:extLst>
      <p:ext uri="{BB962C8B-B14F-4D97-AF65-F5344CB8AC3E}">
        <p14:creationId xmlns:p14="http://schemas.microsoft.com/office/powerpoint/2010/main" xmlns="" val="2863156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logo.jpg"/>
          <p:cNvPicPr>
            <a:picLocks noChangeAspect="1"/>
          </p:cNvPicPr>
          <p:nvPr/>
        </p:nvPicPr>
        <p:blipFill>
          <a:blip r:embed="rId2"/>
          <a:stretch>
            <a:fillRect/>
          </a:stretch>
        </p:blipFill>
        <p:spPr>
          <a:xfrm>
            <a:off x="0" y="8247"/>
            <a:ext cx="9144000" cy="6858001"/>
          </a:xfrm>
          <a:prstGeom prst="rect">
            <a:avLst/>
          </a:prstGeom>
        </p:spPr>
      </p:pic>
      <p:sp>
        <p:nvSpPr>
          <p:cNvPr id="5" name="Title 1"/>
          <p:cNvSpPr>
            <a:spLocks noGrp="1"/>
          </p:cNvSpPr>
          <p:nvPr>
            <p:ph type="title"/>
          </p:nvPr>
        </p:nvSpPr>
        <p:spPr>
          <a:xfrm>
            <a:off x="1145754" y="1432192"/>
            <a:ext cx="7541046" cy="919799"/>
          </a:xfrm>
        </p:spPr>
        <p:txBody>
          <a:bodyPr>
            <a:normAutofit/>
          </a:bodyPr>
          <a:lstStyle/>
          <a:p>
            <a:r>
              <a:rPr lang="en-US" b="1" dirty="0" smtClean="0">
                <a:solidFill>
                  <a:srgbClr val="F2AB13"/>
                </a:solidFill>
                <a:latin typeface="Calibri (Headings)"/>
              </a:rPr>
              <a:t>What We Expected</a:t>
            </a:r>
            <a:endParaRPr lang="en-US" dirty="0"/>
          </a:p>
        </p:txBody>
      </p:sp>
      <p:sp>
        <p:nvSpPr>
          <p:cNvPr id="6" name="Content Placeholder 2"/>
          <p:cNvSpPr>
            <a:spLocks noGrp="1"/>
          </p:cNvSpPr>
          <p:nvPr>
            <p:ph idx="1"/>
          </p:nvPr>
        </p:nvSpPr>
        <p:spPr>
          <a:xfrm>
            <a:off x="793214" y="2351992"/>
            <a:ext cx="7579605" cy="3817454"/>
          </a:xfrm>
        </p:spPr>
        <p:txBody>
          <a:bodyPr>
            <a:noAutofit/>
          </a:bodyPr>
          <a:lstStyle/>
          <a:p>
            <a:pPr>
              <a:lnSpc>
                <a:spcPct val="120000"/>
              </a:lnSpc>
            </a:pPr>
            <a:r>
              <a:rPr lang="en-US" sz="2400" b="1" dirty="0" smtClean="0">
                <a:solidFill>
                  <a:schemeClr val="bg1"/>
                </a:solidFill>
              </a:rPr>
              <a:t>Element </a:t>
            </a:r>
            <a:r>
              <a:rPr lang="en-US" sz="2400" b="1" dirty="0">
                <a:solidFill>
                  <a:schemeClr val="bg1"/>
                </a:solidFill>
              </a:rPr>
              <a:t>3.6: Student </a:t>
            </a:r>
            <a:r>
              <a:rPr lang="en-US" sz="2400" b="1" dirty="0" smtClean="0">
                <a:solidFill>
                  <a:schemeClr val="bg1"/>
                </a:solidFill>
              </a:rPr>
              <a:t>Mistreatment</a:t>
            </a:r>
            <a:endParaRPr lang="en-US" sz="2400" b="1" dirty="0">
              <a:solidFill>
                <a:schemeClr val="bg1"/>
              </a:solidFill>
            </a:endParaRPr>
          </a:p>
          <a:p>
            <a:pPr>
              <a:lnSpc>
                <a:spcPct val="120000"/>
              </a:lnSpc>
            </a:pPr>
            <a:r>
              <a:rPr lang="en-US" sz="2400" b="1" dirty="0">
                <a:solidFill>
                  <a:schemeClr val="bg1"/>
                </a:solidFill>
              </a:rPr>
              <a:t>Element 5.5: Resources for Clinical </a:t>
            </a:r>
            <a:r>
              <a:rPr lang="en-US" sz="2400" b="1" dirty="0" smtClean="0">
                <a:solidFill>
                  <a:schemeClr val="bg1"/>
                </a:solidFill>
              </a:rPr>
              <a:t>Instruction</a:t>
            </a:r>
            <a:endParaRPr lang="en-US" sz="2400" b="1" dirty="0">
              <a:solidFill>
                <a:schemeClr val="bg1"/>
              </a:solidFill>
            </a:endParaRPr>
          </a:p>
          <a:p>
            <a:pPr>
              <a:lnSpc>
                <a:spcPct val="120000"/>
              </a:lnSpc>
            </a:pPr>
            <a:r>
              <a:rPr lang="en-US" sz="2400" b="1" dirty="0">
                <a:solidFill>
                  <a:schemeClr val="bg1"/>
                </a:solidFill>
              </a:rPr>
              <a:t>Element 9.1: Preparation of Resident and Non-faculty </a:t>
            </a:r>
            <a:r>
              <a:rPr lang="en-US" sz="2400" b="1" dirty="0" smtClean="0">
                <a:solidFill>
                  <a:schemeClr val="bg1"/>
                </a:solidFill>
              </a:rPr>
              <a:t>Instructors</a:t>
            </a:r>
            <a:endParaRPr lang="en-US" sz="2400" b="1" dirty="0">
              <a:solidFill>
                <a:schemeClr val="bg1"/>
              </a:solidFill>
            </a:endParaRPr>
          </a:p>
          <a:p>
            <a:pPr>
              <a:lnSpc>
                <a:spcPct val="120000"/>
              </a:lnSpc>
            </a:pPr>
            <a:r>
              <a:rPr lang="en-US" sz="2400" b="1" dirty="0">
                <a:solidFill>
                  <a:schemeClr val="bg1"/>
                </a:solidFill>
              </a:rPr>
              <a:t>Element 9.3: Clinical Supervision of Medical </a:t>
            </a:r>
            <a:r>
              <a:rPr lang="en-US" sz="2400" b="1" dirty="0" smtClean="0">
                <a:solidFill>
                  <a:schemeClr val="bg1"/>
                </a:solidFill>
              </a:rPr>
              <a:t>Students</a:t>
            </a:r>
            <a:endParaRPr lang="en-US" sz="2400" b="1" dirty="0">
              <a:solidFill>
                <a:schemeClr val="bg1"/>
              </a:solidFill>
            </a:endParaRPr>
          </a:p>
          <a:p>
            <a:pPr>
              <a:lnSpc>
                <a:spcPct val="120000"/>
              </a:lnSpc>
            </a:pPr>
            <a:r>
              <a:rPr lang="en-US" sz="2400" b="1" dirty="0">
                <a:solidFill>
                  <a:schemeClr val="bg1"/>
                </a:solidFill>
              </a:rPr>
              <a:t>Element 9.4: Direct Observation of Core Clinical </a:t>
            </a:r>
            <a:r>
              <a:rPr lang="en-US" sz="2400" b="1" dirty="0" smtClean="0">
                <a:solidFill>
                  <a:schemeClr val="bg1"/>
                </a:solidFill>
              </a:rPr>
              <a:t>Skills</a:t>
            </a:r>
            <a:endParaRPr lang="en-US" sz="2400" b="1" dirty="0">
              <a:solidFill>
                <a:schemeClr val="bg1"/>
              </a:solidFill>
            </a:endParaRPr>
          </a:p>
          <a:p>
            <a:pPr>
              <a:lnSpc>
                <a:spcPct val="120000"/>
              </a:lnSpc>
            </a:pPr>
            <a:r>
              <a:rPr lang="en-US" sz="2400" b="1" dirty="0">
                <a:solidFill>
                  <a:srgbClr val="FFC000"/>
                </a:solidFill>
              </a:rPr>
              <a:t>Element 9.8: Fair and Timely Summative Assessment</a:t>
            </a:r>
            <a:endParaRPr lang="en-US" sz="2400" b="1" dirty="0" smtClean="0">
              <a:solidFill>
                <a:srgbClr val="FFC000"/>
              </a:solidFill>
            </a:endParaRPr>
          </a:p>
        </p:txBody>
      </p:sp>
    </p:spTree>
    <p:extLst>
      <p:ext uri="{BB962C8B-B14F-4D97-AF65-F5344CB8AC3E}">
        <p14:creationId xmlns:p14="http://schemas.microsoft.com/office/powerpoint/2010/main" xmlns="" val="780774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logo.jpg"/>
          <p:cNvPicPr>
            <a:picLocks noChangeAspect="1"/>
          </p:cNvPicPr>
          <p:nvPr/>
        </p:nvPicPr>
        <p:blipFill>
          <a:blip r:embed="rId2"/>
          <a:stretch>
            <a:fillRect/>
          </a:stretch>
        </p:blipFill>
        <p:spPr>
          <a:xfrm>
            <a:off x="0" y="8247"/>
            <a:ext cx="9144000" cy="6858001"/>
          </a:xfrm>
          <a:prstGeom prst="rect">
            <a:avLst/>
          </a:prstGeom>
        </p:spPr>
      </p:pic>
      <p:sp>
        <p:nvSpPr>
          <p:cNvPr id="5" name="Title 1"/>
          <p:cNvSpPr>
            <a:spLocks noGrp="1"/>
          </p:cNvSpPr>
          <p:nvPr>
            <p:ph type="title"/>
          </p:nvPr>
        </p:nvSpPr>
        <p:spPr>
          <a:xfrm>
            <a:off x="1145754" y="1432192"/>
            <a:ext cx="7541046" cy="919799"/>
          </a:xfrm>
        </p:spPr>
        <p:txBody>
          <a:bodyPr>
            <a:normAutofit/>
          </a:bodyPr>
          <a:lstStyle/>
          <a:p>
            <a:r>
              <a:rPr lang="en-US" b="1" dirty="0" smtClean="0">
                <a:solidFill>
                  <a:srgbClr val="F2AB13"/>
                </a:solidFill>
                <a:latin typeface="Calibri (Headings)"/>
              </a:rPr>
              <a:t>What We Expected</a:t>
            </a:r>
            <a:endParaRPr lang="en-US" dirty="0"/>
          </a:p>
        </p:txBody>
      </p:sp>
      <p:sp>
        <p:nvSpPr>
          <p:cNvPr id="6" name="Content Placeholder 2"/>
          <p:cNvSpPr>
            <a:spLocks noGrp="1"/>
          </p:cNvSpPr>
          <p:nvPr>
            <p:ph idx="1"/>
          </p:nvPr>
        </p:nvSpPr>
        <p:spPr>
          <a:xfrm>
            <a:off x="793214" y="2351992"/>
            <a:ext cx="7579605" cy="3817454"/>
          </a:xfrm>
        </p:spPr>
        <p:txBody>
          <a:bodyPr>
            <a:noAutofit/>
          </a:bodyPr>
          <a:lstStyle/>
          <a:p>
            <a:pPr>
              <a:lnSpc>
                <a:spcPct val="120000"/>
              </a:lnSpc>
            </a:pPr>
            <a:r>
              <a:rPr lang="en-US" sz="2400" b="1" dirty="0" smtClean="0">
                <a:solidFill>
                  <a:srgbClr val="FFC000"/>
                </a:solidFill>
              </a:rPr>
              <a:t>Element </a:t>
            </a:r>
            <a:r>
              <a:rPr lang="en-US" sz="2400" b="1" dirty="0">
                <a:solidFill>
                  <a:srgbClr val="FFC000"/>
                </a:solidFill>
              </a:rPr>
              <a:t>3.6: Student </a:t>
            </a:r>
            <a:r>
              <a:rPr lang="en-US" sz="2400" b="1" dirty="0" smtClean="0">
                <a:solidFill>
                  <a:srgbClr val="FFC000"/>
                </a:solidFill>
              </a:rPr>
              <a:t>Mistreatment</a:t>
            </a:r>
            <a:endParaRPr lang="en-US" sz="2400" b="1" dirty="0">
              <a:solidFill>
                <a:srgbClr val="FFC000"/>
              </a:solidFill>
            </a:endParaRPr>
          </a:p>
          <a:p>
            <a:pPr>
              <a:lnSpc>
                <a:spcPct val="120000"/>
              </a:lnSpc>
            </a:pPr>
            <a:r>
              <a:rPr lang="en-US" sz="2400" b="1" dirty="0">
                <a:solidFill>
                  <a:schemeClr val="bg1"/>
                </a:solidFill>
              </a:rPr>
              <a:t>Element 5.5: Resources for Clinical </a:t>
            </a:r>
            <a:r>
              <a:rPr lang="en-US" sz="2400" b="1" dirty="0" smtClean="0">
                <a:solidFill>
                  <a:schemeClr val="bg1"/>
                </a:solidFill>
              </a:rPr>
              <a:t>Instruction</a:t>
            </a:r>
            <a:endParaRPr lang="en-US" sz="2400" b="1" dirty="0">
              <a:solidFill>
                <a:schemeClr val="bg1"/>
              </a:solidFill>
            </a:endParaRPr>
          </a:p>
          <a:p>
            <a:pPr>
              <a:lnSpc>
                <a:spcPct val="120000"/>
              </a:lnSpc>
            </a:pPr>
            <a:r>
              <a:rPr lang="en-US" sz="2400" b="1" dirty="0">
                <a:solidFill>
                  <a:schemeClr val="bg1"/>
                </a:solidFill>
              </a:rPr>
              <a:t>Element 9.1: Preparation of Resident and Non-faculty </a:t>
            </a:r>
            <a:r>
              <a:rPr lang="en-US" sz="2400" b="1" dirty="0" smtClean="0">
                <a:solidFill>
                  <a:schemeClr val="bg1"/>
                </a:solidFill>
              </a:rPr>
              <a:t>Instructors</a:t>
            </a:r>
            <a:endParaRPr lang="en-US" sz="2400" b="1" dirty="0">
              <a:solidFill>
                <a:schemeClr val="bg1"/>
              </a:solidFill>
            </a:endParaRPr>
          </a:p>
          <a:p>
            <a:pPr>
              <a:lnSpc>
                <a:spcPct val="120000"/>
              </a:lnSpc>
            </a:pPr>
            <a:r>
              <a:rPr lang="en-US" sz="2400" b="1" dirty="0">
                <a:solidFill>
                  <a:schemeClr val="bg1"/>
                </a:solidFill>
              </a:rPr>
              <a:t>Element 9.3: Clinical Supervision of Medical </a:t>
            </a:r>
            <a:r>
              <a:rPr lang="en-US" sz="2400" b="1" dirty="0" smtClean="0">
                <a:solidFill>
                  <a:schemeClr val="bg1"/>
                </a:solidFill>
              </a:rPr>
              <a:t>Students</a:t>
            </a:r>
            <a:endParaRPr lang="en-US" sz="2400" b="1" dirty="0">
              <a:solidFill>
                <a:schemeClr val="bg1"/>
              </a:solidFill>
            </a:endParaRPr>
          </a:p>
          <a:p>
            <a:pPr>
              <a:lnSpc>
                <a:spcPct val="120000"/>
              </a:lnSpc>
            </a:pPr>
            <a:r>
              <a:rPr lang="en-US" sz="2400" b="1" dirty="0">
                <a:solidFill>
                  <a:schemeClr val="bg1"/>
                </a:solidFill>
              </a:rPr>
              <a:t>Element 9.4: Direct Observation of Core Clinical </a:t>
            </a:r>
            <a:r>
              <a:rPr lang="en-US" sz="2400" b="1" dirty="0" smtClean="0">
                <a:solidFill>
                  <a:schemeClr val="bg1"/>
                </a:solidFill>
              </a:rPr>
              <a:t>Skills</a:t>
            </a:r>
            <a:endParaRPr lang="en-US" sz="2400" b="1" dirty="0">
              <a:solidFill>
                <a:schemeClr val="bg1"/>
              </a:solidFill>
            </a:endParaRPr>
          </a:p>
          <a:p>
            <a:pPr>
              <a:lnSpc>
                <a:spcPct val="120000"/>
              </a:lnSpc>
            </a:pPr>
            <a:r>
              <a:rPr lang="en-US" sz="2400" b="1" dirty="0">
                <a:solidFill>
                  <a:schemeClr val="bg1"/>
                </a:solidFill>
              </a:rPr>
              <a:t>Element 9.8: Fair and Timely Summative Assessment</a:t>
            </a:r>
            <a:endParaRPr lang="en-US" sz="2400" b="1" dirty="0" smtClean="0">
              <a:solidFill>
                <a:schemeClr val="bg1"/>
              </a:solidFill>
            </a:endParaRPr>
          </a:p>
        </p:txBody>
      </p:sp>
    </p:spTree>
    <p:extLst>
      <p:ext uri="{BB962C8B-B14F-4D97-AF65-F5344CB8AC3E}">
        <p14:creationId xmlns:p14="http://schemas.microsoft.com/office/powerpoint/2010/main" xmlns="" val="3085579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760165"/>
            <a:ext cx="8229600" cy="969484"/>
          </a:xfrm>
        </p:spPr>
        <p:txBody>
          <a:bodyPr>
            <a:normAutofit/>
          </a:bodyPr>
          <a:lstStyle/>
          <a:p>
            <a:r>
              <a:rPr lang="en-US" b="1" dirty="0" smtClean="0">
                <a:solidFill>
                  <a:srgbClr val="F2AB13"/>
                </a:solidFill>
                <a:latin typeface="Calibri (Headings)"/>
                <a:cs typeface="Calibri (Headings)"/>
              </a:rPr>
              <a:t>Student Mistreatment</a:t>
            </a:r>
            <a:endParaRPr lang="en-US" dirty="0"/>
          </a:p>
        </p:txBody>
      </p:sp>
      <p:sp>
        <p:nvSpPr>
          <p:cNvPr id="3" name="Content Placeholder 2"/>
          <p:cNvSpPr>
            <a:spLocks noGrp="1"/>
          </p:cNvSpPr>
          <p:nvPr>
            <p:ph idx="1"/>
          </p:nvPr>
        </p:nvSpPr>
        <p:spPr>
          <a:xfrm>
            <a:off x="457200" y="1410159"/>
            <a:ext cx="8229600" cy="4693185"/>
          </a:xfrm>
        </p:spPr>
        <p:txBody>
          <a:bodyPr>
            <a:normAutofit/>
          </a:bodyPr>
          <a:lstStyle/>
          <a:p>
            <a:endParaRPr lang="en-US" dirty="0">
              <a:solidFill>
                <a:schemeClr val="bg1"/>
              </a:solidFill>
            </a:endParaRPr>
          </a:p>
          <a:p>
            <a:r>
              <a:rPr lang="en-US" b="1" dirty="0" smtClean="0">
                <a:solidFill>
                  <a:schemeClr val="bg1"/>
                </a:solidFill>
              </a:rPr>
              <a:t>Student reporting of mistreatment at USUHS consistently falls below the national averages across all subtypes</a:t>
            </a:r>
          </a:p>
          <a:p>
            <a:r>
              <a:rPr lang="en-US" b="1" dirty="0" smtClean="0">
                <a:solidFill>
                  <a:schemeClr val="bg1"/>
                </a:solidFill>
              </a:rPr>
              <a:t>Student awareness of mistreatment </a:t>
            </a:r>
            <a:r>
              <a:rPr lang="en-US" b="1" i="1" dirty="0" smtClean="0">
                <a:solidFill>
                  <a:schemeClr val="bg1"/>
                </a:solidFill>
              </a:rPr>
              <a:t>policies</a:t>
            </a:r>
            <a:r>
              <a:rPr lang="en-US" b="1" dirty="0" smtClean="0">
                <a:solidFill>
                  <a:schemeClr val="bg1"/>
                </a:solidFill>
              </a:rPr>
              <a:t> and </a:t>
            </a:r>
            <a:r>
              <a:rPr lang="en-US" b="1" i="1" dirty="0" smtClean="0">
                <a:solidFill>
                  <a:schemeClr val="bg1"/>
                </a:solidFill>
              </a:rPr>
              <a:t>procedures</a:t>
            </a:r>
            <a:r>
              <a:rPr lang="en-US" b="1" dirty="0" smtClean="0">
                <a:solidFill>
                  <a:schemeClr val="bg1"/>
                </a:solidFill>
              </a:rPr>
              <a:t> had been significantly below the national averages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plain.jpg"/>
          <p:cNvPicPr>
            <a:picLocks noChangeAspect="1"/>
          </p:cNvPicPr>
          <p:nvPr/>
        </p:nvPicPr>
        <p:blipFill>
          <a:blip r:embed="rId2"/>
          <a:stretch>
            <a:fillRect/>
          </a:stretch>
        </p:blipFill>
        <p:spPr>
          <a:xfrm>
            <a:off x="0" y="-7229"/>
            <a:ext cx="9144000" cy="6858001"/>
          </a:xfrm>
          <a:prstGeom prst="rect">
            <a:avLst/>
          </a:prstGeom>
        </p:spPr>
      </p:pic>
      <p:sp>
        <p:nvSpPr>
          <p:cNvPr id="2" name="Title 1"/>
          <p:cNvSpPr>
            <a:spLocks noGrp="1"/>
          </p:cNvSpPr>
          <p:nvPr>
            <p:ph type="title"/>
          </p:nvPr>
        </p:nvSpPr>
        <p:spPr>
          <a:xfrm>
            <a:off x="457200" y="760165"/>
            <a:ext cx="8229600" cy="969484"/>
          </a:xfrm>
        </p:spPr>
        <p:txBody>
          <a:bodyPr>
            <a:normAutofit fontScale="90000"/>
          </a:bodyPr>
          <a:lstStyle/>
          <a:p>
            <a:r>
              <a:rPr lang="en-US" b="1" dirty="0" smtClean="0">
                <a:solidFill>
                  <a:srgbClr val="F2AB13"/>
                </a:solidFill>
                <a:latin typeface="Calibri (Headings)"/>
                <a:cs typeface="Calibri (Headings)"/>
              </a:rPr>
              <a:t>Student Mistreatment: Reported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2844903025"/>
              </p:ext>
            </p:extLst>
          </p:nvPr>
        </p:nvGraphicFramePr>
        <p:xfrm>
          <a:off x="738131" y="2005072"/>
          <a:ext cx="7733840" cy="4008316"/>
        </p:xfrm>
        <a:graphic>
          <a:graphicData uri="http://schemas.openxmlformats.org/drawingml/2006/table">
            <a:tbl>
              <a:tblPr firstRow="1" firstCol="1" bandRow="1">
                <a:tableStyleId>{5C22544A-7EE6-4342-B048-85BDC9FD1C3A}</a:tableStyleId>
              </a:tblPr>
              <a:tblGrid>
                <a:gridCol w="2386278"/>
                <a:gridCol w="646882"/>
                <a:gridCol w="646882"/>
                <a:gridCol w="718759"/>
                <a:gridCol w="718759"/>
                <a:gridCol w="646882"/>
                <a:gridCol w="646882"/>
                <a:gridCol w="661258"/>
                <a:gridCol w="661258"/>
              </a:tblGrid>
              <a:tr h="255792">
                <a:tc gridSpan="9">
                  <a:txBody>
                    <a:bodyPr/>
                    <a:lstStyle/>
                    <a:p>
                      <a:pPr marL="0" marR="0">
                        <a:spcBef>
                          <a:spcPts val="0"/>
                        </a:spcBef>
                        <a:spcAft>
                          <a:spcPts val="0"/>
                        </a:spcAft>
                      </a:pPr>
                      <a:r>
                        <a:rPr lang="en-US" sz="800" dirty="0">
                          <a:effectLst/>
                        </a:rPr>
                        <a:t>Provide and review school and national benchmark data from the AAMC Graduation Questionnaire (GQ) on the percentage of medical students that reported one or more of the following experiences for the listed academic year.</a:t>
                      </a:r>
                      <a:endParaRPr lang="en-US" sz="1100" dirty="0">
                        <a:effectLst/>
                        <a:latin typeface="Times New Roman"/>
                        <a:ea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7501">
                <a:tc rowSpan="3">
                  <a:txBody>
                    <a:bodyPr/>
                    <a:lstStyle/>
                    <a:p>
                      <a:pPr marL="0" marR="0">
                        <a:spcBef>
                          <a:spcPts val="0"/>
                        </a:spcBef>
                        <a:spcAft>
                          <a:spcPts val="0"/>
                        </a:spcAft>
                      </a:pPr>
                      <a:r>
                        <a:rPr lang="en-US" sz="800">
                          <a:effectLst/>
                        </a:rPr>
                        <a:t> </a:t>
                      </a:r>
                      <a:endParaRPr lang="en-US" sz="1100">
                        <a:effectLst/>
                        <a:latin typeface="Times New Roman"/>
                        <a:ea typeface="Times New Roman"/>
                      </a:endParaRPr>
                    </a:p>
                  </a:txBody>
                  <a:tcPr marL="68580" marR="68580" marT="0" marB="0"/>
                </a:tc>
                <a:tc gridSpan="8">
                  <a:txBody>
                    <a:bodyPr/>
                    <a:lstStyle/>
                    <a:p>
                      <a:pPr marL="0" marR="0" algn="ctr">
                        <a:spcBef>
                          <a:spcPts val="0"/>
                        </a:spcBef>
                        <a:spcAft>
                          <a:spcPts val="0"/>
                        </a:spcAft>
                      </a:pPr>
                      <a:r>
                        <a:rPr lang="en-US" sz="800">
                          <a:effectLst/>
                        </a:rPr>
                        <a:t>AY 2013-14</a:t>
                      </a:r>
                      <a:endParaRPr lang="en-US" sz="1100">
                        <a:effectLst/>
                        <a:latin typeface="Times New Roman"/>
                        <a:ea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7501">
                <a:tc vMerge="1">
                  <a:txBody>
                    <a:bodyPr/>
                    <a:lstStyle/>
                    <a:p>
                      <a:endParaRPr lang="en-US"/>
                    </a:p>
                  </a:txBody>
                  <a:tcPr/>
                </a:tc>
                <a:tc gridSpan="2">
                  <a:txBody>
                    <a:bodyPr/>
                    <a:lstStyle/>
                    <a:p>
                      <a:pPr marL="0" marR="0" algn="ctr">
                        <a:spcBef>
                          <a:spcPts val="0"/>
                        </a:spcBef>
                        <a:spcAft>
                          <a:spcPts val="0"/>
                        </a:spcAft>
                      </a:pPr>
                      <a:r>
                        <a:rPr lang="en-US" sz="800">
                          <a:effectLst/>
                        </a:rPr>
                        <a:t>Never</a:t>
                      </a:r>
                      <a:endParaRPr lang="en-US" sz="1100">
                        <a:effectLst/>
                        <a:latin typeface="Times New Roman"/>
                        <a:ea typeface="Times New Roman"/>
                      </a:endParaRPr>
                    </a:p>
                  </a:txBody>
                  <a:tcPr marL="68580" marR="68580" marT="0" marB="0"/>
                </a:tc>
                <a:tc hMerge="1">
                  <a:txBody>
                    <a:bodyPr/>
                    <a:lstStyle/>
                    <a:p>
                      <a:endParaRPr lang="en-US"/>
                    </a:p>
                  </a:txBody>
                  <a:tcPr/>
                </a:tc>
                <a:tc gridSpan="2">
                  <a:txBody>
                    <a:bodyPr/>
                    <a:lstStyle/>
                    <a:p>
                      <a:pPr marL="0" marR="0" algn="ctr">
                        <a:spcBef>
                          <a:spcPts val="0"/>
                        </a:spcBef>
                        <a:spcAft>
                          <a:spcPts val="0"/>
                        </a:spcAft>
                      </a:pPr>
                      <a:r>
                        <a:rPr lang="en-US" sz="800">
                          <a:effectLst/>
                        </a:rPr>
                        <a:t>Once</a:t>
                      </a:r>
                      <a:endParaRPr lang="en-US" sz="1100">
                        <a:effectLst/>
                        <a:latin typeface="Times New Roman"/>
                        <a:ea typeface="Times New Roman"/>
                      </a:endParaRPr>
                    </a:p>
                  </a:txBody>
                  <a:tcPr marL="68580" marR="68580" marT="0" marB="0"/>
                </a:tc>
                <a:tc hMerge="1">
                  <a:txBody>
                    <a:bodyPr/>
                    <a:lstStyle/>
                    <a:p>
                      <a:endParaRPr lang="en-US"/>
                    </a:p>
                  </a:txBody>
                  <a:tcPr/>
                </a:tc>
                <a:tc gridSpan="2">
                  <a:txBody>
                    <a:bodyPr/>
                    <a:lstStyle/>
                    <a:p>
                      <a:pPr marL="0" marR="0" algn="ctr">
                        <a:spcBef>
                          <a:spcPts val="0"/>
                        </a:spcBef>
                        <a:spcAft>
                          <a:spcPts val="0"/>
                        </a:spcAft>
                      </a:pPr>
                      <a:r>
                        <a:rPr lang="en-US" sz="800">
                          <a:effectLst/>
                        </a:rPr>
                        <a:t>Occasionally</a:t>
                      </a:r>
                      <a:endParaRPr lang="en-US" sz="1100">
                        <a:effectLst/>
                        <a:latin typeface="Times New Roman"/>
                        <a:ea typeface="Times New Roman"/>
                      </a:endParaRPr>
                    </a:p>
                  </a:txBody>
                  <a:tcPr marL="68580" marR="68580" marT="0" marB="0"/>
                </a:tc>
                <a:tc hMerge="1">
                  <a:txBody>
                    <a:bodyPr/>
                    <a:lstStyle/>
                    <a:p>
                      <a:endParaRPr lang="en-US"/>
                    </a:p>
                  </a:txBody>
                  <a:tcPr/>
                </a:tc>
                <a:tc gridSpan="2">
                  <a:txBody>
                    <a:bodyPr/>
                    <a:lstStyle/>
                    <a:p>
                      <a:pPr marL="0" marR="0" algn="ctr">
                        <a:spcBef>
                          <a:spcPts val="0"/>
                        </a:spcBef>
                        <a:spcAft>
                          <a:spcPts val="0"/>
                        </a:spcAft>
                      </a:pPr>
                      <a:r>
                        <a:rPr lang="en-US" sz="800">
                          <a:effectLst/>
                        </a:rPr>
                        <a:t>Frequently</a:t>
                      </a:r>
                      <a:endParaRPr lang="en-US" sz="1100">
                        <a:effectLst/>
                        <a:latin typeface="Times New Roman"/>
                        <a:ea typeface="Times New Roman"/>
                      </a:endParaRPr>
                    </a:p>
                  </a:txBody>
                  <a:tcPr marL="68580" marR="68580" marT="0" marB="0"/>
                </a:tc>
                <a:tc hMerge="1">
                  <a:txBody>
                    <a:bodyPr/>
                    <a:lstStyle/>
                    <a:p>
                      <a:endParaRPr lang="en-US"/>
                    </a:p>
                  </a:txBody>
                  <a:tcPr/>
                </a:tc>
              </a:tr>
              <a:tr h="197501">
                <a:tc vMerge="1">
                  <a:txBody>
                    <a:bodyPr/>
                    <a:lstStyle/>
                    <a:p>
                      <a:endParaRPr lang="en-US"/>
                    </a:p>
                  </a:txBody>
                  <a:tcPr/>
                </a:tc>
                <a:tc>
                  <a:txBody>
                    <a:bodyPr/>
                    <a:lstStyle/>
                    <a:p>
                      <a:pPr marL="0" marR="0" algn="ctr">
                        <a:spcBef>
                          <a:spcPts val="0"/>
                        </a:spcBef>
                        <a:spcAft>
                          <a:spcPts val="0"/>
                        </a:spcAft>
                      </a:pPr>
                      <a:r>
                        <a:rPr lang="en-US" sz="800" b="1" dirty="0">
                          <a:effectLst/>
                        </a:rPr>
                        <a:t>School%</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Nation%</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School%</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Nation%</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School%</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Nation%</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School%</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Nation%</a:t>
                      </a:r>
                      <a:endParaRPr lang="en-US" sz="1100">
                        <a:effectLst/>
                        <a:latin typeface="Times New Roman"/>
                        <a:ea typeface="Times New Roman"/>
                      </a:endParaRPr>
                    </a:p>
                  </a:txBody>
                  <a:tcPr marL="68580" marR="68580" marT="0" marB="0"/>
                </a:tc>
              </a:tr>
              <a:tr h="197501">
                <a:tc>
                  <a:txBody>
                    <a:bodyPr/>
                    <a:lstStyle/>
                    <a:p>
                      <a:pPr marL="0" marR="0">
                        <a:spcBef>
                          <a:spcPts val="0"/>
                        </a:spcBef>
                        <a:spcAft>
                          <a:spcPts val="0"/>
                        </a:spcAft>
                      </a:pPr>
                      <a:r>
                        <a:rPr lang="en-US" sz="800">
                          <a:effectLst/>
                        </a:rPr>
                        <a:t>Publicly humiliated</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82.44</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77.35</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9.92</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12.39</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7.63</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9.55</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0.71</a:t>
                      </a:r>
                      <a:endParaRPr lang="en-US" sz="1100">
                        <a:effectLst/>
                        <a:latin typeface="Times New Roman"/>
                        <a:ea typeface="Times New Roman"/>
                      </a:endParaRPr>
                    </a:p>
                  </a:txBody>
                  <a:tcPr marL="68580" marR="68580" marT="0" marB="0"/>
                </a:tc>
              </a:tr>
              <a:tr h="197501">
                <a:tc>
                  <a:txBody>
                    <a:bodyPr/>
                    <a:lstStyle/>
                    <a:p>
                      <a:pPr marL="0" marR="0">
                        <a:spcBef>
                          <a:spcPts val="0"/>
                        </a:spcBef>
                        <a:spcAft>
                          <a:spcPts val="0"/>
                        </a:spcAft>
                      </a:pPr>
                      <a:r>
                        <a:rPr lang="en-US" sz="800">
                          <a:effectLst/>
                        </a:rPr>
                        <a:t>Threatened w/physical violence</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99.24</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98.30</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1.31</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0.76</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0.35</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0.05</a:t>
                      </a:r>
                      <a:endParaRPr lang="en-US" sz="1100">
                        <a:effectLst/>
                        <a:latin typeface="Times New Roman"/>
                        <a:ea typeface="Times New Roman"/>
                      </a:endParaRPr>
                    </a:p>
                  </a:txBody>
                  <a:tcPr marL="68580" marR="68580" marT="0" marB="0"/>
                </a:tc>
              </a:tr>
              <a:tr h="197501">
                <a:tc>
                  <a:txBody>
                    <a:bodyPr/>
                    <a:lstStyle/>
                    <a:p>
                      <a:pPr marL="0" marR="0">
                        <a:spcBef>
                          <a:spcPts val="0"/>
                        </a:spcBef>
                        <a:spcAft>
                          <a:spcPts val="0"/>
                        </a:spcAft>
                      </a:pPr>
                      <a:r>
                        <a:rPr lang="en-US" sz="800">
                          <a:effectLst/>
                        </a:rPr>
                        <a:t>Physically harmed</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99.24</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97.62</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0.76</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2.11</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0.23</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0.04</a:t>
                      </a:r>
                      <a:endParaRPr lang="en-US" sz="1100">
                        <a:effectLst/>
                        <a:latin typeface="Times New Roman"/>
                        <a:ea typeface="Times New Roman"/>
                      </a:endParaRPr>
                    </a:p>
                  </a:txBody>
                  <a:tcPr marL="68580" marR="68580" marT="0" marB="0"/>
                </a:tc>
              </a:tr>
              <a:tr h="197501">
                <a:tc>
                  <a:txBody>
                    <a:bodyPr/>
                    <a:lstStyle/>
                    <a:p>
                      <a:pPr marL="0" marR="0">
                        <a:spcBef>
                          <a:spcPts val="0"/>
                        </a:spcBef>
                        <a:spcAft>
                          <a:spcPts val="0"/>
                        </a:spcAft>
                      </a:pPr>
                      <a:r>
                        <a:rPr lang="en-US" sz="800">
                          <a:effectLst/>
                        </a:rPr>
                        <a:t>Required to perform personal services</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90.15</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91.93</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3.79</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4.74</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6.06</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3.07</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0.26</a:t>
                      </a:r>
                      <a:endParaRPr lang="en-US" sz="1100">
                        <a:effectLst/>
                        <a:latin typeface="Times New Roman"/>
                        <a:ea typeface="Times New Roman"/>
                      </a:endParaRPr>
                    </a:p>
                  </a:txBody>
                  <a:tcPr marL="68580" marR="68580" marT="0" marB="0"/>
                </a:tc>
              </a:tr>
              <a:tr h="197501">
                <a:tc>
                  <a:txBody>
                    <a:bodyPr/>
                    <a:lstStyle/>
                    <a:p>
                      <a:pPr marL="0" marR="0">
                        <a:spcBef>
                          <a:spcPts val="0"/>
                        </a:spcBef>
                        <a:spcAft>
                          <a:spcPts val="0"/>
                        </a:spcAft>
                      </a:pPr>
                      <a:r>
                        <a:rPr lang="en-US" sz="800">
                          <a:effectLst/>
                        </a:rPr>
                        <a:t>Subjected to unwanted sexual advances</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95.45</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95.57</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3.03</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2.45</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1.52</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1.80</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0.19</a:t>
                      </a:r>
                      <a:endParaRPr lang="en-US" sz="1100">
                        <a:effectLst/>
                        <a:latin typeface="Times New Roman"/>
                        <a:ea typeface="Times New Roman"/>
                      </a:endParaRPr>
                    </a:p>
                  </a:txBody>
                  <a:tcPr marL="68580" marR="68580" marT="0" marB="0"/>
                </a:tc>
              </a:tr>
              <a:tr h="395003">
                <a:tc>
                  <a:txBody>
                    <a:bodyPr/>
                    <a:lstStyle/>
                    <a:p>
                      <a:pPr marL="0" marR="0">
                        <a:spcBef>
                          <a:spcPts val="0"/>
                        </a:spcBef>
                        <a:spcAft>
                          <a:spcPts val="0"/>
                        </a:spcAft>
                      </a:pPr>
                      <a:r>
                        <a:rPr lang="en-US" sz="800">
                          <a:effectLst/>
                        </a:rPr>
                        <a:t>Asked to exchange sexual favors for grades or other awards</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100.0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99.78</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0.11</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0.08</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0.0</a:t>
                      </a:r>
                      <a:endParaRPr lang="en-US" sz="1100">
                        <a:effectLst/>
                        <a:latin typeface="Times New Roman"/>
                        <a:ea typeface="Times New Roman"/>
                      </a:endParaRPr>
                    </a:p>
                  </a:txBody>
                  <a:tcPr marL="68580" marR="68580" marT="0" marB="0"/>
                </a:tc>
              </a:tr>
              <a:tr h="395003">
                <a:tc>
                  <a:txBody>
                    <a:bodyPr/>
                    <a:lstStyle/>
                    <a:p>
                      <a:pPr marL="0" marR="0">
                        <a:spcBef>
                          <a:spcPts val="0"/>
                        </a:spcBef>
                        <a:spcAft>
                          <a:spcPts val="0"/>
                        </a:spcAft>
                      </a:pPr>
                      <a:r>
                        <a:rPr lang="en-US" sz="800">
                          <a:effectLst/>
                        </a:rPr>
                        <a:t>Denied opportunities for training or rewards based on gender</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96.97</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94.50</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1.52</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2.45</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1.52</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2.76</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0.29</a:t>
                      </a:r>
                      <a:endParaRPr lang="en-US" sz="1100">
                        <a:effectLst/>
                        <a:latin typeface="Times New Roman"/>
                        <a:ea typeface="Times New Roman"/>
                      </a:endParaRPr>
                    </a:p>
                  </a:txBody>
                  <a:tcPr marL="68580" marR="68580" marT="0" marB="0"/>
                </a:tc>
              </a:tr>
              <a:tr h="197501">
                <a:tc>
                  <a:txBody>
                    <a:bodyPr/>
                    <a:lstStyle/>
                    <a:p>
                      <a:pPr marL="0" marR="0">
                        <a:spcBef>
                          <a:spcPts val="0"/>
                        </a:spcBef>
                        <a:spcAft>
                          <a:spcPts val="0"/>
                        </a:spcAft>
                      </a:pPr>
                      <a:r>
                        <a:rPr lang="en-US" sz="800">
                          <a:effectLst/>
                        </a:rPr>
                        <a:t>Subjected to offensive, sexist remarks/names</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90.91</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86.79</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3.79</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5.22</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5.30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7.43</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0.56</a:t>
                      </a:r>
                      <a:endParaRPr lang="en-US" sz="1100">
                        <a:effectLst/>
                        <a:latin typeface="Times New Roman"/>
                        <a:ea typeface="Times New Roman"/>
                      </a:endParaRPr>
                    </a:p>
                  </a:txBody>
                  <a:tcPr marL="68580" marR="68580" marT="0" marB="0"/>
                </a:tc>
              </a:tr>
              <a:tr h="395003">
                <a:tc>
                  <a:txBody>
                    <a:bodyPr/>
                    <a:lstStyle/>
                    <a:p>
                      <a:pPr marL="0" marR="0">
                        <a:spcBef>
                          <a:spcPts val="0"/>
                        </a:spcBef>
                        <a:spcAft>
                          <a:spcPts val="0"/>
                        </a:spcAft>
                      </a:pPr>
                      <a:r>
                        <a:rPr lang="en-US" sz="800">
                          <a:effectLst/>
                        </a:rPr>
                        <a:t>Received lower evaluation/grades based on gender</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95.45</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93.88</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3.03</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4.06</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1.52</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1.85</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0.22</a:t>
                      </a:r>
                      <a:endParaRPr lang="en-US" sz="1100">
                        <a:effectLst/>
                        <a:latin typeface="Times New Roman"/>
                        <a:ea typeface="Times New Roman"/>
                      </a:endParaRPr>
                    </a:p>
                  </a:txBody>
                  <a:tcPr marL="68580" marR="68580" marT="0" marB="0"/>
                </a:tc>
              </a:tr>
              <a:tr h="395003">
                <a:tc>
                  <a:txBody>
                    <a:bodyPr/>
                    <a:lstStyle/>
                    <a:p>
                      <a:pPr marL="0" marR="0">
                        <a:spcBef>
                          <a:spcPts val="0"/>
                        </a:spcBef>
                        <a:spcAft>
                          <a:spcPts val="0"/>
                        </a:spcAft>
                      </a:pPr>
                      <a:r>
                        <a:rPr lang="en-US" sz="800">
                          <a:effectLst/>
                        </a:rPr>
                        <a:t>Denied opportunities for training or rewards based on race or ethnicity</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99.24</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97.12</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0.76</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0.93</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1.44</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0.51</a:t>
                      </a:r>
                      <a:endParaRPr lang="en-US" sz="1100">
                        <a:effectLst/>
                        <a:latin typeface="Times New Roman"/>
                        <a:ea typeface="Times New Roman"/>
                      </a:endParaRPr>
                    </a:p>
                  </a:txBody>
                  <a:tcPr marL="68580" marR="68580" marT="0" marB="0"/>
                </a:tc>
              </a:tr>
              <a:tr h="395003">
                <a:tc>
                  <a:txBody>
                    <a:bodyPr/>
                    <a:lstStyle/>
                    <a:p>
                      <a:pPr marL="0" marR="0">
                        <a:spcBef>
                          <a:spcPts val="0"/>
                        </a:spcBef>
                        <a:spcAft>
                          <a:spcPts val="0"/>
                        </a:spcAft>
                      </a:pPr>
                      <a:r>
                        <a:rPr lang="en-US" sz="800">
                          <a:effectLst/>
                        </a:rPr>
                        <a:t>Subjected to racially or ethnically offensive remarks/names</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97.69</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93.28</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1.54</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dirty="0">
                          <a:effectLst/>
                        </a:rPr>
                        <a:t>3.10</a:t>
                      </a:r>
                      <a:endParaRPr lang="en-US" sz="11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0.0</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a:effectLst/>
                        </a:rPr>
                        <a:t>3.29</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b="1" dirty="0">
                          <a:effectLst/>
                        </a:rPr>
                        <a:t>0.77</a:t>
                      </a:r>
                      <a:endParaRPr lang="en-US" sz="11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800" dirty="0">
                          <a:effectLst/>
                        </a:rPr>
                        <a:t>0.33</a:t>
                      </a:r>
                      <a:endParaRPr lang="en-US" sz="1100" dirty="0">
                        <a:effectLst/>
                        <a:latin typeface="Times New Roman"/>
                        <a:ea typeface="Times New Roman"/>
                      </a:endParaRPr>
                    </a:p>
                  </a:txBody>
                  <a:tcPr marL="68580" marR="68580" marT="0" marB="0"/>
                </a:tc>
              </a:tr>
            </a:tbl>
          </a:graphicData>
        </a:graphic>
      </p:graphicFrame>
      <p:sp>
        <p:nvSpPr>
          <p:cNvPr id="6" name="Rectangle 1"/>
          <p:cNvSpPr>
            <a:spLocks noChangeArrowheads="1"/>
          </p:cNvSpPr>
          <p:nvPr/>
        </p:nvSpPr>
        <p:spPr bwMode="auto">
          <a:xfrm>
            <a:off x="644759" y="1575760"/>
            <a:ext cx="7854482"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Table 3.6- 3.a  Student Mistreatment Experiences</a:t>
            </a:r>
            <a:r>
              <a:rPr kumimoji="0" lang="en-US" altLang="en-US" sz="1400" b="1" i="0" u="none" strike="noStrike" cap="none" normalizeH="0" dirty="0" smtClean="0">
                <a:ln>
                  <a:noFill/>
                </a:ln>
                <a:solidFill>
                  <a:schemeClr val="bg1"/>
                </a:solidFill>
                <a:effectLst/>
                <a:latin typeface="Arial" pitchFamily="34" charset="0"/>
                <a:ea typeface="Times New Roman" pitchFamily="18" charset="0"/>
                <a:cs typeface="Arial" pitchFamily="34" charset="0"/>
              </a:rPr>
              <a:t>   </a:t>
            </a:r>
            <a:r>
              <a:rPr kumimoji="0" lang="en-US" altLang="en-US" sz="14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Data Source:  AAMC GQ Data 2013-2014</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4338720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1254</TotalTime>
  <Words>1175</Words>
  <Application>Microsoft Office PowerPoint</Application>
  <PresentationFormat>On-screen Show (4:3)</PresentationFormat>
  <Paragraphs>240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Surviving the LCME Visit: Lessons Learned  AJ Copeland, MD, FACS Clerkship Director Associate Professor Department of Surgery Uniformed Services University of the Health Sciences Bethesda, MD</vt:lpstr>
      <vt:lpstr>Our LCME Visit</vt:lpstr>
      <vt:lpstr>LCME Outcome</vt:lpstr>
      <vt:lpstr>Preparation</vt:lpstr>
      <vt:lpstr>What We Expected</vt:lpstr>
      <vt:lpstr>What We Expected</vt:lpstr>
      <vt:lpstr>What We Expected</vt:lpstr>
      <vt:lpstr>Student Mistreatment</vt:lpstr>
      <vt:lpstr>Student Mistreatment: Reported</vt:lpstr>
      <vt:lpstr>Student Mistreatment</vt:lpstr>
      <vt:lpstr>Student Mistreatment Rx</vt:lpstr>
      <vt:lpstr>Student Mistreatment</vt:lpstr>
      <vt:lpstr>Sample Questions</vt:lpstr>
      <vt:lpstr>Sample Questions</vt:lpstr>
      <vt:lpstr>Sample Questions</vt:lpstr>
      <vt:lpstr>Sample Questions</vt:lpstr>
      <vt:lpstr>LCME Standard 6  </vt:lpstr>
      <vt:lpstr>LCME Standard 8 </vt:lpstr>
      <vt:lpstr>LCME Standard 8 </vt:lpstr>
      <vt:lpstr>LCME Visit Pearls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Scott Richardson</dc:creator>
  <cp:lastModifiedBy>mchinichian</cp:lastModifiedBy>
  <cp:revision>24</cp:revision>
  <dcterms:created xsi:type="dcterms:W3CDTF">2012-08-13T04:08:41Z</dcterms:created>
  <dcterms:modified xsi:type="dcterms:W3CDTF">2018-09-27T14:45:50Z</dcterms:modified>
</cp:coreProperties>
</file>