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09DB76-EF3A-43C2-8586-235A17E85688}" type="datetimeFigureOut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30CEE91-E573-46F0-A29C-03FA0AB62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D6653A-7596-4041-A613-BB9A994A248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453AA4-314C-4FC8-A52B-F08B1A99C1C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97D0A8-592F-48E8-B0FD-8B0F75CB547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B6A4E-1FA0-4068-8784-6A0B04401CBE}" type="datetimeFigureOut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6C466-B9A0-4E1B-BEEB-1A77C082B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04A93-6D84-4035-A5E2-7BAE8770C731}" type="datetimeFigureOut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40A1D-E0D8-4E20-8FF6-819951F6C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E0AFC-46BB-4DF1-8D47-9DD6224276E7}" type="datetimeFigureOut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E3B4B-6DD4-4715-ABD3-1250B04CC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2B2AB-4BF4-4D86-B88E-D63B7DDF332A}" type="datetimeFigureOut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2195A-8DC6-4D4D-A5BF-CD0CAA076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2FAE2-3BDE-4B97-9AB6-5878B5B0E46A}" type="datetimeFigureOut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176FB-3940-4410-BC5D-84300A416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6B6BE-F656-420C-9719-880155970D4D}" type="datetimeFigureOut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5FFDA-2355-4AEE-BA33-7154AA13D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B80CD-311D-410F-8FBC-ABAC02760F18}" type="datetimeFigureOut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1B950-9DD7-4068-8044-D1BD8DF11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BCC7-67ED-4528-81B9-5ED8943416CE}" type="datetimeFigureOut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E2D59-A9B8-4625-9E49-083709AF7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5DEF5-3D7F-4D44-B57F-E814D3235811}" type="datetimeFigureOut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51FFC-55B5-48DA-AD8B-3EB6A3D3E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11183-B1B9-4D55-9A70-AF1E39089A65}" type="datetimeFigureOut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D939C-F90D-473A-9526-34B701217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7C13-D00B-45F5-883D-E215E516264C}" type="datetimeFigureOut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378B5-A546-418E-B078-A899F1DFD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EAABD9-816D-4A68-ABD8-30E87BDB3635}" type="datetimeFigureOut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534045-8A61-47F7-899F-786AE9232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Tit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55600" y="2214563"/>
            <a:ext cx="8229600" cy="3138487"/>
          </a:xfrm>
        </p:spPr>
        <p:txBody>
          <a:bodyPr/>
          <a:lstStyle/>
          <a:p>
            <a: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TULANE HONORS SURGERY SENIOR ELECTIVE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Tit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547938"/>
            <a:ext cx="8229600" cy="654050"/>
          </a:xfrm>
        </p:spPr>
        <p:txBody>
          <a:bodyPr/>
          <a:lstStyle/>
          <a:p>
            <a:r>
              <a:rPr lang="en-US" sz="5000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OPERATIONS</a:t>
            </a:r>
            <a:endParaRPr lang="en-US" sz="5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1988"/>
            <a:ext cx="8229600" cy="3082925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 smtClean="0">
                <a:solidFill>
                  <a:schemeClr val="bg1"/>
                </a:solidFill>
              </a:rPr>
              <a:t>Truncal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Vagotomy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Nissen</a:t>
            </a:r>
            <a:r>
              <a:rPr lang="en-US" dirty="0" smtClean="0">
                <a:solidFill>
                  <a:schemeClr val="bg1"/>
                </a:solidFill>
              </a:rPr>
              <a:t> Fundoplication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Partial gastrectomy, Roux-</a:t>
            </a:r>
            <a:r>
              <a:rPr lang="en-US" dirty="0" err="1" smtClean="0">
                <a:solidFill>
                  <a:schemeClr val="bg1"/>
                </a:solidFill>
              </a:rPr>
              <a:t>en</a:t>
            </a:r>
            <a:r>
              <a:rPr lang="en-US" dirty="0" smtClean="0">
                <a:solidFill>
                  <a:schemeClr val="bg1"/>
                </a:solidFill>
              </a:rPr>
              <a:t>-Y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“Appendectomy”, Feeding </a:t>
            </a:r>
            <a:r>
              <a:rPr lang="en-US" dirty="0" err="1" smtClean="0">
                <a:solidFill>
                  <a:schemeClr val="bg1"/>
                </a:solidFill>
              </a:rPr>
              <a:t>Jejunostomy</a:t>
            </a:r>
            <a:endParaRPr lang="en-US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Low Anterior Resection, EEA </a:t>
            </a:r>
            <a:r>
              <a:rPr lang="en-US" dirty="0" err="1" smtClean="0">
                <a:solidFill>
                  <a:schemeClr val="bg1"/>
                </a:solidFill>
              </a:rPr>
              <a:t>Anastamosis</a:t>
            </a:r>
            <a:endParaRPr lang="en-US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Colon Small Bowel Resections, Colostomy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Splenectomy, Cholecystectomy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Wedge Resection of Liver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bjaffe\Pictures\Honor Surgery\AY2014-2015\O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bjaffe\Pictures\Honor Surgery\AY2012-2013\2012-2013\DSC0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50"/>
            <a:ext cx="9151938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bjaffe\Pictures\Honor Surgery\AY2014-2015\Sim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Tit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652463"/>
          </a:xfrm>
        </p:spPr>
        <p:txBody>
          <a:bodyPr/>
          <a:lstStyle/>
          <a:p>
            <a:r>
              <a:rPr lang="en-US" sz="5000" smtClean="0">
                <a:solidFill>
                  <a:srgbClr val="F2AB13"/>
                </a:solidFill>
              </a:rPr>
              <a:t>PRIMARY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10515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900" dirty="0" smtClean="0">
                <a:solidFill>
                  <a:srgbClr val="FF0000"/>
                </a:solidFill>
              </a:rPr>
              <a:t>Practice- </a:t>
            </a:r>
            <a:r>
              <a:rPr lang="en-US" dirty="0" smtClean="0">
                <a:solidFill>
                  <a:schemeClr val="bg1"/>
                </a:solidFill>
              </a:rPr>
              <a:t>Specialists Teach Info Vital for Careers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Malpractice Avoidance, Legal Defense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Billing and Collecting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     Mechanics of Running a Practice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Ethics, Professionalism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Credentialing, Medical Staff Requirements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Tit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2547938"/>
            <a:ext cx="8229600" cy="654050"/>
          </a:xfrm>
        </p:spPr>
        <p:txBody>
          <a:bodyPr/>
          <a:lstStyle/>
          <a:p>
            <a:r>
              <a:rPr lang="en-US" sz="5000" b="1" smtClean="0">
                <a:solidFill>
                  <a:srgbClr val="FF0000"/>
                </a:solidFill>
                <a:latin typeface="Calibri (Headings)"/>
                <a:ea typeface="Calibri (Headings)"/>
                <a:cs typeface="Calibri (Headings)"/>
              </a:rPr>
              <a:t>Practice (2)</a:t>
            </a:r>
            <a:endParaRPr lang="en-US" sz="500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5788"/>
            <a:ext cx="8229600" cy="3233737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Pharmaceutical Regulations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Safe Prescription Practices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Blood, Blood Product Use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Imaging Techniques and Use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Computerized Medical Record Use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Clinical Communication Skills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 descr="Tit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546100" y="2547938"/>
            <a:ext cx="8229600" cy="654050"/>
          </a:xfrm>
        </p:spPr>
        <p:txBody>
          <a:bodyPr/>
          <a:lstStyle/>
          <a:p>
            <a:r>
              <a:rPr lang="en-US" sz="5000" smtClean="0">
                <a:solidFill>
                  <a:srgbClr val="F2AB13"/>
                </a:solidFill>
              </a:rPr>
              <a:t>OUTSIDE SPEAKERS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11500"/>
            <a:ext cx="8229600" cy="315912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Malpractice Attorney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Billing Service Director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Busy Practitioner, Practice Manager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Medical Staff Coordinator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Pharmacy, Blood Bank Directors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Radiologists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Tit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2535238"/>
            <a:ext cx="8229600" cy="652462"/>
          </a:xfrm>
        </p:spPr>
        <p:txBody>
          <a:bodyPr/>
          <a:lstStyle/>
          <a:p>
            <a:r>
              <a:rPr lang="en-US" sz="5000" smtClean="0">
                <a:solidFill>
                  <a:srgbClr val="F2AB13"/>
                </a:solidFill>
              </a:rPr>
              <a:t>RESIDENCY ADVICE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11500"/>
            <a:ext cx="8229600" cy="32686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Discussions with Chair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              Program Director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              Elective Director, Other Faculty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Group Sessions, One on One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Review of CV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  Personal Statement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 descr="Tit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511175" y="2482850"/>
            <a:ext cx="8229600" cy="652463"/>
          </a:xfrm>
        </p:spPr>
        <p:txBody>
          <a:bodyPr/>
          <a:lstStyle/>
          <a:p>
            <a:r>
              <a:rPr lang="en-US" sz="5000" smtClean="0">
                <a:solidFill>
                  <a:srgbClr val="F2AB13"/>
                </a:solidFill>
              </a:rPr>
              <a:t>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5788"/>
            <a:ext cx="8229600" cy="312261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Group Dynamics- Students Work in Groups of 		4, Have to Interact to Complete Tasks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Close Relations with Faculty- Supervision, 			Evaluation, Guidance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Role Modeling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Total Commitment of Department  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 descr="Text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1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20675" y="1244600"/>
            <a:ext cx="8229600" cy="1143000"/>
          </a:xfrm>
        </p:spPr>
        <p:txBody>
          <a:bodyPr/>
          <a:lstStyle/>
          <a:p>
            <a: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RESULTS</a:t>
            </a:r>
            <a:endParaRPr lang="en-US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74650" y="2062163"/>
            <a:ext cx="8229600" cy="4113212"/>
          </a:xfrm>
        </p:spPr>
        <p:txBody>
          <a:bodyPr/>
          <a:lstStyle/>
          <a:p>
            <a:r>
              <a:rPr lang="en-US" sz="3400" smtClean="0">
                <a:solidFill>
                  <a:schemeClr val="bg1"/>
                </a:solidFill>
              </a:rPr>
              <a:t>Very Popular Unique Elective</a:t>
            </a:r>
          </a:p>
          <a:p>
            <a:r>
              <a:rPr lang="en-US" sz="3400" smtClean="0">
                <a:solidFill>
                  <a:schemeClr val="bg1"/>
                </a:solidFill>
              </a:rPr>
              <a:t>Other Depts Considering Similar Programs</a:t>
            </a:r>
          </a:p>
          <a:p>
            <a:r>
              <a:rPr lang="en-US" sz="3400" smtClean="0">
                <a:solidFill>
                  <a:schemeClr val="bg1"/>
                </a:solidFill>
              </a:rPr>
              <a:t>Follow-Up with Prior Student’s Residency 		Directors Documents Success</a:t>
            </a:r>
          </a:p>
          <a:p>
            <a:r>
              <a:rPr lang="en-US" sz="3400" smtClean="0">
                <a:solidFill>
                  <a:schemeClr val="bg1"/>
                </a:solidFill>
              </a:rPr>
              <a:t>Partly Responsible for Tulane’s Rate of 			Producing General Surgeons (More 		Than Twice National Average)</a:t>
            </a:r>
          </a:p>
          <a:p>
            <a:endParaRPr lang="en-US" sz="34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Tit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67013"/>
            <a:ext cx="8229600" cy="652462"/>
          </a:xfrm>
        </p:spPr>
        <p:txBody>
          <a:bodyPr/>
          <a:lstStyle/>
          <a:p>
            <a:r>
              <a:rPr lang="en-US" sz="5000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GOAL</a:t>
            </a:r>
            <a:endParaRPr lang="en-US" sz="500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3573463"/>
            <a:ext cx="8229600" cy="2322512"/>
          </a:xfrm>
        </p:spPr>
        <p:txBody>
          <a:bodyPr/>
          <a:lstStyle/>
          <a:p>
            <a:r>
              <a:rPr lang="en-US" sz="4000" smtClean="0">
                <a:solidFill>
                  <a:schemeClr val="bg1"/>
                </a:solidFill>
              </a:rPr>
              <a:t>To Prepare Highly Qualified Final Year (T4) Graduating Medical Students for Careers in General Surgery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Tit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3325"/>
            <a:ext cx="8229600" cy="6524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600" dirty="0" smtClean="0">
                <a:solidFill>
                  <a:srgbClr val="F2AB13"/>
                </a:solidFill>
              </a:rPr>
              <a:t>PROPERTIES</a:t>
            </a:r>
            <a:endParaRPr lang="en-US" sz="5600" dirty="0">
              <a:solidFill>
                <a:srgbClr val="F2AB1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25" y="3146425"/>
            <a:ext cx="8229600" cy="2960688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Competitive- Up to 16 Students/Year Based on 			Clerkship Grade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4 Weeks (August), Full-Time, Intensive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Lots of Direct Faculty Mentoring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Results in Letter of Support for Residency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Professionalism, Communication Skills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Tit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568575"/>
            <a:ext cx="8229600" cy="654050"/>
          </a:xfrm>
        </p:spPr>
        <p:txBody>
          <a:bodyPr/>
          <a:lstStyle/>
          <a:p>
            <a:r>
              <a:rPr lang="en-US" sz="5000" smtClean="0">
                <a:solidFill>
                  <a:srgbClr val="F2AB13"/>
                </a:solidFill>
              </a:rPr>
              <a:t>PRIMARY OBJECTIVES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25463" y="3222625"/>
            <a:ext cx="8229600" cy="2803525"/>
          </a:xfrm>
        </p:spPr>
        <p:txBody>
          <a:bodyPr/>
          <a:lstStyle/>
          <a:p>
            <a:r>
              <a:rPr lang="en-US" sz="3600" smtClean="0">
                <a:solidFill>
                  <a:srgbClr val="FF0000"/>
                </a:solidFill>
              </a:rPr>
              <a:t>Research-</a:t>
            </a:r>
            <a:r>
              <a:rPr lang="en-US" smtClean="0">
                <a:solidFill>
                  <a:schemeClr val="bg1"/>
                </a:solidFill>
              </a:rPr>
              <a:t> Select faculty Mentor</a:t>
            </a:r>
          </a:p>
          <a:p>
            <a:r>
              <a:rPr lang="en-US" smtClean="0">
                <a:solidFill>
                  <a:schemeClr val="bg1"/>
                </a:solidFill>
              </a:rPr>
              <a:t>                  Design</a:t>
            </a:r>
          </a:p>
          <a:p>
            <a:r>
              <a:rPr lang="en-US" smtClean="0">
                <a:solidFill>
                  <a:schemeClr val="bg1"/>
                </a:solidFill>
              </a:rPr>
              <a:t>                  Carry Out</a:t>
            </a:r>
          </a:p>
          <a:p>
            <a:r>
              <a:rPr lang="en-US" smtClean="0">
                <a:solidFill>
                  <a:schemeClr val="bg1"/>
                </a:solidFill>
              </a:rPr>
              <a:t>                  Publish Results of OriginaI Project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Tit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493963"/>
            <a:ext cx="8229600" cy="652462"/>
          </a:xfrm>
        </p:spPr>
        <p:txBody>
          <a:bodyPr/>
          <a:lstStyle/>
          <a:p>
            <a:r>
              <a:rPr lang="en-US" sz="5000" smtClean="0">
                <a:solidFill>
                  <a:srgbClr val="F2AB13"/>
                </a:solidFill>
              </a:rPr>
              <a:t>PRIMARY OBJECTIVES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28600" y="3146425"/>
            <a:ext cx="8601075" cy="2987675"/>
          </a:xfrm>
        </p:spPr>
        <p:txBody>
          <a:bodyPr/>
          <a:lstStyle/>
          <a:p>
            <a:r>
              <a:rPr lang="en-US" sz="3400" smtClean="0">
                <a:solidFill>
                  <a:srgbClr val="FF0000"/>
                </a:solidFill>
              </a:rPr>
              <a:t>Teaching-</a:t>
            </a:r>
            <a:r>
              <a:rPr lang="en-US" sz="3400" smtClean="0">
                <a:solidFill>
                  <a:schemeClr val="bg1"/>
                </a:solidFill>
              </a:rPr>
              <a:t> Teach T3’s Material for Shelf Exam 			with Faculty Observation, Guidance</a:t>
            </a:r>
          </a:p>
          <a:p>
            <a:r>
              <a:rPr lang="en-US" sz="3400" smtClean="0">
                <a:solidFill>
                  <a:schemeClr val="bg1"/>
                </a:solidFill>
              </a:rPr>
              <a:t>Aid in Knot Tying/Suturing in Sim Center</a:t>
            </a:r>
          </a:p>
          <a:p>
            <a:r>
              <a:rPr lang="en-US" sz="3400" smtClean="0">
                <a:solidFill>
                  <a:schemeClr val="bg1"/>
                </a:solidFill>
              </a:rPr>
              <a:t>Teach Each Other Technical Details of 				Operations Overseen by Faculty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Tit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63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652463"/>
          </a:xfrm>
        </p:spPr>
        <p:txBody>
          <a:bodyPr/>
          <a:lstStyle/>
          <a:p>
            <a:r>
              <a:rPr lang="en-US" sz="5000" smtClean="0">
                <a:solidFill>
                  <a:srgbClr val="F2AB13"/>
                </a:solidFill>
              </a:rPr>
              <a:t>PRIMARY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21945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900" dirty="0" smtClean="0">
                <a:solidFill>
                  <a:srgbClr val="FF0000"/>
                </a:solidFill>
              </a:rPr>
              <a:t>Operative Skills- </a:t>
            </a:r>
            <a:r>
              <a:rPr lang="en-US" dirty="0" smtClean="0">
                <a:solidFill>
                  <a:schemeClr val="bg1"/>
                </a:solidFill>
              </a:rPr>
              <a:t>Study, Present, Technical 			Details of 22 Major Operations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Perform Operations on Anesthetized Pigs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2 Days, 4 Students/Pig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Reps Bring Advanced Equipment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Faculty First Assist and Teach  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bjaffe\Pictures\Honor Surgery\AY2014-2015\iphone pics 10-1-14 14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bjaffe\Pictures\Honor Surgery\AY2012-2013\2012-2013\DSC0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25" y="0"/>
            <a:ext cx="7778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Tit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19113" y="2568575"/>
            <a:ext cx="8229600" cy="654050"/>
          </a:xfrm>
        </p:spPr>
        <p:txBody>
          <a:bodyPr/>
          <a:lstStyle/>
          <a:p>
            <a:r>
              <a:rPr lang="en-US" sz="5000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OPERATIONS </a:t>
            </a:r>
            <a:endParaRPr lang="en-US" sz="5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59125"/>
            <a:ext cx="8229600" cy="299561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Diagnostic Peritoneal Lavage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Repair Inferior Vena Cava, Heart Injuries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Tube </a:t>
            </a:r>
            <a:r>
              <a:rPr lang="en-US" dirty="0" err="1" smtClean="0">
                <a:solidFill>
                  <a:schemeClr val="bg1"/>
                </a:solidFill>
              </a:rPr>
              <a:t>Thoracostomy</a:t>
            </a:r>
            <a:endParaRPr lang="en-US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Thoracotomy, </a:t>
            </a:r>
            <a:r>
              <a:rPr lang="en-US" dirty="0" err="1" smtClean="0">
                <a:solidFill>
                  <a:schemeClr val="bg1"/>
                </a:solidFill>
              </a:rPr>
              <a:t>Pericardiotomy</a:t>
            </a:r>
            <a:endParaRPr lang="en-US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Partial, Complete Nephrectomies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Tracheostomy, </a:t>
            </a:r>
            <a:r>
              <a:rPr lang="en-US" dirty="0" err="1" smtClean="0">
                <a:solidFill>
                  <a:schemeClr val="bg1"/>
                </a:solidFill>
              </a:rPr>
              <a:t>Cystostomy</a:t>
            </a:r>
            <a:r>
              <a:rPr lang="en-US" dirty="0" smtClean="0">
                <a:solidFill>
                  <a:schemeClr val="bg1"/>
                </a:solidFill>
              </a:rPr>
              <a:t>, Gastrostomy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 smtClean="0">
                <a:solidFill>
                  <a:schemeClr val="bg1"/>
                </a:solidFill>
              </a:rPr>
              <a:t>Truncal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vagotomy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260</Words>
  <Application>Microsoft Office PowerPoint</Application>
  <PresentationFormat>On-screen Show (4:3)</PresentationFormat>
  <Paragraphs>81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TULANE HONORS SURGERY SENIOR ELECTIVE</vt:lpstr>
      <vt:lpstr>GOAL</vt:lpstr>
      <vt:lpstr>PROPERTIES</vt:lpstr>
      <vt:lpstr>PRIMARY OBJECTIVES</vt:lpstr>
      <vt:lpstr>PRIMARY OBJECTIVES</vt:lpstr>
      <vt:lpstr>PRIMARY OBJECTIVES</vt:lpstr>
      <vt:lpstr>Slide 7</vt:lpstr>
      <vt:lpstr>Slide 8</vt:lpstr>
      <vt:lpstr>OPERATIONS </vt:lpstr>
      <vt:lpstr>OPERATIONS</vt:lpstr>
      <vt:lpstr>Slide 11</vt:lpstr>
      <vt:lpstr>Slide 12</vt:lpstr>
      <vt:lpstr>Slide 13</vt:lpstr>
      <vt:lpstr>PRIMARY OBJECTIVES</vt:lpstr>
      <vt:lpstr>Practice (2)</vt:lpstr>
      <vt:lpstr>OUTSIDE SPEAKERS</vt:lpstr>
      <vt:lpstr>RESIDENCY ADVICE</vt:lpstr>
      <vt:lpstr>ADVANTAGES</vt:lpstr>
      <vt:lpstr>RESULTS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TULANE HONORS SURGERY SENIOR ELECTIVE</dc:title>
  <dc:creator>Jaffe, Bernard M</dc:creator>
  <cp:lastModifiedBy>mchinichian</cp:lastModifiedBy>
  <cp:revision>6</cp:revision>
  <dcterms:created xsi:type="dcterms:W3CDTF">2015-03-18T19:21:15Z</dcterms:created>
  <dcterms:modified xsi:type="dcterms:W3CDTF">2018-09-27T14:41:36Z</dcterms:modified>
</cp:coreProperties>
</file>