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9" r:id="rId2"/>
    <p:sldId id="316" r:id="rId3"/>
    <p:sldId id="275" r:id="rId4"/>
    <p:sldId id="283" r:id="rId5"/>
    <p:sldId id="284" r:id="rId6"/>
    <p:sldId id="302" r:id="rId7"/>
    <p:sldId id="308" r:id="rId8"/>
    <p:sldId id="304" r:id="rId9"/>
    <p:sldId id="307" r:id="rId10"/>
    <p:sldId id="309" r:id="rId11"/>
    <p:sldId id="305" r:id="rId12"/>
    <p:sldId id="289" r:id="rId13"/>
    <p:sldId id="293" r:id="rId14"/>
    <p:sldId id="295" r:id="rId15"/>
    <p:sldId id="292" r:id="rId16"/>
    <p:sldId id="300" r:id="rId17"/>
    <p:sldId id="297" r:id="rId18"/>
    <p:sldId id="298" r:id="rId19"/>
    <p:sldId id="285" r:id="rId20"/>
    <p:sldId id="291" r:id="rId21"/>
    <p:sldId id="311" r:id="rId22"/>
    <p:sldId id="312" r:id="rId23"/>
    <p:sldId id="313" r:id="rId24"/>
    <p:sldId id="31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2AB13"/>
    <a:srgbClr val="FFCB2E"/>
    <a:srgbClr val="D4AE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7" autoAdjust="0"/>
    <p:restoredTop sz="94273" autoAdjust="0"/>
  </p:normalViewPr>
  <p:slideViewPr>
    <p:cSldViewPr snapToGrid="0" snapToObjects="1">
      <p:cViewPr varScale="1">
        <p:scale>
          <a:sx n="68" d="100"/>
          <a:sy n="68" d="100"/>
        </p:scale>
        <p:origin x="-11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3863D-BBE7-A54D-A6C6-6B96CBBB6375}" type="datetimeFigureOut">
              <a:rPr lang="en-US" smtClean="0"/>
              <a:pPr/>
              <a:t>9/27/2018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3F043-5814-4D4E-BEA5-557A681819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Laszlo Kiraly MD FACS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Associate Professor of Surgery</a:t>
            </a:r>
          </a:p>
          <a:p>
            <a:pPr marL="0" indent="0" algn="ctr"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Oregon Health &amp; Science University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315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Improvements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096" y="1889974"/>
            <a:ext cx="7315200" cy="4572000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664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Improvements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Shelf Exam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WISE-MD cases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Best practices of grade timeliness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638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Outcome of 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4939048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Encourage active participation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Starting Point?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were the conclusions?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137" y="2485623"/>
            <a:ext cx="3171663" cy="212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2104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2202288"/>
            <a:ext cx="8351949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Quantified Criteria for Numbers and Kinds of Patients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Observations of Clinical Performance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Mid-Clerkship Feedback and Timeliness of Grading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554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06074"/>
            <a:ext cx="8351949" cy="371228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Course Clerkships and Program Objectives Linkage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Teaching development for faculty and residents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361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Other Important Areas, but..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Student Debt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Faculty Diversity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Educational Resources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Call Rooms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Study/Relaxation Space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Affiliation Agreements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813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652172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Lessons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Take full advantage of the self-study process.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Leverage the findings to garner resources and motivations to improve your clerkship.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Proactively consider changes before LCME conclusions.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Use collaborative time to get best practices from other clerkships.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170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LCME Conclusions</a:t>
            </a:r>
            <a:endParaRPr lang="en-US" dirty="0"/>
          </a:p>
        </p:txBody>
      </p:sp>
      <p:pic>
        <p:nvPicPr>
          <p:cNvPr id="4098" name="Picture 2" descr="https://gearwestbike.files.wordpress.com/2015/06/dropping-the-hammer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9662" y="2063251"/>
            <a:ext cx="5260282" cy="374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7621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LCME 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3"/>
            <a:ext cx="8532253" cy="392774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1. Diversity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2. Observation by an attending physician of students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3. Fair and timely assessment of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4. Financial aid and debt management counseling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5. Impact of direct expenses on indebtedness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41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Areas of Concern/Non-compliance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8" y="1867744"/>
            <a:ext cx="4939048" cy="10431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Observation of Clinical Performance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879" y="2910932"/>
            <a:ext cx="7850242" cy="308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94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9277" t="28361" r="67918" b="27305"/>
          <a:stretch/>
        </p:blipFill>
        <p:spPr>
          <a:xfrm>
            <a:off x="1246910" y="-1"/>
            <a:ext cx="7015942" cy="683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4308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Areas of Concern/Non-compliance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1867744"/>
            <a:ext cx="8532253" cy="1043188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Mid-Clerkship Feedback and Timeliness of Grading Reporting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930" y="2892174"/>
            <a:ext cx="7820490" cy="368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71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Summer after LCME visit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implemented new curricular changes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non-compliance “citations” arrive</a:t>
            </a:r>
          </a:p>
          <a:p>
            <a:r>
              <a:rPr lang="en-US" dirty="0">
                <a:solidFill>
                  <a:schemeClr val="bg1"/>
                </a:solidFill>
              </a:rPr>
              <a:t>Follow-up visit in </a:t>
            </a:r>
            <a:r>
              <a:rPr lang="en-US" dirty="0" smtClean="0">
                <a:solidFill>
                  <a:schemeClr val="bg1"/>
                </a:solidFill>
              </a:rPr>
              <a:t>winter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 we do?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20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 Changes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9504" y="91543"/>
            <a:ext cx="5280597" cy="667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881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Implement 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Just implemented new curricular changes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non-compliance “citations” arrive</a:t>
            </a:r>
          </a:p>
          <a:p>
            <a:r>
              <a:rPr lang="en-US" dirty="0">
                <a:solidFill>
                  <a:schemeClr val="bg1"/>
                </a:solidFill>
              </a:rPr>
              <a:t>Follow-up visit in </a:t>
            </a:r>
            <a:r>
              <a:rPr lang="en-US" dirty="0" smtClean="0">
                <a:solidFill>
                  <a:schemeClr val="bg1"/>
                </a:solidFill>
              </a:rPr>
              <a:t>winter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What do we do?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883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52" y="847680"/>
            <a:ext cx="8899302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Lessons Learned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7047" y="2063557"/>
            <a:ext cx="8532253" cy="325541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Don’t just plan, implement early.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Consider adding changes during self study.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Each step represents an opportunity to gather “buy in” for a positive change.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13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47"/>
            <a:ext cx="9144000" cy="685800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191407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Surviving the LCME VISIT</a:t>
            </a:r>
            <a:b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</a:br>
            <a:r>
              <a:rPr lang="en-US" sz="36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  Lessons Learned</a:t>
            </a:r>
            <a:endParaRPr lang="en-US" sz="36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3229429"/>
            <a:ext cx="8229600" cy="268514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Last visit -- 2004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Self Study – 2010/2011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Visit  -- 2012  (Accreditation with warnings)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LCME Survey Visit –2014 Full Accreditation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Next Cycle – 2019/2020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00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Clerkship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~120 students per class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5 week clerkship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7 clerkship hospitals in large physical area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5 different services at University Hospital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Expanding classes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Assessment challenges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Curriculum challenges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20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Remarkable Scale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Summer 2010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Dean of UME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Stakeholders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October 2010 Conference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Chairs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LCME Committee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Deans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Consultants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President</a:t>
            </a: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0332" y="2648669"/>
            <a:ext cx="4610637" cy="1993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7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Self Study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Complete responses on all clerkship relevant evaluation standards.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Environment, Resources, Policies, etc.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Policy vs. execution.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17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7680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3: Academic &amp; Learning Environments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2288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3.1 Resident participation in student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3.5 Professionalism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3.6 Student Mistreatment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19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717"/>
            <a:ext cx="8229600" cy="1215571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8 Curricular Management, Evaluation and Enhancement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925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8.2 Use of Program Objectives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8.5 Medical Student Feedback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8.7 Comparability of Education/Assessment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8.8 Monitoring Student Time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479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-pl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6717"/>
            <a:ext cx="8229600" cy="1215571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F2AB13"/>
                </a:solidFill>
                <a:latin typeface="Calibri (Headings)"/>
                <a:cs typeface="Calibri (Headings)"/>
              </a:rPr>
              <a:t>Standard 9: Teaching, Supervision, Assessment, and Student and Patient Safety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40925"/>
            <a:ext cx="8229600" cy="371228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9.1 Preparation of Resident and NF Instructors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9.2 Faculty Appointments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9.3 Clinical Supervision of Medical Students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Quality, quantity, and timeliness of assessments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9.6 Standard Setting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43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467</Words>
  <Application>Microsoft Office PowerPoint</Application>
  <PresentationFormat>On-screen Show (4:3)</PresentationFormat>
  <Paragraphs>109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Surviving the LCME VISIT   Lessons Learned</vt:lpstr>
      <vt:lpstr>Slide 2</vt:lpstr>
      <vt:lpstr>Surviving the LCME VISIT   Lessons Learned</vt:lpstr>
      <vt:lpstr>Clerkship Challenges</vt:lpstr>
      <vt:lpstr>Self Study</vt:lpstr>
      <vt:lpstr>Self Study Process</vt:lpstr>
      <vt:lpstr>Standard 3: Academic &amp; Learning Environments</vt:lpstr>
      <vt:lpstr>Standard 8 Curricular Management, Evaluation and Enhancement</vt:lpstr>
      <vt:lpstr>Standard 9: Teaching, Supervision, Assessment, and Student and Patient Safety</vt:lpstr>
      <vt:lpstr>Self Study Improvements</vt:lpstr>
      <vt:lpstr>Self Study Improvements</vt:lpstr>
      <vt:lpstr>Outcome of Self Study</vt:lpstr>
      <vt:lpstr>Self Study</vt:lpstr>
      <vt:lpstr>Self Study</vt:lpstr>
      <vt:lpstr>Other Important Areas, but..</vt:lpstr>
      <vt:lpstr>Self Study Lessons</vt:lpstr>
      <vt:lpstr>LCME Conclusions</vt:lpstr>
      <vt:lpstr>LCME Non-compliance</vt:lpstr>
      <vt:lpstr>Areas of Concern/Non-compliance</vt:lpstr>
      <vt:lpstr>Areas of Concern/Non-compliance</vt:lpstr>
      <vt:lpstr>Summer after LCME visit</vt:lpstr>
      <vt:lpstr>Implement Changes</vt:lpstr>
      <vt:lpstr>Implement Changes</vt:lpstr>
      <vt:lpstr>Lessons Learned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Scott Richardson</dc:creator>
  <cp:lastModifiedBy>mchinichian</cp:lastModifiedBy>
  <cp:revision>26</cp:revision>
  <dcterms:created xsi:type="dcterms:W3CDTF">2012-08-13T04:08:41Z</dcterms:created>
  <dcterms:modified xsi:type="dcterms:W3CDTF">2018-09-27T14:51:06Z</dcterms:modified>
</cp:coreProperties>
</file>