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13" r:id="rId2"/>
    <p:sldId id="314" r:id="rId3"/>
    <p:sldId id="315" r:id="rId4"/>
    <p:sldId id="316" r:id="rId5"/>
    <p:sldId id="256" r:id="rId6"/>
    <p:sldId id="274" r:id="rId7"/>
    <p:sldId id="284" r:id="rId8"/>
    <p:sldId id="257" r:id="rId9"/>
    <p:sldId id="258" r:id="rId10"/>
    <p:sldId id="285" r:id="rId11"/>
    <p:sldId id="273" r:id="rId12"/>
    <p:sldId id="289" r:id="rId13"/>
    <p:sldId id="277" r:id="rId14"/>
    <p:sldId id="291" r:id="rId15"/>
    <p:sldId id="293" r:id="rId16"/>
    <p:sldId id="286" r:id="rId17"/>
    <p:sldId id="266" r:id="rId18"/>
    <p:sldId id="267" r:id="rId19"/>
    <p:sldId id="263" r:id="rId20"/>
    <p:sldId id="264" r:id="rId21"/>
    <p:sldId id="265" r:id="rId22"/>
    <p:sldId id="268" r:id="rId23"/>
    <p:sldId id="299" r:id="rId24"/>
    <p:sldId id="261" r:id="rId25"/>
    <p:sldId id="294" r:id="rId26"/>
    <p:sldId id="301" r:id="rId27"/>
    <p:sldId id="300" r:id="rId28"/>
    <p:sldId id="302" r:id="rId29"/>
    <p:sldId id="303" r:id="rId30"/>
    <p:sldId id="311" r:id="rId31"/>
    <p:sldId id="319" r:id="rId32"/>
    <p:sldId id="307" r:id="rId33"/>
    <p:sldId id="308" r:id="rId34"/>
    <p:sldId id="320" r:id="rId35"/>
    <p:sldId id="304" r:id="rId36"/>
    <p:sldId id="305" r:id="rId37"/>
    <p:sldId id="310" r:id="rId38"/>
    <p:sldId id="309" r:id="rId39"/>
    <p:sldId id="306" r:id="rId40"/>
    <p:sldId id="317" r:id="rId41"/>
    <p:sldId id="31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F3C4407F-D958-4CAE-9035-E45E991E2FB1}">
          <p14:sldIdLst>
            <p14:sldId id="313"/>
            <p14:sldId id="314"/>
            <p14:sldId id="315"/>
            <p14:sldId id="316"/>
            <p14:sldId id="256"/>
            <p14:sldId id="274"/>
            <p14:sldId id="284"/>
            <p14:sldId id="257"/>
            <p14:sldId id="258"/>
            <p14:sldId id="285"/>
            <p14:sldId id="273"/>
            <p14:sldId id="289"/>
            <p14:sldId id="277"/>
            <p14:sldId id="291"/>
            <p14:sldId id="293"/>
            <p14:sldId id="286"/>
            <p14:sldId id="266"/>
            <p14:sldId id="267"/>
            <p14:sldId id="263"/>
            <p14:sldId id="264"/>
            <p14:sldId id="265"/>
            <p14:sldId id="268"/>
            <p14:sldId id="299"/>
            <p14:sldId id="261"/>
            <p14:sldId id="294"/>
            <p14:sldId id="301"/>
            <p14:sldId id="300"/>
            <p14:sldId id="302"/>
            <p14:sldId id="303"/>
            <p14:sldId id="311"/>
            <p14:sldId id="319"/>
            <p14:sldId id="307"/>
            <p14:sldId id="308"/>
            <p14:sldId id="320"/>
            <p14:sldId id="304"/>
            <p14:sldId id="305"/>
            <p14:sldId id="310"/>
            <p14:sldId id="309"/>
            <p14:sldId id="306"/>
            <p14:sldId id="317"/>
            <p14:sldId id="31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04" autoAdjust="0"/>
  </p:normalViewPr>
  <p:slideViewPr>
    <p:cSldViewPr>
      <p:cViewPr varScale="1">
        <p:scale>
          <a:sx n="56" d="100"/>
          <a:sy n="56" d="100"/>
        </p:scale>
        <p:origin x="-14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HMS%20academy%20fellowship\OSCE%20coding%20FINAL%20update%20Feb%209.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HMS%20academy%20fellowship\OSCE%20coding%20FINAL%20update%20Feb%2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Evaluation Data </a:t>
            </a:r>
            <a:r>
              <a:rPr lang="en-US" dirty="0" smtClean="0"/>
              <a:t>2014-2015</a:t>
            </a:r>
            <a:endParaRPr lang="en-US" dirty="0"/>
          </a:p>
        </c:rich>
      </c:tx>
      <c:spPr>
        <a:noFill/>
        <a:ln>
          <a:noFill/>
        </a:ln>
        <a:effectLst/>
      </c:spPr>
    </c:title>
    <c:plotArea>
      <c:layout/>
      <c:barChart>
        <c:barDir val="col"/>
        <c:grouping val="clustered"/>
        <c:ser>
          <c:idx val="0"/>
          <c:order val="0"/>
          <c:spPr>
            <a:solidFill>
              <a:schemeClr val="accent1"/>
            </a:solidFill>
            <a:ln>
              <a:noFill/>
            </a:ln>
            <a:effectLst/>
          </c:spPr>
          <c:cat>
            <c:strRef>
              <c:f>'Analysis &amp; Summary'!$G$17:$G$20</c:f>
              <c:strCache>
                <c:ptCount val="4"/>
                <c:pt idx="0">
                  <c:v>Interns</c:v>
                </c:pt>
                <c:pt idx="1">
                  <c:v>Residents</c:v>
                </c:pt>
                <c:pt idx="2">
                  <c:v>Fellows</c:v>
                </c:pt>
                <c:pt idx="3">
                  <c:v>Attendings</c:v>
                </c:pt>
              </c:strCache>
            </c:strRef>
          </c:cat>
          <c:val>
            <c:numRef>
              <c:f>'Analysis &amp; Summary'!$H$17:$H$20</c:f>
              <c:numCache>
                <c:formatCode>General</c:formatCode>
                <c:ptCount val="4"/>
                <c:pt idx="0">
                  <c:v>56</c:v>
                </c:pt>
                <c:pt idx="1">
                  <c:v>158</c:v>
                </c:pt>
                <c:pt idx="2">
                  <c:v>7</c:v>
                </c:pt>
                <c:pt idx="3">
                  <c:v>64</c:v>
                </c:pt>
              </c:numCache>
            </c:numRef>
          </c:val>
          <c:extLst xmlns:c16r2="http://schemas.microsoft.com/office/drawing/2015/06/chart">
            <c:ext xmlns:c16="http://schemas.microsoft.com/office/drawing/2014/chart" uri="{C3380CC4-5D6E-409C-BE32-E72D297353CC}">
              <c16:uniqueId val="{00000000-5F32-46D7-9D89-7A1C2415F188}"/>
            </c:ext>
          </c:extLst>
        </c:ser>
        <c:dLbls/>
        <c:gapWidth val="219"/>
        <c:overlap val="-27"/>
        <c:axId val="160297728"/>
        <c:axId val="160299264"/>
      </c:barChart>
      <c:catAx>
        <c:axId val="1602977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60299264"/>
        <c:crosses val="autoZero"/>
        <c:auto val="1"/>
        <c:lblAlgn val="ctr"/>
        <c:lblOffset val="100"/>
      </c:catAx>
      <c:valAx>
        <c:axId val="16029926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60297728"/>
        <c:crosses val="autoZero"/>
        <c:crossBetween val="between"/>
      </c:valAx>
      <c:spPr>
        <a:noFill/>
        <a:ln>
          <a:noFill/>
        </a:ln>
        <a:effectLst/>
      </c:spPr>
    </c:plotArea>
    <c:plotVisOnly val="1"/>
    <c:dispBlanksAs val="gap"/>
  </c:chart>
  <c:spPr>
    <a:noFill/>
    <a:ln>
      <a:noFill/>
    </a:ln>
    <a:effectLst/>
  </c:spPr>
  <c:txPr>
    <a:bodyPr/>
    <a:lstStyle/>
    <a:p>
      <a:pPr>
        <a:defRPr sz="2000">
          <a:solidFill>
            <a:schemeClr val="tx1"/>
          </a:solidFill>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Average Global Rating in Student Evaluations </a:t>
            </a:r>
          </a:p>
          <a:p>
            <a:pPr>
              <a:defRPr/>
            </a:pPr>
            <a:r>
              <a:rPr lang="en-US"/>
              <a:t>(with confidence intervals)</a:t>
            </a:r>
          </a:p>
        </c:rich>
      </c:tx>
    </c:title>
    <c:plotArea>
      <c:layout>
        <c:manualLayout>
          <c:layoutTarget val="inner"/>
          <c:xMode val="edge"/>
          <c:yMode val="edge"/>
          <c:x val="0.11922152221598437"/>
          <c:y val="0.17661915678261741"/>
          <c:w val="0.86548795606539475"/>
          <c:h val="0.68651018306256018"/>
        </c:manualLayout>
      </c:layout>
      <c:barChart>
        <c:barDir val="col"/>
        <c:grouping val="clustered"/>
        <c:ser>
          <c:idx val="0"/>
          <c:order val="0"/>
          <c:errBars>
            <c:errBarType val="both"/>
            <c:errValType val="cust"/>
            <c:plus>
              <c:numRef>
                <c:f>Sheet1!$L$1:$L$4</c:f>
                <c:numCache>
                  <c:formatCode>General</c:formatCode>
                  <c:ptCount val="4"/>
                  <c:pt idx="0">
                    <c:v>0.17969056654721891</c:v>
                  </c:pt>
                  <c:pt idx="1">
                    <c:v>0.11716927486750897</c:v>
                  </c:pt>
                  <c:pt idx="2">
                    <c:v>0.39597252124276683</c:v>
                  </c:pt>
                  <c:pt idx="3">
                    <c:v>0.20229100000000014</c:v>
                  </c:pt>
                </c:numCache>
              </c:numRef>
            </c:plus>
            <c:minus>
              <c:numRef>
                <c:f>Sheet1!$L$1:$L$4</c:f>
                <c:numCache>
                  <c:formatCode>General</c:formatCode>
                  <c:ptCount val="4"/>
                  <c:pt idx="0">
                    <c:v>0.17969056654721891</c:v>
                  </c:pt>
                  <c:pt idx="1">
                    <c:v>0.11716927486750897</c:v>
                  </c:pt>
                  <c:pt idx="2">
                    <c:v>0.39597252124276683</c:v>
                  </c:pt>
                  <c:pt idx="3">
                    <c:v>0.20229100000000014</c:v>
                  </c:pt>
                </c:numCache>
              </c:numRef>
            </c:minus>
          </c:errBars>
          <c:cat>
            <c:strRef>
              <c:f>Sheet1!$J$1:$J$4</c:f>
              <c:strCache>
                <c:ptCount val="4"/>
                <c:pt idx="0">
                  <c:v>intern</c:v>
                </c:pt>
                <c:pt idx="1">
                  <c:v>resident</c:v>
                </c:pt>
                <c:pt idx="2">
                  <c:v>fellow </c:v>
                </c:pt>
                <c:pt idx="3">
                  <c:v>faculty </c:v>
                </c:pt>
              </c:strCache>
            </c:strRef>
          </c:cat>
          <c:val>
            <c:numRef>
              <c:f>Sheet1!$K$1:$K$4</c:f>
              <c:numCache>
                <c:formatCode>General</c:formatCode>
                <c:ptCount val="4"/>
                <c:pt idx="0">
                  <c:v>4.4196428571428594</c:v>
                </c:pt>
                <c:pt idx="1">
                  <c:v>4.3544303797468285</c:v>
                </c:pt>
                <c:pt idx="2">
                  <c:v>4.5714285714285712</c:v>
                </c:pt>
                <c:pt idx="3">
                  <c:v>4.3015869999999952</c:v>
                </c:pt>
              </c:numCache>
            </c:numRef>
          </c:val>
          <c:extLst xmlns:c16r2="http://schemas.microsoft.com/office/drawing/2015/06/chart">
            <c:ext xmlns:c16="http://schemas.microsoft.com/office/drawing/2014/chart" uri="{C3380CC4-5D6E-409C-BE32-E72D297353CC}">
              <c16:uniqueId val="{00000000-868E-481C-94F6-57DFBBF9CD1B}"/>
            </c:ext>
          </c:extLst>
        </c:ser>
        <c:dLbls/>
        <c:axId val="139395072"/>
        <c:axId val="139396992"/>
      </c:barChart>
      <c:catAx>
        <c:axId val="139395072"/>
        <c:scaling>
          <c:orientation val="minMax"/>
        </c:scaling>
        <c:axPos val="b"/>
        <c:title>
          <c:tx>
            <c:rich>
              <a:bodyPr/>
              <a:lstStyle/>
              <a:p>
                <a:pPr>
                  <a:defRPr/>
                </a:pPr>
                <a:r>
                  <a:rPr lang="en-US"/>
                  <a:t>Evaluator</a:t>
                </a:r>
              </a:p>
            </c:rich>
          </c:tx>
        </c:title>
        <c:numFmt formatCode="General" sourceLinked="0"/>
        <c:tickLblPos val="nextTo"/>
        <c:crossAx val="139396992"/>
        <c:crosses val="autoZero"/>
        <c:auto val="1"/>
        <c:lblAlgn val="ctr"/>
        <c:lblOffset val="100"/>
      </c:catAx>
      <c:valAx>
        <c:axId val="139396992"/>
        <c:scaling>
          <c:orientation val="minMax"/>
          <c:max val="5"/>
        </c:scaling>
        <c:axPos val="l"/>
        <c:majorGridlines/>
        <c:title>
          <c:tx>
            <c:rich>
              <a:bodyPr rot="-5400000" vert="horz"/>
              <a:lstStyle/>
              <a:p>
                <a:pPr>
                  <a:defRPr/>
                </a:pPr>
                <a:r>
                  <a:rPr lang="en-US"/>
                  <a:t>Global Rating</a:t>
                </a:r>
              </a:p>
            </c:rich>
          </c:tx>
        </c:title>
        <c:numFmt formatCode="General" sourceLinked="1"/>
        <c:tickLblPos val="nextTo"/>
        <c:crossAx val="139395072"/>
        <c:crosses val="autoZero"/>
        <c:crossBetween val="between"/>
      </c:valAx>
    </c:plotArea>
    <c:plotVisOnly val="1"/>
    <c:dispBlanksAs val="gap"/>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5"/>
  <c:chart>
    <c:title>
      <c:tx>
        <c:rich>
          <a:bodyPr/>
          <a:lstStyle/>
          <a:p>
            <a:pPr>
              <a:defRPr/>
            </a:pPr>
            <a:r>
              <a:rPr lang="en-US"/>
              <a:t>Average Global Rating in Student Evaluations</a:t>
            </a:r>
          </a:p>
        </c:rich>
      </c:tx>
    </c:title>
    <c:plotArea>
      <c:layout>
        <c:manualLayout>
          <c:layoutTarget val="inner"/>
          <c:xMode val="edge"/>
          <c:yMode val="edge"/>
          <c:x val="0.10433293972617244"/>
          <c:y val="9.4390239263570333E-2"/>
          <c:w val="0.87415191177847507"/>
          <c:h val="0.76893910000380561"/>
        </c:manualLayout>
      </c:layout>
      <c:barChart>
        <c:barDir val="col"/>
        <c:grouping val="stacked"/>
        <c:ser>
          <c:idx val="0"/>
          <c:order val="0"/>
          <c:dPt>
            <c:idx val="0"/>
            <c:spPr>
              <a:solidFill>
                <a:srgbClr val="7030A0"/>
              </a:solidFill>
            </c:spPr>
            <c:extLst xmlns:c16r2="http://schemas.microsoft.com/office/drawing/2015/06/chart">
              <c:ext xmlns:c16="http://schemas.microsoft.com/office/drawing/2014/chart" uri="{C3380CC4-5D6E-409C-BE32-E72D297353CC}">
                <c16:uniqueId val="{00000000-78F4-4F05-929D-319014B9943E}"/>
              </c:ext>
            </c:extLst>
          </c:dPt>
          <c:dPt>
            <c:idx val="1"/>
            <c:spPr>
              <a:solidFill>
                <a:srgbClr val="7030A0"/>
              </a:solidFill>
            </c:spPr>
            <c:extLst xmlns:c16r2="http://schemas.microsoft.com/office/drawing/2015/06/chart">
              <c:ext xmlns:c16="http://schemas.microsoft.com/office/drawing/2014/chart" uri="{C3380CC4-5D6E-409C-BE32-E72D297353CC}">
                <c16:uniqueId val="{00000001-78F4-4F05-929D-319014B9943E}"/>
              </c:ext>
            </c:extLst>
          </c:dPt>
          <c:dPt>
            <c:idx val="2"/>
            <c:spPr>
              <a:solidFill>
                <a:srgbClr val="7030A0"/>
              </a:solidFill>
            </c:spPr>
            <c:extLst xmlns:c16r2="http://schemas.microsoft.com/office/drawing/2015/06/chart">
              <c:ext xmlns:c16="http://schemas.microsoft.com/office/drawing/2014/chart" uri="{C3380CC4-5D6E-409C-BE32-E72D297353CC}">
                <c16:uniqueId val="{00000002-78F4-4F05-929D-319014B9943E}"/>
              </c:ext>
            </c:extLst>
          </c:dPt>
          <c:dPt>
            <c:idx val="3"/>
            <c:spPr>
              <a:solidFill>
                <a:srgbClr val="7030A0"/>
              </a:solidFill>
            </c:spPr>
            <c:extLst xmlns:c16r2="http://schemas.microsoft.com/office/drawing/2015/06/chart">
              <c:ext xmlns:c16="http://schemas.microsoft.com/office/drawing/2014/chart" uri="{C3380CC4-5D6E-409C-BE32-E72D297353CC}">
                <c16:uniqueId val="{00000003-78F4-4F05-929D-319014B9943E}"/>
              </c:ext>
            </c:extLst>
          </c:dPt>
          <c:dPt>
            <c:idx val="4"/>
            <c:spPr>
              <a:solidFill>
                <a:srgbClr val="7030A0"/>
              </a:solidFill>
            </c:spPr>
            <c:extLst xmlns:c16r2="http://schemas.microsoft.com/office/drawing/2015/06/chart">
              <c:ext xmlns:c16="http://schemas.microsoft.com/office/drawing/2014/chart" uri="{C3380CC4-5D6E-409C-BE32-E72D297353CC}">
                <c16:uniqueId val="{00000004-78F4-4F05-929D-319014B9943E}"/>
              </c:ext>
            </c:extLst>
          </c:dPt>
          <c:dPt>
            <c:idx val="5"/>
            <c:spPr>
              <a:solidFill>
                <a:srgbClr val="7030A0"/>
              </a:solidFill>
            </c:spPr>
            <c:extLst xmlns:c16r2="http://schemas.microsoft.com/office/drawing/2015/06/chart">
              <c:ext xmlns:c16="http://schemas.microsoft.com/office/drawing/2014/chart" uri="{C3380CC4-5D6E-409C-BE32-E72D297353CC}">
                <c16:uniqueId val="{00000005-78F4-4F05-929D-319014B9943E}"/>
              </c:ext>
            </c:extLst>
          </c:dPt>
          <c:dPt>
            <c:idx val="6"/>
            <c:spPr>
              <a:solidFill>
                <a:srgbClr val="7030A0"/>
              </a:solidFill>
            </c:spPr>
            <c:extLst xmlns:c16r2="http://schemas.microsoft.com/office/drawing/2015/06/chart">
              <c:ext xmlns:c16="http://schemas.microsoft.com/office/drawing/2014/chart" uri="{C3380CC4-5D6E-409C-BE32-E72D297353CC}">
                <c16:uniqueId val="{00000006-78F4-4F05-929D-319014B9943E}"/>
              </c:ext>
            </c:extLst>
          </c:dPt>
          <c:dPt>
            <c:idx val="7"/>
            <c:spPr>
              <a:solidFill>
                <a:srgbClr val="7030A0"/>
              </a:solidFill>
            </c:spPr>
            <c:extLst xmlns:c16r2="http://schemas.microsoft.com/office/drawing/2015/06/chart">
              <c:ext xmlns:c16="http://schemas.microsoft.com/office/drawing/2014/chart" uri="{C3380CC4-5D6E-409C-BE32-E72D297353CC}">
                <c16:uniqueId val="{00000007-78F4-4F05-929D-319014B9943E}"/>
              </c:ext>
            </c:extLst>
          </c:dPt>
          <c:dPt>
            <c:idx val="8"/>
            <c:spPr>
              <a:solidFill>
                <a:srgbClr val="7030A0"/>
              </a:solidFill>
            </c:spPr>
            <c:extLst xmlns:c16r2="http://schemas.microsoft.com/office/drawing/2015/06/chart">
              <c:ext xmlns:c16="http://schemas.microsoft.com/office/drawing/2014/chart" uri="{C3380CC4-5D6E-409C-BE32-E72D297353CC}">
                <c16:uniqueId val="{00000008-78F4-4F05-929D-319014B9943E}"/>
              </c:ext>
            </c:extLst>
          </c:dPt>
          <c:dPt>
            <c:idx val="9"/>
            <c:spPr>
              <a:solidFill>
                <a:srgbClr val="7030A0"/>
              </a:solidFill>
            </c:spPr>
            <c:extLst xmlns:c16r2="http://schemas.microsoft.com/office/drawing/2015/06/chart">
              <c:ext xmlns:c16="http://schemas.microsoft.com/office/drawing/2014/chart" uri="{C3380CC4-5D6E-409C-BE32-E72D297353CC}">
                <c16:uniqueId val="{00000009-78F4-4F05-929D-319014B9943E}"/>
              </c:ext>
            </c:extLst>
          </c:dPt>
          <c:dPt>
            <c:idx val="10"/>
            <c:spPr>
              <a:solidFill>
                <a:srgbClr val="7030A0"/>
              </a:solidFill>
            </c:spPr>
            <c:extLst xmlns:c16r2="http://schemas.microsoft.com/office/drawing/2015/06/chart">
              <c:ext xmlns:c16="http://schemas.microsoft.com/office/drawing/2014/chart" uri="{C3380CC4-5D6E-409C-BE32-E72D297353CC}">
                <c16:uniqueId val="{0000000A-78F4-4F05-929D-319014B9943E}"/>
              </c:ext>
            </c:extLst>
          </c:dPt>
          <c:dPt>
            <c:idx val="11"/>
            <c:spPr>
              <a:solidFill>
                <a:srgbClr val="7030A0"/>
              </a:solidFill>
            </c:spPr>
            <c:extLst xmlns:c16r2="http://schemas.microsoft.com/office/drawing/2015/06/chart">
              <c:ext xmlns:c16="http://schemas.microsoft.com/office/drawing/2014/chart" uri="{C3380CC4-5D6E-409C-BE32-E72D297353CC}">
                <c16:uniqueId val="{0000000B-78F4-4F05-929D-319014B9943E}"/>
              </c:ext>
            </c:extLst>
          </c:dPt>
          <c:dPt>
            <c:idx val="12"/>
            <c:spPr>
              <a:solidFill>
                <a:srgbClr val="7030A0"/>
              </a:solidFill>
            </c:spPr>
            <c:extLst xmlns:c16r2="http://schemas.microsoft.com/office/drawing/2015/06/chart">
              <c:ext xmlns:c16="http://schemas.microsoft.com/office/drawing/2014/chart" uri="{C3380CC4-5D6E-409C-BE32-E72D297353CC}">
                <c16:uniqueId val="{0000000C-78F4-4F05-929D-319014B9943E}"/>
              </c:ext>
            </c:extLst>
          </c:dPt>
          <c:dPt>
            <c:idx val="36"/>
            <c:spPr>
              <a:solidFill>
                <a:srgbClr val="C00000"/>
              </a:solidFill>
            </c:spPr>
            <c:extLst xmlns:c16r2="http://schemas.microsoft.com/office/drawing/2015/06/chart">
              <c:ext xmlns:c16="http://schemas.microsoft.com/office/drawing/2014/chart" uri="{C3380CC4-5D6E-409C-BE32-E72D297353CC}">
                <c16:uniqueId val="{0000000D-78F4-4F05-929D-319014B9943E}"/>
              </c:ext>
            </c:extLst>
          </c:dPt>
          <c:dPt>
            <c:idx val="37"/>
            <c:spPr>
              <a:solidFill>
                <a:srgbClr val="C00000"/>
              </a:solidFill>
            </c:spPr>
            <c:extLst xmlns:c16r2="http://schemas.microsoft.com/office/drawing/2015/06/chart">
              <c:ext xmlns:c16="http://schemas.microsoft.com/office/drawing/2014/chart" uri="{C3380CC4-5D6E-409C-BE32-E72D297353CC}">
                <c16:uniqueId val="{0000000E-78F4-4F05-929D-319014B9943E}"/>
              </c:ext>
            </c:extLst>
          </c:dPt>
          <c:dPt>
            <c:idx val="38"/>
            <c:spPr>
              <a:solidFill>
                <a:srgbClr val="C00000"/>
              </a:solidFill>
            </c:spPr>
            <c:extLst xmlns:c16r2="http://schemas.microsoft.com/office/drawing/2015/06/chart">
              <c:ext xmlns:c16="http://schemas.microsoft.com/office/drawing/2014/chart" uri="{C3380CC4-5D6E-409C-BE32-E72D297353CC}">
                <c16:uniqueId val="{0000000F-78F4-4F05-929D-319014B9943E}"/>
              </c:ext>
            </c:extLst>
          </c:dPt>
          <c:dPt>
            <c:idx val="39"/>
            <c:spPr>
              <a:solidFill>
                <a:srgbClr val="C00000"/>
              </a:solidFill>
            </c:spPr>
            <c:extLst xmlns:c16r2="http://schemas.microsoft.com/office/drawing/2015/06/chart">
              <c:ext xmlns:c16="http://schemas.microsoft.com/office/drawing/2014/chart" uri="{C3380CC4-5D6E-409C-BE32-E72D297353CC}">
                <c16:uniqueId val="{00000010-78F4-4F05-929D-319014B9943E}"/>
              </c:ext>
            </c:extLst>
          </c:dPt>
          <c:dPt>
            <c:idx val="40"/>
            <c:spPr>
              <a:solidFill>
                <a:srgbClr val="C00000"/>
              </a:solidFill>
            </c:spPr>
            <c:extLst xmlns:c16r2="http://schemas.microsoft.com/office/drawing/2015/06/chart">
              <c:ext xmlns:c16="http://schemas.microsoft.com/office/drawing/2014/chart" uri="{C3380CC4-5D6E-409C-BE32-E72D297353CC}">
                <c16:uniqueId val="{00000011-78F4-4F05-929D-319014B9943E}"/>
              </c:ext>
            </c:extLst>
          </c:dPt>
          <c:dPt>
            <c:idx val="41"/>
            <c:spPr>
              <a:solidFill>
                <a:srgbClr val="C00000"/>
              </a:solidFill>
            </c:spPr>
            <c:extLst xmlns:c16r2="http://schemas.microsoft.com/office/drawing/2015/06/chart">
              <c:ext xmlns:c16="http://schemas.microsoft.com/office/drawing/2014/chart" uri="{C3380CC4-5D6E-409C-BE32-E72D297353CC}">
                <c16:uniqueId val="{00000012-78F4-4F05-929D-319014B9943E}"/>
              </c:ext>
            </c:extLst>
          </c:dPt>
          <c:dPt>
            <c:idx val="42"/>
            <c:spPr>
              <a:solidFill>
                <a:srgbClr val="C00000"/>
              </a:solidFill>
            </c:spPr>
            <c:extLst xmlns:c16r2="http://schemas.microsoft.com/office/drawing/2015/06/chart">
              <c:ext xmlns:c16="http://schemas.microsoft.com/office/drawing/2014/chart" uri="{C3380CC4-5D6E-409C-BE32-E72D297353CC}">
                <c16:uniqueId val="{00000013-78F4-4F05-929D-319014B9943E}"/>
              </c:ext>
            </c:extLst>
          </c:dPt>
          <c:dPt>
            <c:idx val="43"/>
            <c:spPr>
              <a:solidFill>
                <a:srgbClr val="C00000"/>
              </a:solidFill>
            </c:spPr>
            <c:extLst xmlns:c16r2="http://schemas.microsoft.com/office/drawing/2015/06/chart">
              <c:ext xmlns:c16="http://schemas.microsoft.com/office/drawing/2014/chart" uri="{C3380CC4-5D6E-409C-BE32-E72D297353CC}">
                <c16:uniqueId val="{00000014-78F4-4F05-929D-319014B9943E}"/>
              </c:ext>
            </c:extLst>
          </c:dPt>
          <c:dPt>
            <c:idx val="44"/>
            <c:spPr>
              <a:solidFill>
                <a:srgbClr val="C00000"/>
              </a:solidFill>
            </c:spPr>
            <c:extLst xmlns:c16r2="http://schemas.microsoft.com/office/drawing/2015/06/chart">
              <c:ext xmlns:c16="http://schemas.microsoft.com/office/drawing/2014/chart" uri="{C3380CC4-5D6E-409C-BE32-E72D297353CC}">
                <c16:uniqueId val="{00000015-78F4-4F05-929D-319014B9943E}"/>
              </c:ext>
            </c:extLst>
          </c:dPt>
          <c:dPt>
            <c:idx val="45"/>
            <c:spPr>
              <a:solidFill>
                <a:srgbClr val="C00000"/>
              </a:solidFill>
            </c:spPr>
            <c:extLst xmlns:c16r2="http://schemas.microsoft.com/office/drawing/2015/06/chart">
              <c:ext xmlns:c16="http://schemas.microsoft.com/office/drawing/2014/chart" uri="{C3380CC4-5D6E-409C-BE32-E72D297353CC}">
                <c16:uniqueId val="{00000016-78F4-4F05-929D-319014B9943E}"/>
              </c:ext>
            </c:extLst>
          </c:dPt>
          <c:dPt>
            <c:idx val="46"/>
            <c:spPr>
              <a:solidFill>
                <a:srgbClr val="C00000"/>
              </a:solidFill>
            </c:spPr>
            <c:extLst xmlns:c16r2="http://schemas.microsoft.com/office/drawing/2015/06/chart">
              <c:ext xmlns:c16="http://schemas.microsoft.com/office/drawing/2014/chart" uri="{C3380CC4-5D6E-409C-BE32-E72D297353CC}">
                <c16:uniqueId val="{00000017-78F4-4F05-929D-319014B9943E}"/>
              </c:ext>
            </c:extLst>
          </c:dPt>
          <c:dPt>
            <c:idx val="47"/>
            <c:spPr>
              <a:solidFill>
                <a:srgbClr val="C00000"/>
              </a:solidFill>
            </c:spPr>
            <c:extLst xmlns:c16r2="http://schemas.microsoft.com/office/drawing/2015/06/chart">
              <c:ext xmlns:c16="http://schemas.microsoft.com/office/drawing/2014/chart" uri="{C3380CC4-5D6E-409C-BE32-E72D297353CC}">
                <c16:uniqueId val="{00000018-78F4-4F05-929D-319014B9943E}"/>
              </c:ext>
            </c:extLst>
          </c:dPt>
          <c:dPt>
            <c:idx val="48"/>
            <c:spPr>
              <a:solidFill>
                <a:srgbClr val="C00000"/>
              </a:solidFill>
            </c:spPr>
            <c:extLst xmlns:c16r2="http://schemas.microsoft.com/office/drawing/2015/06/chart">
              <c:ext xmlns:c16="http://schemas.microsoft.com/office/drawing/2014/chart" uri="{C3380CC4-5D6E-409C-BE32-E72D297353CC}">
                <c16:uniqueId val="{00000019-78F4-4F05-929D-319014B9943E}"/>
              </c:ext>
            </c:extLst>
          </c:dPt>
          <c:dPt>
            <c:idx val="49"/>
            <c:spPr>
              <a:solidFill>
                <a:srgbClr val="C00000"/>
              </a:solidFill>
            </c:spPr>
            <c:extLst xmlns:c16r2="http://schemas.microsoft.com/office/drawing/2015/06/chart">
              <c:ext xmlns:c16="http://schemas.microsoft.com/office/drawing/2014/chart" uri="{C3380CC4-5D6E-409C-BE32-E72D297353CC}">
                <c16:uniqueId val="{0000001A-78F4-4F05-929D-319014B9943E}"/>
              </c:ext>
            </c:extLst>
          </c:dPt>
          <c:dPt>
            <c:idx val="50"/>
            <c:spPr>
              <a:solidFill>
                <a:srgbClr val="C00000"/>
              </a:solidFill>
            </c:spPr>
            <c:extLst xmlns:c16r2="http://schemas.microsoft.com/office/drawing/2015/06/chart">
              <c:ext xmlns:c16="http://schemas.microsoft.com/office/drawing/2014/chart" uri="{C3380CC4-5D6E-409C-BE32-E72D297353CC}">
                <c16:uniqueId val="{0000001B-78F4-4F05-929D-319014B9943E}"/>
              </c:ext>
            </c:extLst>
          </c:dPt>
          <c:cat>
            <c:numRef>
              <c:f>'extra charts'!$M$2:$M$52</c:f>
              <c:numCache>
                <c:formatCode>General</c:formatCode>
                <c:ptCount val="5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numCache>
            </c:numRef>
          </c:cat>
          <c:val>
            <c:numRef>
              <c:f>'extra charts'!$N$2:$N$52</c:f>
              <c:numCache>
                <c:formatCode>General</c:formatCode>
                <c:ptCount val="51"/>
                <c:pt idx="0">
                  <c:v>3.0833333333333357</c:v>
                </c:pt>
                <c:pt idx="1">
                  <c:v>3.1666666666666665</c:v>
                </c:pt>
                <c:pt idx="2">
                  <c:v>3.3333333333333335</c:v>
                </c:pt>
                <c:pt idx="3">
                  <c:v>3.6</c:v>
                </c:pt>
                <c:pt idx="4">
                  <c:v>3.7</c:v>
                </c:pt>
                <c:pt idx="5">
                  <c:v>3.75</c:v>
                </c:pt>
                <c:pt idx="6">
                  <c:v>3.8333333333333335</c:v>
                </c:pt>
                <c:pt idx="7">
                  <c:v>4</c:v>
                </c:pt>
                <c:pt idx="8">
                  <c:v>4</c:v>
                </c:pt>
                <c:pt idx="9">
                  <c:v>4</c:v>
                </c:pt>
                <c:pt idx="10">
                  <c:v>4</c:v>
                </c:pt>
                <c:pt idx="11">
                  <c:v>4</c:v>
                </c:pt>
                <c:pt idx="12">
                  <c:v>4</c:v>
                </c:pt>
                <c:pt idx="13">
                  <c:v>4.0999999999999996</c:v>
                </c:pt>
                <c:pt idx="14">
                  <c:v>4.1428571428571415</c:v>
                </c:pt>
                <c:pt idx="15">
                  <c:v>4.2</c:v>
                </c:pt>
                <c:pt idx="16">
                  <c:v>4.2083333333333393</c:v>
                </c:pt>
                <c:pt idx="17">
                  <c:v>4.25</c:v>
                </c:pt>
                <c:pt idx="18">
                  <c:v>4.2727272727272725</c:v>
                </c:pt>
                <c:pt idx="19">
                  <c:v>4.3333333333333393</c:v>
                </c:pt>
                <c:pt idx="20">
                  <c:v>4.3333333333333393</c:v>
                </c:pt>
                <c:pt idx="21">
                  <c:v>4.4000000000000004</c:v>
                </c:pt>
                <c:pt idx="22">
                  <c:v>4.4000000000000004</c:v>
                </c:pt>
                <c:pt idx="23">
                  <c:v>4.4285714285714288</c:v>
                </c:pt>
                <c:pt idx="24">
                  <c:v>4.5</c:v>
                </c:pt>
                <c:pt idx="25">
                  <c:v>4.5</c:v>
                </c:pt>
                <c:pt idx="26">
                  <c:v>4.5</c:v>
                </c:pt>
                <c:pt idx="27">
                  <c:v>4.5</c:v>
                </c:pt>
                <c:pt idx="28">
                  <c:v>4.5555555555555465</c:v>
                </c:pt>
                <c:pt idx="29">
                  <c:v>4.5555555555555465</c:v>
                </c:pt>
                <c:pt idx="30">
                  <c:v>4.5909090909090908</c:v>
                </c:pt>
                <c:pt idx="31">
                  <c:v>4.5999999999999996</c:v>
                </c:pt>
                <c:pt idx="32">
                  <c:v>4.5999999999999996</c:v>
                </c:pt>
                <c:pt idx="33">
                  <c:v>4.5999999999999996</c:v>
                </c:pt>
                <c:pt idx="34">
                  <c:v>4.5999999999999996</c:v>
                </c:pt>
                <c:pt idx="35">
                  <c:v>4.5999999999999996</c:v>
                </c:pt>
                <c:pt idx="36">
                  <c:v>4.666666666666667</c:v>
                </c:pt>
                <c:pt idx="37">
                  <c:v>4.666666666666667</c:v>
                </c:pt>
                <c:pt idx="38">
                  <c:v>4.666666666666667</c:v>
                </c:pt>
                <c:pt idx="39">
                  <c:v>4.666666666666667</c:v>
                </c:pt>
                <c:pt idx="40">
                  <c:v>4.666666666666667</c:v>
                </c:pt>
                <c:pt idx="41">
                  <c:v>4.75</c:v>
                </c:pt>
                <c:pt idx="42">
                  <c:v>4.75</c:v>
                </c:pt>
                <c:pt idx="43">
                  <c:v>4.8076923076923084</c:v>
                </c:pt>
                <c:pt idx="44">
                  <c:v>4.8571428571428514</c:v>
                </c:pt>
                <c:pt idx="45">
                  <c:v>4.9000000000000004</c:v>
                </c:pt>
                <c:pt idx="46">
                  <c:v>5</c:v>
                </c:pt>
                <c:pt idx="47">
                  <c:v>5</c:v>
                </c:pt>
                <c:pt idx="48">
                  <c:v>5</c:v>
                </c:pt>
                <c:pt idx="49">
                  <c:v>5</c:v>
                </c:pt>
                <c:pt idx="50">
                  <c:v>5</c:v>
                </c:pt>
              </c:numCache>
            </c:numRef>
          </c:val>
          <c:extLst xmlns:c16r2="http://schemas.microsoft.com/office/drawing/2015/06/chart">
            <c:ext xmlns:c16="http://schemas.microsoft.com/office/drawing/2014/chart" uri="{C3380CC4-5D6E-409C-BE32-E72D297353CC}">
              <c16:uniqueId val="{0000001C-78F4-4F05-929D-319014B9943E}"/>
            </c:ext>
          </c:extLst>
        </c:ser>
        <c:dLbls/>
        <c:gapWidth val="0"/>
        <c:overlap val="100"/>
        <c:axId val="140911744"/>
        <c:axId val="140913664"/>
      </c:barChart>
      <c:catAx>
        <c:axId val="140911744"/>
        <c:scaling>
          <c:orientation val="minMax"/>
        </c:scaling>
        <c:axPos val="b"/>
        <c:title>
          <c:tx>
            <c:rich>
              <a:bodyPr/>
              <a:lstStyle/>
              <a:p>
                <a:pPr>
                  <a:defRPr/>
                </a:pPr>
                <a:r>
                  <a:rPr lang="en-US"/>
                  <a:t>Student</a:t>
                </a:r>
              </a:p>
            </c:rich>
          </c:tx>
          <c:layout>
            <c:manualLayout>
              <c:xMode val="edge"/>
              <c:yMode val="edge"/>
              <c:x val="0.47513881635173177"/>
              <c:y val="0.92384057971014488"/>
            </c:manualLayout>
          </c:layout>
        </c:title>
        <c:numFmt formatCode="General" sourceLinked="1"/>
        <c:majorTickMark val="none"/>
        <c:tickLblPos val="nextTo"/>
        <c:crossAx val="140913664"/>
        <c:crosses val="autoZero"/>
        <c:lblAlgn val="ctr"/>
        <c:lblOffset val="100"/>
        <c:tickMarkSkip val="1"/>
      </c:catAx>
      <c:valAx>
        <c:axId val="140913664"/>
        <c:scaling>
          <c:orientation val="minMax"/>
          <c:max val="5"/>
        </c:scaling>
        <c:axPos val="l"/>
        <c:majorGridlines/>
        <c:title>
          <c:tx>
            <c:rich>
              <a:bodyPr/>
              <a:lstStyle/>
              <a:p>
                <a:pPr>
                  <a:defRPr/>
                </a:pPr>
                <a:r>
                  <a:rPr lang="en-US"/>
                  <a:t>Global Rating</a:t>
                </a:r>
              </a:p>
            </c:rich>
          </c:tx>
        </c:title>
        <c:numFmt formatCode="General" sourceLinked="1"/>
        <c:tickLblPos val="nextTo"/>
        <c:crossAx val="140911744"/>
        <c:crossesAt val="1"/>
        <c:crossBetween val="midCat"/>
      </c:valAx>
    </c:plotArea>
    <c:plotVisOnly val="1"/>
    <c:dispBlanksAs val="gap"/>
  </c:chart>
  <c:txPr>
    <a:bodyPr/>
    <a:lstStyle/>
    <a:p>
      <a:pPr>
        <a:defRPr sz="2000"/>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0.38658</cdr:x>
      <cdr:y>0.16176</cdr:y>
    </cdr:from>
    <cdr:to>
      <cdr:x>0.5034</cdr:x>
      <cdr:y>0.22059</cdr:y>
    </cdr:to>
    <cdr:sp macro="" textlink="">
      <cdr:nvSpPr>
        <cdr:cNvPr id="3" name="TextBox 2"/>
        <cdr:cNvSpPr txBox="1"/>
      </cdr:nvSpPr>
      <cdr:spPr>
        <a:xfrm xmlns:a="http://schemas.openxmlformats.org/drawingml/2006/main">
          <a:off x="3151909" y="838200"/>
          <a:ext cx="9525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55%</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0.69348</cdr:x>
      <cdr:y>0.06783</cdr:y>
    </cdr:from>
    <cdr:to>
      <cdr:x>0.94868</cdr:x>
      <cdr:y>0.14783</cdr:y>
    </cdr:to>
    <cdr:sp macro="" textlink="">
      <cdr:nvSpPr>
        <cdr:cNvPr id="2" name="TextBox 1"/>
        <cdr:cNvSpPr txBox="1"/>
      </cdr:nvSpPr>
      <cdr:spPr>
        <a:xfrm xmlns:a="http://schemas.openxmlformats.org/drawingml/2006/main">
          <a:off x="4762500" y="371475"/>
          <a:ext cx="1752600" cy="438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t>p</a:t>
          </a:r>
          <a:r>
            <a:rPr lang="en-US" sz="1400" b="1" baseline="0"/>
            <a:t> = 0.73 </a:t>
          </a:r>
          <a:endParaRPr lang="en-US" sz="1400" b="1"/>
        </a:p>
      </cdr:txBody>
    </cdr:sp>
  </cdr:relSizeAnchor>
</c:userShapes>
</file>

<file path=ppt/drawings/drawing3.xml><?xml version="1.0" encoding="utf-8"?>
<c:userShapes xmlns:c="http://schemas.openxmlformats.org/drawingml/2006/chart">
  <cdr:relSizeAnchor xmlns:cdr="http://schemas.openxmlformats.org/drawingml/2006/chartDrawing">
    <cdr:from>
      <cdr:x>0.37032</cdr:x>
      <cdr:y>0.0779</cdr:y>
    </cdr:from>
    <cdr:to>
      <cdr:x>0.73663</cdr:x>
      <cdr:y>0.2971</cdr:y>
    </cdr:to>
    <cdr:sp macro="" textlink="">
      <cdr:nvSpPr>
        <cdr:cNvPr id="6" name="TextBox 5"/>
        <cdr:cNvSpPr txBox="1"/>
      </cdr:nvSpPr>
      <cdr:spPr>
        <a:xfrm xmlns:a="http://schemas.openxmlformats.org/drawingml/2006/main" rot="21342550">
          <a:off x="2638426" y="409573"/>
          <a:ext cx="2609850" cy="1152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err="1"/>
            <a:t>Interquartile</a:t>
          </a:r>
          <a:r>
            <a:rPr lang="en-US" sz="1400" b="1" dirty="0"/>
            <a:t> Range</a:t>
          </a:r>
        </a:p>
      </cdr:txBody>
    </cdr:sp>
  </cdr:relSizeAnchor>
  <cdr:relSizeAnchor xmlns:cdr="http://schemas.openxmlformats.org/drawingml/2006/chartDrawing">
    <cdr:from>
      <cdr:x>0.31681</cdr:x>
      <cdr:y>0.12966</cdr:y>
    </cdr:from>
    <cdr:to>
      <cdr:x>0.72445</cdr:x>
      <cdr:y>0.19685</cdr:y>
    </cdr:to>
    <cdr:sp macro="" textlink="">
      <cdr:nvSpPr>
        <cdr:cNvPr id="7" name="Left Brace 6"/>
        <cdr:cNvSpPr/>
      </cdr:nvSpPr>
      <cdr:spPr>
        <a:xfrm xmlns:a="http://schemas.openxmlformats.org/drawingml/2006/main" rot="5014504">
          <a:off x="3532687" y="-593828"/>
          <a:ext cx="353284" cy="2904363"/>
        </a:xfrm>
        <a:prstGeom xmlns:a="http://schemas.openxmlformats.org/drawingml/2006/main" prst="leftBrace">
          <a:avLst>
            <a:gd name="adj1" fmla="val 8333"/>
            <a:gd name="adj2" fmla="val 48939"/>
          </a:avLst>
        </a:prstGeom>
        <a:ln xmlns:a="http://schemas.openxmlformats.org/drawingml/2006/main" cmpd="sng">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153C9-7713-4681-9BAE-900603EB7AC7}" type="datetimeFigureOut">
              <a:rPr lang="en-US" smtClean="0"/>
              <a:pPr/>
              <a:t>9/27/2018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13CBC-378E-4735-B3FF-BA7C633B0667}" type="slidenum">
              <a:rPr lang="en-US" smtClean="0"/>
              <a:pPr/>
              <a:t>‹#›</a:t>
            </a:fld>
            <a:endParaRPr lang="en-US"/>
          </a:p>
        </p:txBody>
      </p:sp>
    </p:spTree>
    <p:extLst>
      <p:ext uri="{BB962C8B-B14F-4D97-AF65-F5344CB8AC3E}">
        <p14:creationId xmlns:p14="http://schemas.microsoft.com/office/powerpoint/2010/main" xmlns="" val="3605920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ncbi.nlm.nih.gov/pubmed/?term=Erlandson%20EE%5bAuthor%5d&amp;cauthor=true&amp;cauthor_uid=4002121" TargetMode="External"/><Relationship Id="rId3" Type="http://schemas.openxmlformats.org/officeDocument/2006/relationships/hyperlink" Target="http://www.ncbi.nlm.nih.gov/pubmed/4002121" TargetMode="External"/><Relationship Id="rId7" Type="http://schemas.openxmlformats.org/officeDocument/2006/relationships/hyperlink" Target="http://www.ncbi.nlm.nih.gov/pubmed/?term=Youmans%20LC%5bAuthor%5d&amp;cauthor=true&amp;cauthor_uid=4002121"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ncbi.nlm.nih.gov/pubmed/?term=Hockman%20EM%5bAuthor%5d&amp;cauthor=true&amp;cauthor_uid=4002121" TargetMode="External"/><Relationship Id="rId5" Type="http://schemas.openxmlformats.org/officeDocument/2006/relationships/hyperlink" Target="http://www.ncbi.nlm.nih.gov/pubmed/?term=Calhoun%20JG%5bAuthor%5d&amp;cauthor=true&amp;cauthor_uid=4002121" TargetMode="External"/><Relationship Id="rId10" Type="http://schemas.openxmlformats.org/officeDocument/2006/relationships/hyperlink" Target="http://www.ncbi.nlm.nih.gov/pubmed/?term=Turcotte%20JG%5bAuthor%5d&amp;cauthor=true&amp;cauthor_uid=4002121" TargetMode="External"/><Relationship Id="rId4" Type="http://schemas.openxmlformats.org/officeDocument/2006/relationships/hyperlink" Target="http://www.ncbi.nlm.nih.gov/pubmed/?term=Zelenock%20GB%5bAuthor%5d&amp;cauthor=true&amp;cauthor_uid=4002121" TargetMode="External"/><Relationship Id="rId9" Type="http://schemas.openxmlformats.org/officeDocument/2006/relationships/hyperlink" Target="http://www.ncbi.nlm.nih.gov/pubmed/?term=Davis%20WK%5bAuthor%5d&amp;cauthor=true&amp;cauthor_uid=400212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ubmed/?term=Kumar%20A%5bAuthor%5d&amp;cauthor=true&amp;cauthor_uid=11709636"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bi.nlm.nih.gov/pubmed/17236853"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ncbi.nlm.nih.gov/pubmed/?term=Burchard%20K%5bAuthor%5d&amp;cauthor=true&amp;cauthor_uid=1723685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13CBC-378E-4735-B3FF-BA7C633B0667}" type="slidenum">
              <a:rPr lang="en-US" smtClean="0"/>
              <a:pPr/>
              <a:t>25</a:t>
            </a:fld>
            <a:endParaRPr lang="en-US"/>
          </a:p>
        </p:txBody>
      </p:sp>
    </p:spTree>
    <p:extLst>
      <p:ext uri="{BB962C8B-B14F-4D97-AF65-F5344CB8AC3E}">
        <p14:creationId xmlns:p14="http://schemas.microsoft.com/office/powerpoint/2010/main" xmlns="" val="1496617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Costs: supplies for any skills based assessment,</a:t>
            </a:r>
            <a:r>
              <a:rPr lang="en-US" baseline="0" dirty="0" smtClean="0"/>
              <a:t> SP time, admin/coordinator</a:t>
            </a:r>
          </a:p>
          <a:p>
            <a:endParaRPr lang="en-US" baseline="0" dirty="0" smtClean="0"/>
          </a:p>
          <a:p>
            <a:r>
              <a:rPr lang="en-US" baseline="0" dirty="0" smtClean="0"/>
              <a:t>Availability: increasing use of </a:t>
            </a:r>
            <a:r>
              <a:rPr lang="en-US" baseline="0" dirty="0" err="1" smtClean="0"/>
              <a:t>Sim</a:t>
            </a:r>
            <a:r>
              <a:rPr lang="en-US" baseline="0" dirty="0" smtClean="0"/>
              <a:t> in medical education means increased demand for space.  Clerkships often end at the same time which means lots of demand during a short time for limited space</a:t>
            </a:r>
          </a:p>
          <a:p>
            <a:endParaRPr lang="en-US" baseline="0" dirty="0" smtClean="0"/>
          </a:p>
          <a:p>
            <a:r>
              <a:rPr lang="en-US" baseline="0" dirty="0" smtClean="0"/>
              <a:t>No literature: opportunity</a:t>
            </a:r>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38</a:t>
            </a:fld>
            <a:endParaRPr lang="en-US"/>
          </a:p>
        </p:txBody>
      </p:sp>
    </p:spTree>
    <p:extLst>
      <p:ext uri="{BB962C8B-B14F-4D97-AF65-F5344CB8AC3E}">
        <p14:creationId xmlns:p14="http://schemas.microsoft.com/office/powerpoint/2010/main" xmlns="" val="254927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41</a:t>
            </a:fld>
            <a:endParaRPr lang="en-US"/>
          </a:p>
        </p:txBody>
      </p:sp>
    </p:spTree>
    <p:extLst>
      <p:ext uri="{BB962C8B-B14F-4D97-AF65-F5344CB8AC3E}">
        <p14:creationId xmlns:p14="http://schemas.microsoft.com/office/powerpoint/2010/main" xmlns="" val="389674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Surgery."/>
              </a:rPr>
              <a:t>Surgery.</a:t>
            </a:r>
            <a:r>
              <a:rPr lang="en-US" dirty="0" smtClean="0"/>
              <a:t> 1985 Jun;97(6):737-44. Oral examinations: actual and perceived contributions to surgery clerkship performance.</a:t>
            </a:r>
          </a:p>
          <a:p>
            <a:r>
              <a:rPr lang="en-US" dirty="0" err="1" smtClean="0">
                <a:hlinkClick r:id="rId4"/>
              </a:rPr>
              <a:t>Zelenock</a:t>
            </a:r>
            <a:r>
              <a:rPr lang="en-US" dirty="0" smtClean="0">
                <a:hlinkClick r:id="rId4"/>
              </a:rPr>
              <a:t> GB</a:t>
            </a:r>
            <a:r>
              <a:rPr lang="en-US" dirty="0" smtClean="0"/>
              <a:t>, </a:t>
            </a:r>
            <a:r>
              <a:rPr lang="en-US" dirty="0" smtClean="0">
                <a:hlinkClick r:id="rId5"/>
              </a:rPr>
              <a:t>Calhoun JG</a:t>
            </a:r>
            <a:r>
              <a:rPr lang="en-US" dirty="0" smtClean="0"/>
              <a:t>, </a:t>
            </a:r>
            <a:r>
              <a:rPr lang="en-US" dirty="0" err="1" smtClean="0">
                <a:hlinkClick r:id="rId6"/>
              </a:rPr>
              <a:t>Hockman</a:t>
            </a:r>
            <a:r>
              <a:rPr lang="en-US" dirty="0" smtClean="0">
                <a:hlinkClick r:id="rId6"/>
              </a:rPr>
              <a:t> EM</a:t>
            </a:r>
            <a:r>
              <a:rPr lang="en-US" dirty="0" smtClean="0"/>
              <a:t>, </a:t>
            </a:r>
            <a:r>
              <a:rPr lang="en-US" dirty="0" err="1" smtClean="0">
                <a:hlinkClick r:id="rId7"/>
              </a:rPr>
              <a:t>Youmans</a:t>
            </a:r>
            <a:r>
              <a:rPr lang="en-US" dirty="0" smtClean="0">
                <a:hlinkClick r:id="rId7"/>
              </a:rPr>
              <a:t> LC</a:t>
            </a:r>
            <a:r>
              <a:rPr lang="en-US" dirty="0" smtClean="0"/>
              <a:t>, </a:t>
            </a:r>
            <a:r>
              <a:rPr lang="en-US" dirty="0" err="1" smtClean="0">
                <a:hlinkClick r:id="rId8"/>
              </a:rPr>
              <a:t>Erlandson</a:t>
            </a:r>
            <a:r>
              <a:rPr lang="en-US" dirty="0" smtClean="0">
                <a:hlinkClick r:id="rId8"/>
              </a:rPr>
              <a:t> EE</a:t>
            </a:r>
            <a:r>
              <a:rPr lang="en-US" dirty="0" smtClean="0"/>
              <a:t>, </a:t>
            </a:r>
            <a:r>
              <a:rPr lang="en-US" dirty="0" smtClean="0">
                <a:hlinkClick r:id="rId9"/>
              </a:rPr>
              <a:t>Davis WK</a:t>
            </a:r>
            <a:r>
              <a:rPr lang="en-US" dirty="0" smtClean="0"/>
              <a:t>, </a:t>
            </a:r>
            <a:r>
              <a:rPr lang="en-US" dirty="0" err="1" smtClean="0">
                <a:hlinkClick r:id="rId10"/>
              </a:rPr>
              <a:t>Turcotte</a:t>
            </a:r>
            <a:r>
              <a:rPr lang="en-US" dirty="0" smtClean="0">
                <a:hlinkClick r:id="rId10"/>
              </a:rPr>
              <a:t> JG</a:t>
            </a:r>
            <a:r>
              <a:rPr lang="en-US" dirty="0" smtClean="0"/>
              <a:t>. Abstract PMID: 4002121</a:t>
            </a:r>
          </a:p>
          <a:p>
            <a:endParaRPr lang="en-US" dirty="0" smtClean="0"/>
          </a:p>
          <a:p>
            <a:r>
              <a:rPr lang="en-US" dirty="0" smtClean="0"/>
              <a:t>3-year experience at the University of Michigan </a:t>
            </a:r>
          </a:p>
          <a:p>
            <a:endParaRPr lang="en-US" dirty="0" smtClean="0"/>
          </a:p>
          <a:p>
            <a:r>
              <a:rPr lang="en-US" dirty="0" smtClean="0"/>
              <a:t>surveys identified faculty and student opinion regarding the oral examination. The results were consistent during the 3-year period of study. Faculty and student opinion regarding the examination as an evaluation process and motivational device were positive, as was opinion regarding the breadth and depth of knowledge tested and the examination as a learning experience and an accurate reflection of students' performance </a:t>
            </a:r>
          </a:p>
          <a:p>
            <a:endParaRPr lang="en-US" dirty="0" smtClean="0"/>
          </a:p>
          <a:p>
            <a:r>
              <a:rPr lang="en-US" dirty="0" smtClean="0"/>
              <a:t>Multiple regression analysis of the relationship between the oral examination and ward grades, written examination grades, and the final grades </a:t>
            </a:r>
          </a:p>
          <a:p>
            <a:endParaRPr lang="en-US" dirty="0" smtClean="0"/>
          </a:p>
          <a:p>
            <a:r>
              <a:rPr lang="en-US" dirty="0" smtClean="0"/>
              <a:t>significant correlation between the oral examination and other evaluation parameters. Stepwise regression analysis revealed that the oral examination contributed unique information to final grade determination. </a:t>
            </a:r>
          </a:p>
          <a:p>
            <a:endParaRPr lang="en-US" dirty="0" smtClean="0"/>
          </a:p>
          <a:p>
            <a:r>
              <a:rPr lang="en-US" dirty="0" smtClean="0"/>
              <a:t>. </a:t>
            </a:r>
          </a:p>
          <a:p>
            <a:endParaRPr lang="en-US" dirty="0" smtClean="0"/>
          </a:p>
          <a:p>
            <a:endParaRPr lang="en-US" dirty="0" smtClean="0"/>
          </a:p>
          <a:p>
            <a:endParaRPr lang="en-US" dirty="0" smtClean="0"/>
          </a:p>
          <a:p>
            <a:r>
              <a:rPr lang="en-US" dirty="0" smtClean="0"/>
              <a:t>12 boards still use orals</a:t>
            </a:r>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28</a:t>
            </a:fld>
            <a:endParaRPr lang="en-US"/>
          </a:p>
        </p:txBody>
      </p:sp>
    </p:spTree>
    <p:extLst>
      <p:ext uri="{BB962C8B-B14F-4D97-AF65-F5344CB8AC3E}">
        <p14:creationId xmlns:p14="http://schemas.microsoft.com/office/powerpoint/2010/main" xmlns="" val="65596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29</a:t>
            </a:fld>
            <a:endParaRPr lang="en-US"/>
          </a:p>
        </p:txBody>
      </p:sp>
    </p:spTree>
    <p:extLst>
      <p:ext uri="{BB962C8B-B14F-4D97-AF65-F5344CB8AC3E}">
        <p14:creationId xmlns:p14="http://schemas.microsoft.com/office/powerpoint/2010/main" xmlns="" val="228579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Kumar A</a:t>
            </a:r>
            <a:r>
              <a:rPr lang="en-US" dirty="0" smtClean="0"/>
              <a:t>1 PMID: 11709636</a:t>
            </a:r>
          </a:p>
          <a:p>
            <a:r>
              <a:rPr lang="en-US" dirty="0" smtClean="0"/>
              <a:t>Locating, characterizing and minimizing sources of error for a paper case-based structured oral examination in a multi-campus clerkship.</a:t>
            </a:r>
          </a:p>
          <a:p>
            <a:endParaRPr lang="en-US" dirty="0" smtClean="0"/>
          </a:p>
          <a:p>
            <a:r>
              <a:rPr lang="en-US" dirty="0" err="1" smtClean="0"/>
              <a:t>Peds</a:t>
            </a:r>
            <a:r>
              <a:rPr lang="en-US" baseline="0" dirty="0" smtClean="0"/>
              <a:t> clerkship across 6 sites Michigan State, each site assigned own grade, standard cases, </a:t>
            </a:r>
            <a:r>
              <a:rPr lang="en-US" dirty="0" smtClean="0"/>
              <a:t>examinations were audio-taped. </a:t>
            </a:r>
          </a:p>
          <a:p>
            <a:endParaRPr lang="en-US" dirty="0" smtClean="0"/>
          </a:p>
          <a:p>
            <a:r>
              <a:rPr lang="en-US" dirty="0" smtClean="0"/>
              <a:t>From audio-tapes five community coordinators scored examiner behaviors and graded student performance. Correlations among examiner behaviors scores were examined. Graphs identified grading patterns of evaluators. </a:t>
            </a:r>
          </a:p>
          <a:p>
            <a:endParaRPr lang="en-US" dirty="0" smtClean="0"/>
          </a:p>
          <a:p>
            <a:r>
              <a:rPr lang="en-US" dirty="0" smtClean="0"/>
              <a:t>RESULTS: </a:t>
            </a:r>
          </a:p>
          <a:p>
            <a:r>
              <a:rPr lang="en-US" dirty="0" smtClean="0"/>
              <a:t>Exam-givers differed most in their "teaching-guiding" behavior, and this negatively correlated with student grades. Exam reliability was lowered mainly by evaluator differences in leniency and grading pattern; less important was absence of standardization in cases.</a:t>
            </a:r>
          </a:p>
          <a:p>
            <a:r>
              <a:rPr lang="en-US" dirty="0" smtClean="0"/>
              <a:t>CONCLUSIONS: </a:t>
            </a:r>
          </a:p>
          <a:p>
            <a:r>
              <a:rPr lang="en-US" dirty="0" smtClean="0"/>
              <a:t>While grade reliability was low in early use of the paper case-based oral examination, modeling of plausible effects of training and monitoring for greater uniformity in administration of the examination and assigning scores suggests that more adequate reliabilities can be attained.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30</a:t>
            </a:fld>
            <a:endParaRPr lang="en-US"/>
          </a:p>
        </p:txBody>
      </p:sp>
    </p:spTree>
    <p:extLst>
      <p:ext uri="{BB962C8B-B14F-4D97-AF65-F5344CB8AC3E}">
        <p14:creationId xmlns:p14="http://schemas.microsoft.com/office/powerpoint/2010/main" xmlns="" val="3115344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Significant</a:t>
            </a:r>
            <a:r>
              <a:rPr lang="en-US" baseline="0" dirty="0" smtClean="0"/>
              <a:t> variation in examiners behavior.  </a:t>
            </a:r>
            <a:r>
              <a:rPr lang="en-US" dirty="0" smtClean="0"/>
              <a:t>Exam-givers differed most in their "teaching-guiding" behavior, and this negatively correlated with student grades </a:t>
            </a:r>
            <a:r>
              <a:rPr lang="en-US" dirty="0" err="1" smtClean="0"/>
              <a:t>ie</a:t>
            </a:r>
            <a:r>
              <a:rPr lang="en-US" dirty="0" smtClean="0"/>
              <a:t> the more an</a:t>
            </a:r>
            <a:r>
              <a:rPr lang="en-US" baseline="0" dirty="0" smtClean="0"/>
              <a:t> evaluator engaged in “teaching-guiding” the worse their student’s grades were</a:t>
            </a:r>
            <a:endParaRPr lang="en-US" dirty="0" smtClean="0"/>
          </a:p>
          <a:p>
            <a:endParaRPr lang="en-US" dirty="0" smtClean="0"/>
          </a:p>
          <a:p>
            <a:r>
              <a:rPr lang="en-US" dirty="0" smtClean="0"/>
              <a:t>Evaluators</a:t>
            </a:r>
            <a:r>
              <a:rPr lang="en-US" baseline="0" dirty="0" smtClean="0"/>
              <a:t> differed significantly in the grades they assigned to students.  Easiest grader is curve to the left, hardest to the right.  Same slope indicates evaluators don’t differ in their discrimination.  Evaluator F is an outlier (using some different policy altogether).  These are non-random differences that would impact a student’s </a:t>
            </a:r>
            <a:endParaRPr lang="en-US" dirty="0" smtClean="0"/>
          </a:p>
          <a:p>
            <a:endParaRPr lang="en-US" dirty="0" smtClean="0"/>
          </a:p>
          <a:p>
            <a:r>
              <a:rPr lang="en-US" dirty="0" smtClean="0"/>
              <a:t> Exam reliability was lowered mainly by evaluator differences in leniency and grading pattern; less important was absence of standardization in cases.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31</a:t>
            </a:fld>
            <a:endParaRPr lang="en-US"/>
          </a:p>
        </p:txBody>
      </p:sp>
    </p:spTree>
    <p:extLst>
      <p:ext uri="{BB962C8B-B14F-4D97-AF65-F5344CB8AC3E}">
        <p14:creationId xmlns:p14="http://schemas.microsoft.com/office/powerpoint/2010/main" xmlns="" val="311534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32</a:t>
            </a:fld>
            <a:endParaRPr lang="en-US"/>
          </a:p>
        </p:txBody>
      </p:sp>
    </p:spTree>
    <p:extLst>
      <p:ext uri="{BB962C8B-B14F-4D97-AF65-F5344CB8AC3E}">
        <p14:creationId xmlns:p14="http://schemas.microsoft.com/office/powerpoint/2010/main" xmlns="" val="228579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Bias: faculty who have worked with</a:t>
            </a:r>
            <a:r>
              <a:rPr lang="en-US" baseline="0" dirty="0" smtClean="0"/>
              <a:t> the student previously</a:t>
            </a:r>
          </a:p>
          <a:p>
            <a:endParaRPr lang="en-US" baseline="0" dirty="0" smtClean="0"/>
          </a:p>
          <a:p>
            <a:r>
              <a:rPr lang="en-US" baseline="0" dirty="0" smtClean="0"/>
              <a:t>Tests something other than knowledge: behavior, attitude, attractiveness</a:t>
            </a:r>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33</a:t>
            </a:fld>
            <a:endParaRPr lang="en-US"/>
          </a:p>
        </p:txBody>
      </p:sp>
    </p:spTree>
    <p:extLst>
      <p:ext uri="{BB962C8B-B14F-4D97-AF65-F5344CB8AC3E}">
        <p14:creationId xmlns:p14="http://schemas.microsoft.com/office/powerpoint/2010/main" xmlns="" val="228579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American journal of surgery."/>
              </a:rPr>
              <a:t>Am J Surg.</a:t>
            </a:r>
            <a:r>
              <a:rPr lang="en-US" dirty="0" smtClean="0"/>
              <a:t> </a:t>
            </a:r>
            <a:r>
              <a:rPr lang="en-US" dirty="0" smtClean="0">
                <a:effectLst/>
              </a:rPr>
              <a:t>2007</a:t>
            </a:r>
            <a:r>
              <a:rPr lang="en-US" dirty="0" smtClean="0"/>
              <a:t> Feb;193(2):233-6.</a:t>
            </a:r>
          </a:p>
          <a:p>
            <a:r>
              <a:rPr lang="en-US" b="1" dirty="0" smtClean="0"/>
              <a:t>Is it live or is it </a:t>
            </a:r>
            <a:r>
              <a:rPr lang="en-US" b="1" dirty="0" smtClean="0">
                <a:effectLst/>
              </a:rPr>
              <a:t>Memorex</a:t>
            </a:r>
            <a:r>
              <a:rPr lang="en-US" b="1" dirty="0" smtClean="0"/>
              <a:t>? Student oral examinations and the use of video for additional scoring.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hlinkClick r:id="rId4"/>
              </a:rPr>
              <a:t>Burchard</a:t>
            </a:r>
            <a:r>
              <a:rPr lang="en-US" dirty="0" smtClean="0">
                <a:hlinkClick r:id="rId4"/>
              </a:rPr>
              <a:t> K</a:t>
            </a:r>
            <a:r>
              <a:rPr lang="en-US" baseline="30000" dirty="0" smtClean="0"/>
              <a:t>1</a:t>
            </a:r>
            <a:r>
              <a:rPr lang="en-US" dirty="0" smtClean="0"/>
              <a:t>, PMID: 17236853 [PubMed - indexed for MEDLINE] </a:t>
            </a:r>
          </a:p>
          <a:p>
            <a:endParaRPr lang="en-US" b="1" dirty="0" smtClean="0"/>
          </a:p>
          <a:p>
            <a:r>
              <a:rPr lang="en-US" b="1" dirty="0" smtClean="0"/>
              <a:t>BACKGROUND: </a:t>
            </a:r>
          </a:p>
          <a:p>
            <a:r>
              <a:rPr lang="en-US" dirty="0" smtClean="0"/>
              <a:t>Oral examination </a:t>
            </a:r>
            <a:r>
              <a:rPr lang="en-US" dirty="0" err="1" smtClean="0"/>
              <a:t>interrater</a:t>
            </a:r>
            <a:r>
              <a:rPr lang="en-US" dirty="0" smtClean="0"/>
              <a:t> consistency has been questioned, supporting the use of at least paired examiners and consensus grading. The scheduling flexibility of video recording allows more examiners to score performances. The purpose of this study was to compare live performance with video performance scores to assess </a:t>
            </a:r>
            <a:r>
              <a:rPr lang="en-US" dirty="0" err="1" smtClean="0"/>
              <a:t>interrater</a:t>
            </a:r>
            <a:r>
              <a:rPr lang="en-US" dirty="0" smtClean="0"/>
              <a:t> differences and the effect on grading.</a:t>
            </a:r>
          </a:p>
          <a:p>
            <a:r>
              <a:rPr lang="en-US" b="1" dirty="0" smtClean="0"/>
              <a:t>METHODS: </a:t>
            </a:r>
          </a:p>
          <a:p>
            <a:r>
              <a:rPr lang="en-US" dirty="0" smtClean="0"/>
              <a:t>A total of 283 consecutive, structured, videotaped 30-minute examinations were reviewed. A 5-point Likert scale ranked problem solving (2 cases), verbal skills, and nonverbal skills. Nonparametric paired analyses tested for differences.</a:t>
            </a:r>
          </a:p>
          <a:p>
            <a:r>
              <a:rPr lang="en-US" b="1" dirty="0" smtClean="0"/>
              <a:t>RESULTS: </a:t>
            </a:r>
          </a:p>
          <a:p>
            <a:r>
              <a:rPr lang="en-US" dirty="0" smtClean="0"/>
              <a:t>Live performance scores were higher for verbal and nonverbal skills and total scores. Video performance scores were higher for problem solving for the first presented case. The largest difference (.29 Likert point) was in nonverbal skills.</a:t>
            </a:r>
          </a:p>
          <a:p>
            <a:r>
              <a:rPr lang="en-US" b="1" dirty="0" smtClean="0"/>
              <a:t>CONCLUSIONS: </a:t>
            </a:r>
          </a:p>
          <a:p>
            <a:r>
              <a:rPr lang="en-US" dirty="0" smtClean="0"/>
              <a:t>The minor yet statistical differences in several scores did not actually impact student grades. The use of video recording is sufficiently reliable to be continued and advocated.</a:t>
            </a:r>
          </a:p>
          <a:p>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34</a:t>
            </a:fld>
            <a:endParaRPr lang="en-US"/>
          </a:p>
        </p:txBody>
      </p:sp>
    </p:spTree>
    <p:extLst>
      <p:ext uri="{BB962C8B-B14F-4D97-AF65-F5344CB8AC3E}">
        <p14:creationId xmlns:p14="http://schemas.microsoft.com/office/powerpoint/2010/main" xmlns="" val="131795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Took existing checklist templates and customized</a:t>
            </a:r>
            <a:r>
              <a:rPr lang="en-US" baseline="0" dirty="0" smtClean="0"/>
              <a:t> them for each patient encounter</a:t>
            </a:r>
            <a:endParaRPr lang="en-US" dirty="0"/>
          </a:p>
        </p:txBody>
      </p:sp>
      <p:sp>
        <p:nvSpPr>
          <p:cNvPr id="4" name="Slide Number Placeholder 3"/>
          <p:cNvSpPr>
            <a:spLocks noGrp="1"/>
          </p:cNvSpPr>
          <p:nvPr>
            <p:ph type="sldNum" sz="quarter" idx="10"/>
          </p:nvPr>
        </p:nvSpPr>
        <p:spPr/>
        <p:txBody>
          <a:bodyPr/>
          <a:lstStyle/>
          <a:p>
            <a:fld id="{1916C752-C29E-8441-852C-4EAE2B03C5F8}" type="slidenum">
              <a:rPr lang="en-US" smtClean="0"/>
              <a:pPr/>
              <a:t>36</a:t>
            </a:fld>
            <a:endParaRPr lang="en-US"/>
          </a:p>
        </p:txBody>
      </p:sp>
    </p:spTree>
    <p:extLst>
      <p:ext uri="{BB962C8B-B14F-4D97-AF65-F5344CB8AC3E}">
        <p14:creationId xmlns:p14="http://schemas.microsoft.com/office/powerpoint/2010/main" xmlns="" val="241336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3C5BB8-E074-463D-99AD-2CD5776C6A02}"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3C5BB8-E074-463D-99AD-2CD5776C6A02}"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3C5BB8-E074-463D-99AD-2CD5776C6A02}"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3C5BB8-E074-463D-99AD-2CD5776C6A02}"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3C5BB8-E074-463D-99AD-2CD5776C6A02}"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3C5BB8-E074-463D-99AD-2CD5776C6A02}"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3C5BB8-E074-463D-99AD-2CD5776C6A02}"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3C5BB8-E074-463D-99AD-2CD5776C6A02}"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C5BB8-E074-463D-99AD-2CD5776C6A02}"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C5BB8-E074-463D-99AD-2CD5776C6A02}"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C5BB8-E074-463D-99AD-2CD5776C6A02}"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C5BB8-E074-463D-99AD-2CD5776C6A02}" type="datetimeFigureOut">
              <a:rPr lang="en-US" smtClean="0"/>
              <a:pPr/>
              <a:t>9/27/2018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CB414-6BC6-4E63-A2ED-817067204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2766786"/>
            <a:ext cx="8229600" cy="3138714"/>
          </a:xfrm>
        </p:spPr>
        <p:txBody>
          <a:bodyPr>
            <a:normAutofit fontScale="90000"/>
          </a:bodyPr>
          <a:lstStyle/>
          <a:p>
            <a:pPr>
              <a:spcAft>
                <a:spcPts val="1200"/>
              </a:spcAft>
            </a:pPr>
            <a:r>
              <a:rPr lang="en-US" b="1" dirty="0" smtClean="0">
                <a:solidFill>
                  <a:srgbClr val="F2AB13"/>
                </a:solidFill>
                <a:latin typeface="Calibri (Headings)"/>
                <a:cs typeface="Calibri (Headings)"/>
              </a:rPr>
              <a:t>Troubleshooting 106</a:t>
            </a:r>
            <a:br>
              <a:rPr lang="en-US" b="1" dirty="0" smtClean="0">
                <a:solidFill>
                  <a:srgbClr val="F2AB13"/>
                </a:solidFill>
                <a:latin typeface="Calibri (Headings)"/>
                <a:cs typeface="Calibri (Headings)"/>
              </a:rPr>
            </a:br>
            <a:r>
              <a:rPr lang="en-US" sz="3000" dirty="0" smtClean="0">
                <a:solidFill>
                  <a:schemeClr val="bg1"/>
                </a:solidFill>
                <a:latin typeface="Calibri"/>
                <a:cs typeface="Calibri"/>
              </a:rPr>
              <a:t>Use of oral exams and OSCEs for student assessment</a:t>
            </a:r>
            <a:br>
              <a:rPr lang="en-US" sz="3000" dirty="0" smtClean="0">
                <a:solidFill>
                  <a:schemeClr val="bg1"/>
                </a:solidFill>
                <a:latin typeface="Calibri"/>
                <a:cs typeface="Calibri"/>
              </a:rPr>
            </a:br>
            <a:r>
              <a:rPr lang="en-US" sz="3000" dirty="0">
                <a:solidFill>
                  <a:schemeClr val="bg1"/>
                </a:solidFill>
                <a:latin typeface="Calibri"/>
                <a:cs typeface="Calibri"/>
              </a:rPr>
              <a:t/>
            </a:r>
            <a:br>
              <a:rPr lang="en-US" sz="3000" dirty="0">
                <a:solidFill>
                  <a:schemeClr val="bg1"/>
                </a:solidFill>
                <a:latin typeface="Calibri"/>
                <a:cs typeface="Calibri"/>
              </a:rPr>
            </a:br>
            <a:r>
              <a:rPr lang="en-US" sz="3000" dirty="0" smtClean="0">
                <a:solidFill>
                  <a:schemeClr val="bg1"/>
                </a:solidFill>
                <a:latin typeface="Calibri"/>
                <a:cs typeface="Calibri"/>
              </a:rPr>
              <a:t>Jesse Moore, MD FACS</a:t>
            </a:r>
            <a:br>
              <a:rPr lang="en-US" sz="3000" dirty="0" smtClean="0">
                <a:solidFill>
                  <a:schemeClr val="bg1"/>
                </a:solidFill>
                <a:latin typeface="Calibri"/>
                <a:cs typeface="Calibri"/>
              </a:rPr>
            </a:br>
            <a:r>
              <a:rPr lang="en-US" sz="3000" dirty="0" smtClean="0">
                <a:solidFill>
                  <a:schemeClr val="bg1"/>
                </a:solidFill>
                <a:latin typeface="Calibri"/>
                <a:cs typeface="Calibri"/>
              </a:rPr>
              <a:t>Kathryn Butler, MD FACS</a:t>
            </a:r>
            <a:br>
              <a:rPr lang="en-US" sz="3000" dirty="0" smtClean="0">
                <a:solidFill>
                  <a:schemeClr val="bg1"/>
                </a:solidFill>
                <a:latin typeface="Calibri"/>
                <a:cs typeface="Calibri"/>
              </a:rPr>
            </a:br>
            <a:r>
              <a:rPr lang="en-US" sz="3000" dirty="0" smtClean="0">
                <a:solidFill>
                  <a:schemeClr val="bg1"/>
                </a:solidFill>
                <a:latin typeface="Calibri"/>
                <a:cs typeface="Calibri"/>
              </a:rPr>
              <a:t>Pam Rowland, PhD</a:t>
            </a:r>
            <a:endParaRPr lang="en-US" sz="3000" dirty="0">
              <a:solidFill>
                <a:schemeClr val="bg1"/>
              </a:solidFill>
              <a:latin typeface="Calibri"/>
              <a:cs typeface="Calibri"/>
            </a:endParaRPr>
          </a:p>
        </p:txBody>
      </p:sp>
      <p:pic>
        <p:nvPicPr>
          <p:cNvPr id="5" name="Picture 2" descr="Home"/>
          <p:cNvPicPr>
            <a:picLocks noChangeAspect="1" noChangeArrowheads="1"/>
          </p:cNvPicPr>
          <p:nvPr/>
        </p:nvPicPr>
        <p:blipFill>
          <a:blip r:embed="rId3" cstate="print"/>
          <a:srcRect/>
          <a:stretch>
            <a:fillRect/>
          </a:stretch>
        </p:blipFill>
        <p:spPr bwMode="auto">
          <a:xfrm>
            <a:off x="3448050" y="6248400"/>
            <a:ext cx="2247900" cy="561975"/>
          </a:xfrm>
          <a:prstGeom prst="rect">
            <a:avLst/>
          </a:prstGeom>
          <a:noFill/>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43468" y="6220771"/>
            <a:ext cx="2452688" cy="609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 y="6219825"/>
            <a:ext cx="154305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08793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diinternational.com/contents/media/scalpel-3-w-hand.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1371600"/>
            <a:ext cx="3823274"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0273" y="-228600"/>
            <a:ext cx="8229600" cy="1143000"/>
          </a:xfrm>
        </p:spPr>
        <p:txBody>
          <a:bodyPr/>
          <a:lstStyle/>
          <a:p>
            <a:r>
              <a:rPr lang="en-US" dirty="0" smtClean="0"/>
              <a:t>The Problem. . . With Surgeons</a:t>
            </a:r>
            <a:endParaRPr lang="en-US" dirty="0"/>
          </a:p>
        </p:txBody>
      </p:sp>
      <p:sp>
        <p:nvSpPr>
          <p:cNvPr id="3" name="Content Placeholder 2"/>
          <p:cNvSpPr>
            <a:spLocks noGrp="1"/>
          </p:cNvSpPr>
          <p:nvPr>
            <p:ph idx="1"/>
          </p:nvPr>
        </p:nvSpPr>
        <p:spPr>
          <a:xfrm>
            <a:off x="152400" y="858982"/>
            <a:ext cx="8915400" cy="5999018"/>
          </a:xfrm>
        </p:spPr>
        <p:txBody>
          <a:bodyPr>
            <a:noAutofit/>
          </a:bodyPr>
          <a:lstStyle/>
          <a:p>
            <a:r>
              <a:rPr lang="en-US" sz="2800" dirty="0" smtClean="0"/>
              <a:t>Surgeons have </a:t>
            </a:r>
            <a:r>
              <a:rPr lang="en-US" sz="2800" b="1" dirty="0">
                <a:solidFill>
                  <a:schemeClr val="tx2">
                    <a:lumMod val="75000"/>
                  </a:schemeClr>
                </a:solidFill>
              </a:rPr>
              <a:t>sporadic encounters </a:t>
            </a:r>
            <a:r>
              <a:rPr lang="en-US" sz="2800" dirty="0"/>
              <a:t>with </a:t>
            </a:r>
            <a:r>
              <a:rPr lang="en-US" sz="2800" dirty="0" smtClean="0"/>
              <a:t>students, limiting </a:t>
            </a:r>
            <a:r>
              <a:rPr lang="en-US" sz="2800" dirty="0"/>
              <a:t>opportunities </a:t>
            </a:r>
            <a:endParaRPr lang="en-US" sz="2800" dirty="0" smtClean="0"/>
          </a:p>
          <a:p>
            <a:pPr marL="0" indent="0">
              <a:buNone/>
            </a:pPr>
            <a:r>
              <a:rPr lang="en-US" sz="2800" dirty="0"/>
              <a:t> </a:t>
            </a:r>
            <a:r>
              <a:rPr lang="en-US" sz="2800" dirty="0" smtClean="0"/>
              <a:t>   for </a:t>
            </a:r>
            <a:r>
              <a:rPr lang="en-US" sz="2800" dirty="0"/>
              <a:t>substantive feedback</a:t>
            </a:r>
          </a:p>
          <a:p>
            <a:endParaRPr lang="en-US" sz="2800" dirty="0" smtClean="0"/>
          </a:p>
          <a:p>
            <a:r>
              <a:rPr lang="en-US" sz="2800" b="1" dirty="0" smtClean="0">
                <a:solidFill>
                  <a:schemeClr val="tx2">
                    <a:lumMod val="75000"/>
                  </a:schemeClr>
                </a:solidFill>
              </a:rPr>
              <a:t>Less longitudinal contact</a:t>
            </a:r>
          </a:p>
          <a:p>
            <a:pPr marL="0" indent="0">
              <a:buNone/>
            </a:pPr>
            <a:r>
              <a:rPr lang="en-US" sz="2800" dirty="0"/>
              <a:t> </a:t>
            </a:r>
            <a:r>
              <a:rPr lang="en-US" sz="2800" dirty="0" smtClean="0"/>
              <a:t>   than in other specialties</a:t>
            </a:r>
            <a:endParaRPr lang="en-US" sz="2800" dirty="0"/>
          </a:p>
          <a:p>
            <a:pPr marL="0" indent="0">
              <a:buNone/>
            </a:pPr>
            <a:endParaRPr lang="en-US" sz="2800" dirty="0" smtClean="0"/>
          </a:p>
          <a:p>
            <a:r>
              <a:rPr lang="en-US" sz="2800" b="1" dirty="0" smtClean="0">
                <a:solidFill>
                  <a:schemeClr val="tx2">
                    <a:lumMod val="75000"/>
                  </a:schemeClr>
                </a:solidFill>
              </a:rPr>
              <a:t>Efficiency a requirement</a:t>
            </a:r>
            <a:endParaRPr lang="en-US" sz="2800" b="1" dirty="0">
              <a:solidFill>
                <a:schemeClr val="tx2">
                  <a:lumMod val="75000"/>
                </a:schemeClr>
              </a:solidFill>
            </a:endParaRPr>
          </a:p>
          <a:p>
            <a:pPr marL="0" indent="0">
              <a:buNone/>
            </a:pPr>
            <a:endParaRPr lang="en-US" sz="2800" dirty="0" smtClean="0"/>
          </a:p>
          <a:p>
            <a:r>
              <a:rPr lang="en-US" sz="2800" b="1" dirty="0" smtClean="0">
                <a:solidFill>
                  <a:schemeClr val="tx2">
                    <a:lumMod val="75000"/>
                  </a:schemeClr>
                </a:solidFill>
              </a:rPr>
              <a:t>Variability</a:t>
            </a:r>
            <a:r>
              <a:rPr lang="en-US" sz="2800" dirty="0" smtClean="0"/>
              <a:t> in clinical acuteness, volume, and breadth creates barriers </a:t>
            </a:r>
            <a:r>
              <a:rPr lang="en-US" sz="2800" dirty="0"/>
              <a:t>to standardized evaluation.   </a:t>
            </a:r>
          </a:p>
          <a:p>
            <a:endParaRPr lang="en-US" sz="2800" dirty="0"/>
          </a:p>
        </p:txBody>
      </p:sp>
    </p:spTree>
    <p:extLst>
      <p:ext uri="{BB962C8B-B14F-4D97-AF65-F5344CB8AC3E}">
        <p14:creationId xmlns:p14="http://schemas.microsoft.com/office/powerpoint/2010/main" xmlns="" val="4003530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752600" y="0"/>
            <a:ext cx="5867400" cy="6921469"/>
          </a:xfrm>
          <a:prstGeom prst="rect">
            <a:avLst/>
          </a:prstGeom>
          <a:noFill/>
          <a:ln w="9525">
            <a:noFill/>
            <a:miter lim="800000"/>
            <a:headEnd/>
            <a:tailEnd/>
          </a:ln>
        </p:spPr>
      </p:pic>
      <p:sp>
        <p:nvSpPr>
          <p:cNvPr id="6" name="Oval 5"/>
          <p:cNvSpPr/>
          <p:nvPr/>
        </p:nvSpPr>
        <p:spPr>
          <a:xfrm>
            <a:off x="1219200" y="5105400"/>
            <a:ext cx="64008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xmlns="" val="479889767"/>
              </p:ext>
            </p:extLst>
          </p:nvPr>
        </p:nvGraphicFramePr>
        <p:xfrm>
          <a:off x="609600" y="838200"/>
          <a:ext cx="81534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1981200" y="3886200"/>
            <a:ext cx="9525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20%</a:t>
            </a:r>
            <a:endParaRPr lang="en-US" sz="1800" dirty="0"/>
          </a:p>
        </p:txBody>
      </p:sp>
      <p:sp>
        <p:nvSpPr>
          <p:cNvPr id="7" name="TextBox 1"/>
          <p:cNvSpPr txBox="1"/>
          <p:nvPr/>
        </p:nvSpPr>
        <p:spPr>
          <a:xfrm>
            <a:off x="5676900" y="4953000"/>
            <a:ext cx="9525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2</a:t>
            </a:r>
            <a:r>
              <a:rPr lang="en-US" sz="1800" dirty="0" smtClean="0"/>
              <a:t>%</a:t>
            </a:r>
            <a:endParaRPr lang="en-US" sz="1800" dirty="0"/>
          </a:p>
        </p:txBody>
      </p:sp>
      <p:sp>
        <p:nvSpPr>
          <p:cNvPr id="8" name="TextBox 1"/>
          <p:cNvSpPr txBox="1"/>
          <p:nvPr/>
        </p:nvSpPr>
        <p:spPr>
          <a:xfrm>
            <a:off x="7391400" y="3713018"/>
            <a:ext cx="9525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23%</a:t>
            </a:r>
            <a:endParaRPr lang="en-US" sz="1800" dirty="0"/>
          </a:p>
        </p:txBody>
      </p:sp>
    </p:spTree>
    <p:extLst>
      <p:ext uri="{BB962C8B-B14F-4D97-AF65-F5344CB8AC3E}">
        <p14:creationId xmlns:p14="http://schemas.microsoft.com/office/powerpoint/2010/main" xmlns="" val="1494566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xmlns="" val="1268104342"/>
              </p:ext>
            </p:extLst>
          </p:nvPr>
        </p:nvGraphicFramePr>
        <p:xfrm>
          <a:off x="304800" y="533400"/>
          <a:ext cx="8305799" cy="6019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52400" y="228600"/>
          <a:ext cx="8991600" cy="66294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304800" y="533400"/>
            <a:ext cx="2819400" cy="6324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3352800" y="3505200"/>
            <a:ext cx="5029200" cy="762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01000" y="2181761"/>
            <a:ext cx="762000" cy="2646878"/>
          </a:xfrm>
          <a:prstGeom prst="rect">
            <a:avLst/>
          </a:prstGeom>
          <a:noFill/>
        </p:spPr>
        <p:txBody>
          <a:bodyPr wrap="square" rtlCol="0">
            <a:spAutoFit/>
          </a:bodyPr>
          <a:lstStyle/>
          <a:p>
            <a:r>
              <a:rPr lang="en-US" sz="16600" b="1" dirty="0" smtClean="0"/>
              <a:t>?</a:t>
            </a:r>
            <a:endParaRPr lang="en-US" sz="16600" b="1" dirty="0"/>
          </a:p>
        </p:txBody>
      </p:sp>
    </p:spTree>
    <p:extLst>
      <p:ext uri="{BB962C8B-B14F-4D97-AF65-F5344CB8AC3E}">
        <p14:creationId xmlns:p14="http://schemas.microsoft.com/office/powerpoint/2010/main" xmlns="" val="152104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427411597"/>
              </p:ext>
            </p:extLst>
          </p:nvPr>
        </p:nvGraphicFramePr>
        <p:xfrm>
          <a:off x="2438400" y="228600"/>
          <a:ext cx="3657600" cy="6370320"/>
        </p:xfrm>
        <a:graphic>
          <a:graphicData uri="http://schemas.openxmlformats.org/drawingml/2006/table">
            <a:tbl>
              <a:tblPr>
                <a:tableStyleId>{5C22544A-7EE6-4342-B048-85BDC9FD1C3A}</a:tableStyleId>
              </a:tblPr>
              <a:tblGrid>
                <a:gridCol w="2914401">
                  <a:extLst>
                    <a:ext uri="{9D8B030D-6E8A-4147-A177-3AD203B41FA5}">
                      <a16:colId xmlns:a16="http://schemas.microsoft.com/office/drawing/2014/main" xmlns="" val="1712346429"/>
                    </a:ext>
                  </a:extLst>
                </a:gridCol>
                <a:gridCol w="743199">
                  <a:extLst>
                    <a:ext uri="{9D8B030D-6E8A-4147-A177-3AD203B41FA5}">
                      <a16:colId xmlns:a16="http://schemas.microsoft.com/office/drawing/2014/main" xmlns="" val="3208516125"/>
                    </a:ext>
                  </a:extLst>
                </a:gridCol>
              </a:tblGrid>
              <a:tr h="190500">
                <a:tc>
                  <a:txBody>
                    <a:bodyPr/>
                    <a:lstStyle/>
                    <a:p>
                      <a:pPr algn="l" fontAlgn="b"/>
                      <a:r>
                        <a:rPr lang="en-US" sz="2200" b="1" u="sng" strike="noStrike" dirty="0">
                          <a:effectLst/>
                        </a:rPr>
                        <a:t>EVAL COMMENTS (total)</a:t>
                      </a:r>
                      <a:endParaRPr lang="en-US" sz="2200" b="1" i="0" u="sng"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200" b="1" u="sng" strike="noStrike" dirty="0">
                          <a:effectLst/>
                        </a:rPr>
                        <a:t>1684</a:t>
                      </a:r>
                      <a:endParaRPr lang="en-US" sz="2200" b="1" i="0" u="sng"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506455836"/>
                  </a:ext>
                </a:extLst>
              </a:tr>
              <a:tr h="190500">
                <a:tc>
                  <a:txBody>
                    <a:bodyPr/>
                    <a:lstStyle/>
                    <a:p>
                      <a:pPr algn="l" fontAlgn="b"/>
                      <a:r>
                        <a:rPr lang="en-US" sz="2200" u="none" strike="noStrike" dirty="0">
                          <a:effectLst/>
                        </a:rPr>
                        <a:t>INITIATIVE</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dirty="0">
                          <a:effectLst/>
                        </a:rPr>
                        <a:t>17.0%</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654420989"/>
                  </a:ext>
                </a:extLst>
              </a:tr>
              <a:tr h="190500">
                <a:tc>
                  <a:txBody>
                    <a:bodyPr/>
                    <a:lstStyle/>
                    <a:p>
                      <a:pPr algn="l" fontAlgn="b"/>
                      <a:r>
                        <a:rPr lang="en-US" sz="2200" u="none" strike="noStrike">
                          <a:effectLst/>
                        </a:rPr>
                        <a:t>ENTHUSIASM</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11.7%</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435478817"/>
                  </a:ext>
                </a:extLst>
              </a:tr>
              <a:tr h="190500">
                <a:tc>
                  <a:txBody>
                    <a:bodyPr/>
                    <a:lstStyle/>
                    <a:p>
                      <a:pPr algn="l" fontAlgn="b"/>
                      <a:r>
                        <a:rPr lang="en-US" sz="2200" u="none" strike="noStrike">
                          <a:effectLst/>
                        </a:rPr>
                        <a:t>FUND OF KNOWLEDGE</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dirty="0">
                          <a:effectLst/>
                        </a:rPr>
                        <a:t>10.1%</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21813584"/>
                  </a:ext>
                </a:extLst>
              </a:tr>
              <a:tr h="190500">
                <a:tc>
                  <a:txBody>
                    <a:bodyPr/>
                    <a:lstStyle/>
                    <a:p>
                      <a:pPr algn="l" fontAlgn="b"/>
                      <a:r>
                        <a:rPr lang="en-US" sz="2200" u="none" strike="noStrike">
                          <a:effectLst/>
                        </a:rPr>
                        <a:t>SUMMATIVE COMMENTS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8.0%</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442779857"/>
                  </a:ext>
                </a:extLst>
              </a:tr>
              <a:tr h="190500">
                <a:tc>
                  <a:txBody>
                    <a:bodyPr/>
                    <a:lstStyle/>
                    <a:p>
                      <a:pPr algn="l" fontAlgn="b"/>
                      <a:r>
                        <a:rPr lang="en-US" sz="2200" u="none" strike="noStrike">
                          <a:effectLst/>
                        </a:rPr>
                        <a:t>TEAM CONTRIBUTION</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8.0%</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24704467"/>
                  </a:ext>
                </a:extLst>
              </a:tr>
              <a:tr h="190500">
                <a:tc>
                  <a:txBody>
                    <a:bodyPr/>
                    <a:lstStyle/>
                    <a:p>
                      <a:pPr algn="l" fontAlgn="b"/>
                      <a:r>
                        <a:rPr lang="en-US" sz="2200" u="none" strike="noStrike">
                          <a:effectLst/>
                        </a:rPr>
                        <a:t>HISTORY TAKING</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5.9%</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22492301"/>
                  </a:ext>
                </a:extLst>
              </a:tr>
              <a:tr h="190500">
                <a:tc>
                  <a:txBody>
                    <a:bodyPr/>
                    <a:lstStyle/>
                    <a:p>
                      <a:pPr algn="l" fontAlgn="b"/>
                      <a:r>
                        <a:rPr lang="en-US" sz="2200" u="none" strike="noStrike">
                          <a:effectLst/>
                        </a:rPr>
                        <a:t>PERSONALITY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5.8%</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30980707"/>
                  </a:ext>
                </a:extLst>
              </a:tr>
              <a:tr h="190500">
                <a:tc>
                  <a:txBody>
                    <a:bodyPr/>
                    <a:lstStyle/>
                    <a:p>
                      <a:pPr algn="l" fontAlgn="b"/>
                      <a:r>
                        <a:rPr lang="en-US" sz="2200" u="none" strike="noStrike">
                          <a:effectLst/>
                        </a:rPr>
                        <a:t>COGNITIVE PROCESS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5.8%</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81470103"/>
                  </a:ext>
                </a:extLst>
              </a:tr>
              <a:tr h="190500">
                <a:tc>
                  <a:txBody>
                    <a:bodyPr/>
                    <a:lstStyle/>
                    <a:p>
                      <a:pPr algn="l" fontAlgn="b"/>
                      <a:r>
                        <a:rPr lang="en-US" sz="2200" u="none" strike="noStrike">
                          <a:effectLst/>
                        </a:rPr>
                        <a:t>PROFESSIONALISM</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72016696"/>
                  </a:ext>
                </a:extLst>
              </a:tr>
              <a:tr h="190500">
                <a:tc>
                  <a:txBody>
                    <a:bodyPr/>
                    <a:lstStyle/>
                    <a:p>
                      <a:pPr algn="l" fontAlgn="b"/>
                      <a:r>
                        <a:rPr lang="en-US" sz="2200" u="none" strike="noStrike">
                          <a:effectLst/>
                        </a:rPr>
                        <a:t>TECHNICAL SKILLS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4.5%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820521150"/>
                  </a:ext>
                </a:extLst>
              </a:tr>
              <a:tr h="190500">
                <a:tc>
                  <a:txBody>
                    <a:bodyPr/>
                    <a:lstStyle/>
                    <a:p>
                      <a:pPr algn="l" fontAlgn="b"/>
                      <a:r>
                        <a:rPr lang="en-US" sz="2200" u="none" strike="noStrike">
                          <a:effectLst/>
                        </a:rPr>
                        <a:t>BEDSIDE MANNER</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3.7%</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54483672"/>
                  </a:ext>
                </a:extLst>
              </a:tr>
              <a:tr h="190500">
                <a:tc>
                  <a:txBody>
                    <a:bodyPr/>
                    <a:lstStyle/>
                    <a:p>
                      <a:pPr algn="l" fontAlgn="b"/>
                      <a:r>
                        <a:rPr lang="en-US" sz="2200" u="none" strike="noStrike">
                          <a:effectLst/>
                        </a:rPr>
                        <a:t>COGNITIVE APTITUDE</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3.5%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22452370"/>
                  </a:ext>
                </a:extLst>
              </a:tr>
              <a:tr h="190500">
                <a:tc>
                  <a:txBody>
                    <a:bodyPr/>
                    <a:lstStyle/>
                    <a:p>
                      <a:pPr algn="l" fontAlgn="b"/>
                      <a:r>
                        <a:rPr lang="en-US" sz="2200" u="none" strike="noStrike">
                          <a:effectLst/>
                        </a:rPr>
                        <a:t>PRESENTATIONS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3.3%</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21910779"/>
                  </a:ext>
                </a:extLst>
              </a:tr>
              <a:tr h="190500">
                <a:tc>
                  <a:txBody>
                    <a:bodyPr/>
                    <a:lstStyle/>
                    <a:p>
                      <a:pPr algn="l" fontAlgn="b"/>
                      <a:r>
                        <a:rPr lang="en-US" sz="2200" u="none" strike="noStrike">
                          <a:effectLst/>
                        </a:rPr>
                        <a:t>NAVIGATING SYSTEMS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495616150"/>
                  </a:ext>
                </a:extLst>
              </a:tr>
              <a:tr h="190500">
                <a:tc>
                  <a:txBody>
                    <a:bodyPr/>
                    <a:lstStyle/>
                    <a:p>
                      <a:pPr algn="l" fontAlgn="b"/>
                      <a:r>
                        <a:rPr lang="en-US" sz="2200" u="none" strike="noStrike">
                          <a:effectLst/>
                        </a:rPr>
                        <a:t>LEADERSHIP SKILLS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2.3%</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50608013"/>
                  </a:ext>
                </a:extLst>
              </a:tr>
              <a:tr h="190500">
                <a:tc>
                  <a:txBody>
                    <a:bodyPr/>
                    <a:lstStyle/>
                    <a:p>
                      <a:pPr algn="l" fontAlgn="b"/>
                      <a:r>
                        <a:rPr lang="en-US" sz="2200" u="none" strike="noStrike">
                          <a:effectLst/>
                        </a:rPr>
                        <a:t>COMMUNICATION SKILLS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1.2%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07995558"/>
                  </a:ext>
                </a:extLst>
              </a:tr>
              <a:tr h="190500">
                <a:tc>
                  <a:txBody>
                    <a:bodyPr/>
                    <a:lstStyle/>
                    <a:p>
                      <a:pPr algn="l" fontAlgn="b"/>
                      <a:r>
                        <a:rPr lang="en-US" sz="2200" u="none" strike="noStrike">
                          <a:effectLst/>
                        </a:rPr>
                        <a:t>PHYSICAL EXAM</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0.4%</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37487850"/>
                  </a:ext>
                </a:extLst>
              </a:tr>
              <a:tr h="190500">
                <a:tc>
                  <a:txBody>
                    <a:bodyPr/>
                    <a:lstStyle/>
                    <a:p>
                      <a:pPr algn="l" fontAlgn="b"/>
                      <a:r>
                        <a:rPr lang="en-US" sz="2200" u="none" strike="noStrike">
                          <a:effectLst/>
                        </a:rPr>
                        <a:t>RADIOLOGY</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dirty="0">
                          <a:effectLst/>
                        </a:rPr>
                        <a:t>0.1%</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96734212"/>
                  </a:ext>
                </a:extLst>
              </a:tr>
            </a:tbl>
          </a:graphicData>
        </a:graphic>
      </p:graphicFrame>
      <p:sp>
        <p:nvSpPr>
          <p:cNvPr id="7" name="Rectangle 6"/>
          <p:cNvSpPr/>
          <p:nvPr/>
        </p:nvSpPr>
        <p:spPr>
          <a:xfrm>
            <a:off x="2438400" y="533400"/>
            <a:ext cx="3657600" cy="1676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3097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0"/>
            <a:ext cx="8229600" cy="1143000"/>
          </a:xfrm>
        </p:spPr>
        <p:txBody>
          <a:bodyPr/>
          <a:lstStyle/>
          <a:p>
            <a:r>
              <a:rPr lang="en-US" dirty="0" smtClean="0"/>
              <a:t>Alternatives to Faculty Evaluations</a:t>
            </a:r>
            <a:endParaRPr lang="en-US" dirty="0"/>
          </a:p>
        </p:txBody>
      </p:sp>
      <p:pic>
        <p:nvPicPr>
          <p:cNvPr id="4098" name="Picture 2" descr="http://static-content.springer.com/image/art%3A10.1186%2F2046-0481-66-3/MediaObjects/13620_2012_Article_37_Fig4_HTM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337" y="1752600"/>
            <a:ext cx="8974663" cy="403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4894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2" y="0"/>
            <a:ext cx="8922327" cy="1143000"/>
          </a:xfrm>
        </p:spPr>
        <p:txBody>
          <a:bodyPr>
            <a:normAutofit fontScale="90000"/>
          </a:bodyPr>
          <a:lstStyle/>
          <a:p>
            <a:r>
              <a:rPr lang="en-US" b="1" dirty="0" smtClean="0">
                <a:solidFill>
                  <a:srgbClr val="C00000"/>
                </a:solidFill>
              </a:rPr>
              <a:t>O</a:t>
            </a:r>
            <a:r>
              <a:rPr lang="en-US" dirty="0" smtClean="0"/>
              <a:t>bjective </a:t>
            </a:r>
            <a:r>
              <a:rPr lang="en-US" b="1" dirty="0" smtClean="0">
                <a:solidFill>
                  <a:srgbClr val="C00000"/>
                </a:solidFill>
              </a:rPr>
              <a:t>S</a:t>
            </a:r>
            <a:r>
              <a:rPr lang="en-US" dirty="0" smtClean="0"/>
              <a:t>tructured </a:t>
            </a:r>
            <a:r>
              <a:rPr lang="en-US" b="1" dirty="0" smtClean="0">
                <a:solidFill>
                  <a:srgbClr val="C00000"/>
                </a:solidFill>
              </a:rPr>
              <a:t>C</a:t>
            </a:r>
            <a:r>
              <a:rPr lang="en-US" dirty="0" smtClean="0"/>
              <a:t>linical </a:t>
            </a:r>
            <a:r>
              <a:rPr lang="en-US" b="1" dirty="0" smtClean="0">
                <a:solidFill>
                  <a:srgbClr val="C00000"/>
                </a:solidFill>
              </a:rPr>
              <a:t>E</a:t>
            </a:r>
            <a:r>
              <a:rPr lang="en-US" dirty="0" smtClean="0"/>
              <a:t>xamination</a:t>
            </a:r>
            <a:endParaRPr lang="en-US" dirty="0"/>
          </a:p>
        </p:txBody>
      </p:sp>
      <p:sp>
        <p:nvSpPr>
          <p:cNvPr id="3" name="Content Placeholder 2"/>
          <p:cNvSpPr>
            <a:spLocks noGrp="1"/>
          </p:cNvSpPr>
          <p:nvPr>
            <p:ph idx="1"/>
          </p:nvPr>
        </p:nvSpPr>
        <p:spPr>
          <a:xfrm>
            <a:off x="-20782" y="1143000"/>
            <a:ext cx="9164781" cy="5287963"/>
          </a:xfrm>
        </p:spPr>
        <p:txBody>
          <a:bodyPr>
            <a:normAutofit fontScale="92500" lnSpcReduction="20000"/>
          </a:bodyPr>
          <a:lstStyle/>
          <a:p>
            <a:r>
              <a:rPr lang="en-US" dirty="0"/>
              <a:t>Students </a:t>
            </a:r>
            <a:r>
              <a:rPr lang="en-US" dirty="0" smtClean="0"/>
              <a:t>tested </a:t>
            </a:r>
            <a:r>
              <a:rPr lang="en-US" dirty="0"/>
              <a:t>in simulated scenarios designed to reflect clinical </a:t>
            </a:r>
            <a:r>
              <a:rPr lang="en-US" dirty="0" smtClean="0"/>
              <a:t>encounters</a:t>
            </a:r>
          </a:p>
          <a:p>
            <a:endParaRPr lang="en-US" dirty="0"/>
          </a:p>
          <a:p>
            <a:r>
              <a:rPr lang="en-US" dirty="0" smtClean="0"/>
              <a:t>Scored </a:t>
            </a:r>
            <a:r>
              <a:rPr lang="en-US" dirty="0"/>
              <a:t>based upon their achievement of pre-determined learning </a:t>
            </a:r>
            <a:r>
              <a:rPr lang="en-US" dirty="0" smtClean="0"/>
              <a:t>objectives</a:t>
            </a:r>
          </a:p>
          <a:p>
            <a:endParaRPr lang="en-US" dirty="0"/>
          </a:p>
          <a:p>
            <a:r>
              <a:rPr lang="en-US" dirty="0" smtClean="0"/>
              <a:t>Designed </a:t>
            </a:r>
            <a:r>
              <a:rPr lang="en-US" dirty="0"/>
              <a:t>to test a student’s communication, decision making, and clinical assessment abilities in a dynamic </a:t>
            </a:r>
            <a:r>
              <a:rPr lang="en-US" dirty="0" smtClean="0"/>
              <a:t>fashion</a:t>
            </a:r>
          </a:p>
          <a:p>
            <a:endParaRPr lang="en-US" dirty="0" smtClean="0"/>
          </a:p>
          <a:p>
            <a:r>
              <a:rPr lang="en-US" dirty="0" smtClean="0"/>
              <a:t>Seeks to evaluate </a:t>
            </a:r>
            <a:r>
              <a:rPr lang="en-US" dirty="0"/>
              <a:t>reasoning and application, rather than rote fact </a:t>
            </a:r>
            <a:r>
              <a:rPr lang="en-US" dirty="0" smtClean="0"/>
              <a:t>retention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OSCEs in Surgery</a:t>
            </a:r>
            <a:endParaRPr lang="en-US" dirty="0"/>
          </a:p>
        </p:txBody>
      </p:sp>
      <p:sp>
        <p:nvSpPr>
          <p:cNvPr id="3" name="Content Placeholder 2"/>
          <p:cNvSpPr>
            <a:spLocks noGrp="1"/>
          </p:cNvSpPr>
          <p:nvPr>
            <p:ph idx="1"/>
          </p:nvPr>
        </p:nvSpPr>
        <p:spPr>
          <a:xfrm>
            <a:off x="152400" y="1143000"/>
            <a:ext cx="8686800" cy="4525963"/>
          </a:xfrm>
        </p:spPr>
        <p:txBody>
          <a:bodyPr>
            <a:normAutofit/>
          </a:bodyPr>
          <a:lstStyle/>
          <a:p>
            <a:r>
              <a:rPr lang="en-US" dirty="0" smtClean="0"/>
              <a:t>Surgical literature contains few descriptions of OSCEs used for medical student assessment</a:t>
            </a:r>
          </a:p>
          <a:p>
            <a:endParaRPr lang="en-US" dirty="0" smtClean="0"/>
          </a:p>
          <a:p>
            <a:r>
              <a:rPr lang="en-US" dirty="0" smtClean="0"/>
              <a:t>EM and OB/</a:t>
            </a:r>
            <a:r>
              <a:rPr lang="en-US" dirty="0" err="1" smtClean="0"/>
              <a:t>Gyn</a:t>
            </a:r>
            <a:r>
              <a:rPr lang="en-US" dirty="0" smtClean="0"/>
              <a:t> clerkships have </a:t>
            </a:r>
            <a:r>
              <a:rPr lang="en-US" dirty="0"/>
              <a:t>reported </a:t>
            </a:r>
            <a:r>
              <a:rPr lang="en-US" dirty="0" smtClean="0"/>
              <a:t>success</a:t>
            </a:r>
          </a:p>
          <a:p>
            <a:endParaRPr lang="en-US" dirty="0"/>
          </a:p>
          <a:p>
            <a:r>
              <a:rPr lang="en-US" dirty="0" smtClean="0"/>
              <a:t>ACS recently recommended an OSCE to assess clinical practice readiness for incoming for surgery interns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dirty="0" smtClean="0"/>
              <a:t>Building an OSCE - Content</a:t>
            </a:r>
            <a:endParaRPr lang="en-US" dirty="0"/>
          </a:p>
        </p:txBody>
      </p:sp>
      <p:sp>
        <p:nvSpPr>
          <p:cNvPr id="3" name="Content Placeholder 2"/>
          <p:cNvSpPr>
            <a:spLocks noGrp="1"/>
          </p:cNvSpPr>
          <p:nvPr>
            <p:ph idx="1"/>
          </p:nvPr>
        </p:nvSpPr>
        <p:spPr>
          <a:xfrm>
            <a:off x="457200" y="1295400"/>
            <a:ext cx="8153400" cy="4830763"/>
          </a:xfrm>
        </p:spPr>
        <p:txBody>
          <a:bodyPr>
            <a:normAutofit/>
          </a:bodyPr>
          <a:lstStyle/>
          <a:p>
            <a:r>
              <a:rPr lang="en-US" dirty="0" smtClean="0"/>
              <a:t>Content of exam based upon: </a:t>
            </a:r>
          </a:p>
          <a:p>
            <a:pPr lvl="1"/>
            <a:r>
              <a:rPr lang="en-US" sz="3200" dirty="0" smtClean="0">
                <a:solidFill>
                  <a:schemeClr val="tx2">
                    <a:lumMod val="75000"/>
                  </a:schemeClr>
                </a:solidFill>
              </a:rPr>
              <a:t>Best practice guidelines </a:t>
            </a:r>
          </a:p>
          <a:p>
            <a:pPr lvl="1"/>
            <a:r>
              <a:rPr lang="en-US" sz="3200" b="1" dirty="0" smtClean="0">
                <a:solidFill>
                  <a:schemeClr val="tx2">
                    <a:lumMod val="75000"/>
                  </a:schemeClr>
                </a:solidFill>
              </a:rPr>
              <a:t>Goals and objectives </a:t>
            </a:r>
            <a:r>
              <a:rPr lang="en-US" sz="3200" dirty="0" smtClean="0"/>
              <a:t>for clerkship </a:t>
            </a:r>
          </a:p>
          <a:p>
            <a:pPr lvl="1"/>
            <a:r>
              <a:rPr lang="en-US" sz="3200" dirty="0" smtClean="0">
                <a:solidFill>
                  <a:schemeClr val="tx2">
                    <a:lumMod val="75000"/>
                  </a:schemeClr>
                </a:solidFill>
              </a:rPr>
              <a:t>Expert consensus</a:t>
            </a:r>
            <a:r>
              <a:rPr lang="en-US" sz="3200" dirty="0" smtClean="0"/>
              <a:t> among clerkship leadership</a:t>
            </a:r>
          </a:p>
          <a:p>
            <a:pPr lvl="1">
              <a:buNone/>
            </a:pP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cstate="print"/>
          <a:stretch>
            <a:fillRect/>
          </a:stretch>
        </p:blipFill>
        <p:spPr>
          <a:xfrm>
            <a:off x="0" y="0"/>
            <a:ext cx="9144000" cy="6858001"/>
          </a:xfrm>
          <a:prstGeom prst="rect">
            <a:avLst/>
          </a:prstGeom>
        </p:spPr>
      </p:pic>
      <p:sp>
        <p:nvSpPr>
          <p:cNvPr id="2" name="Title 1"/>
          <p:cNvSpPr>
            <a:spLocks noGrp="1"/>
          </p:cNvSpPr>
          <p:nvPr>
            <p:ph type="title"/>
          </p:nvPr>
        </p:nvSpPr>
        <p:spPr>
          <a:xfrm>
            <a:off x="457200" y="1079500"/>
            <a:ext cx="8229600" cy="1215571"/>
          </a:xfrm>
        </p:spPr>
        <p:txBody>
          <a:bodyPr>
            <a:normAutofit/>
          </a:bodyPr>
          <a:lstStyle/>
          <a:p>
            <a:r>
              <a:rPr lang="en-US" b="1" dirty="0" smtClean="0">
                <a:solidFill>
                  <a:srgbClr val="F2AB13"/>
                </a:solidFill>
                <a:latin typeface="Calibri (Headings)"/>
                <a:cs typeface="Calibri (Headings)"/>
              </a:rPr>
              <a:t>Objectives</a:t>
            </a:r>
            <a:endParaRPr lang="en-US" dirty="0"/>
          </a:p>
        </p:txBody>
      </p:sp>
      <p:sp>
        <p:nvSpPr>
          <p:cNvPr id="3" name="Content Placeholder 2"/>
          <p:cNvSpPr>
            <a:spLocks noGrp="1"/>
          </p:cNvSpPr>
          <p:nvPr>
            <p:ph idx="1"/>
          </p:nvPr>
        </p:nvSpPr>
        <p:spPr>
          <a:xfrm>
            <a:off x="457200" y="2576286"/>
            <a:ext cx="8229600" cy="3338285"/>
          </a:xfrm>
        </p:spPr>
        <p:txBody>
          <a:bodyPr>
            <a:normAutofit fontScale="92500" lnSpcReduction="20000"/>
          </a:bodyPr>
          <a:lstStyle/>
          <a:p>
            <a:pPr lvl="0"/>
            <a:r>
              <a:rPr lang="en-US" dirty="0">
                <a:solidFill>
                  <a:schemeClr val="bg1"/>
                </a:solidFill>
              </a:rPr>
              <a:t>Describe how to implement an oral exam and OSCE assessment of a medical student.</a:t>
            </a:r>
          </a:p>
          <a:p>
            <a:pPr lvl="0"/>
            <a:r>
              <a:rPr lang="en-US" dirty="0">
                <a:solidFill>
                  <a:schemeClr val="bg1"/>
                </a:solidFill>
              </a:rPr>
              <a:t>Compare and contrast target areas for assessment using Oral exams and OSCE’s.</a:t>
            </a:r>
          </a:p>
          <a:p>
            <a:pPr lvl="0"/>
            <a:r>
              <a:rPr lang="en-US" dirty="0">
                <a:solidFill>
                  <a:schemeClr val="bg1"/>
                </a:solidFill>
              </a:rPr>
              <a:t>Describe the evidence to support the use of oral and OSCE assessments.</a:t>
            </a:r>
          </a:p>
          <a:p>
            <a:pPr lvl="0"/>
            <a:r>
              <a:rPr lang="en-US" dirty="0">
                <a:solidFill>
                  <a:schemeClr val="bg1"/>
                </a:solidFill>
              </a:rPr>
              <a:t>Compare and contrast challenges for implementing an OSCE vs Oral exam</a:t>
            </a:r>
          </a:p>
        </p:txBody>
      </p:sp>
    </p:spTree>
    <p:extLst>
      <p:ext uri="{BB962C8B-B14F-4D97-AF65-F5344CB8AC3E}">
        <p14:creationId xmlns:p14="http://schemas.microsoft.com/office/powerpoint/2010/main" xmlns="" val="1324449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smtClean="0"/>
              <a:t>Building an OSCE --Response Process</a:t>
            </a:r>
            <a:endParaRPr lang="en-US" dirty="0"/>
          </a:p>
        </p:txBody>
      </p:sp>
      <p:sp>
        <p:nvSpPr>
          <p:cNvPr id="3" name="Content Placeholder 2"/>
          <p:cNvSpPr>
            <a:spLocks noGrp="1"/>
          </p:cNvSpPr>
          <p:nvPr>
            <p:ph idx="1"/>
          </p:nvPr>
        </p:nvSpPr>
        <p:spPr>
          <a:xfrm>
            <a:off x="34636" y="838200"/>
            <a:ext cx="8686800" cy="6019800"/>
          </a:xfrm>
        </p:spPr>
        <p:txBody>
          <a:bodyPr>
            <a:normAutofit lnSpcReduction="10000"/>
          </a:bodyPr>
          <a:lstStyle/>
          <a:p>
            <a:r>
              <a:rPr lang="en-US" dirty="0" smtClean="0"/>
              <a:t>Minimize sources of error associated with </a:t>
            </a:r>
            <a:r>
              <a:rPr lang="en-US" b="1" dirty="0" smtClean="0">
                <a:solidFill>
                  <a:srgbClr val="002060"/>
                </a:solidFill>
              </a:rPr>
              <a:t>test administration</a:t>
            </a:r>
            <a:r>
              <a:rPr lang="en-US" dirty="0" smtClean="0"/>
              <a:t> </a:t>
            </a:r>
          </a:p>
          <a:p>
            <a:r>
              <a:rPr lang="en-US" b="1" dirty="0" smtClean="0">
                <a:solidFill>
                  <a:srgbClr val="002060"/>
                </a:solidFill>
              </a:rPr>
              <a:t>Standardized </a:t>
            </a:r>
            <a:r>
              <a:rPr lang="en-US" b="1" dirty="0">
                <a:solidFill>
                  <a:srgbClr val="002060"/>
                </a:solidFill>
              </a:rPr>
              <a:t>assessment </a:t>
            </a:r>
            <a:r>
              <a:rPr lang="en-US" dirty="0"/>
              <a:t>tool after polling multiple </a:t>
            </a:r>
            <a:r>
              <a:rPr lang="en-US" dirty="0" smtClean="0"/>
              <a:t>faculty</a:t>
            </a:r>
          </a:p>
          <a:p>
            <a:pPr lvl="1"/>
            <a:r>
              <a:rPr lang="en-US" dirty="0"/>
              <a:t>I</a:t>
            </a:r>
            <a:r>
              <a:rPr lang="en-US" dirty="0" smtClean="0"/>
              <a:t>ncorporated feedback </a:t>
            </a:r>
            <a:r>
              <a:rPr lang="en-US" dirty="0"/>
              <a:t>to identify </a:t>
            </a:r>
            <a:r>
              <a:rPr lang="en-US" dirty="0" smtClean="0"/>
              <a:t>key </a:t>
            </a:r>
            <a:r>
              <a:rPr lang="en-US" dirty="0"/>
              <a:t>learning objectives and critical maneuvers for each clinical </a:t>
            </a:r>
            <a:r>
              <a:rPr lang="en-US" dirty="0" smtClean="0"/>
              <a:t>scenario</a:t>
            </a:r>
          </a:p>
          <a:p>
            <a:r>
              <a:rPr lang="en-US" dirty="0"/>
              <a:t>C</a:t>
            </a:r>
            <a:r>
              <a:rPr lang="en-US" dirty="0" smtClean="0"/>
              <a:t>reated </a:t>
            </a:r>
            <a:r>
              <a:rPr lang="en-US" dirty="0"/>
              <a:t>a </a:t>
            </a:r>
            <a:r>
              <a:rPr lang="en-US" b="1" dirty="0">
                <a:solidFill>
                  <a:srgbClr val="002060"/>
                </a:solidFill>
              </a:rPr>
              <a:t>composite assessment rubric</a:t>
            </a:r>
            <a:r>
              <a:rPr lang="en-US" dirty="0"/>
              <a:t> consisting of both checklists and a global </a:t>
            </a:r>
            <a:r>
              <a:rPr lang="en-US" dirty="0" smtClean="0"/>
              <a:t>score</a:t>
            </a:r>
          </a:p>
          <a:p>
            <a:r>
              <a:rPr lang="en-US" b="1" dirty="0" smtClean="0">
                <a:solidFill>
                  <a:srgbClr val="002060"/>
                </a:solidFill>
              </a:rPr>
              <a:t>Same proctors </a:t>
            </a:r>
            <a:r>
              <a:rPr lang="en-US" dirty="0" smtClean="0"/>
              <a:t>administer exam each block</a:t>
            </a:r>
          </a:p>
          <a:p>
            <a:r>
              <a:rPr lang="en-US" b="1" dirty="0" smtClean="0">
                <a:solidFill>
                  <a:srgbClr val="002060"/>
                </a:solidFill>
              </a:rPr>
              <a:t>Students practice </a:t>
            </a:r>
            <a:r>
              <a:rPr lang="en-US" dirty="0" smtClean="0"/>
              <a:t>on the simulator before the exam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p:cNvPicPr>
            <a:picLocks noChangeAspect="1" noChangeArrowheads="1"/>
          </p:cNvPicPr>
          <p:nvPr/>
        </p:nvPicPr>
        <p:blipFill>
          <a:blip r:embed="rId2" cstate="print"/>
          <a:srcRect/>
          <a:stretch>
            <a:fillRect/>
          </a:stretch>
        </p:blipFill>
        <p:spPr bwMode="auto">
          <a:xfrm>
            <a:off x="0" y="0"/>
            <a:ext cx="5486400" cy="6952129"/>
          </a:xfrm>
          <a:prstGeom prst="rect">
            <a:avLst/>
          </a:prstGeom>
          <a:noFill/>
          <a:ln w="9525">
            <a:noFill/>
            <a:miter lim="800000"/>
            <a:headEnd/>
            <a:tailEnd/>
          </a:ln>
        </p:spPr>
      </p:pic>
      <p:pic>
        <p:nvPicPr>
          <p:cNvPr id="19461" name="Picture 5"/>
          <p:cNvPicPr>
            <a:picLocks noChangeAspect="1" noChangeArrowheads="1"/>
          </p:cNvPicPr>
          <p:nvPr/>
        </p:nvPicPr>
        <p:blipFill>
          <a:blip r:embed="rId3" cstate="print"/>
          <a:srcRect/>
          <a:stretch>
            <a:fillRect/>
          </a:stretch>
        </p:blipFill>
        <p:spPr bwMode="auto">
          <a:xfrm>
            <a:off x="3352800" y="0"/>
            <a:ext cx="5791200" cy="673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ipe(down)">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282275" cy="320888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133600" y="3200400"/>
            <a:ext cx="5801710" cy="3657600"/>
          </a:xfrm>
          <a:prstGeom prst="rect">
            <a:avLst/>
          </a:prstGeom>
          <a:noFill/>
          <a:ln w="9525">
            <a:noFill/>
            <a:miter lim="800000"/>
            <a:headEnd/>
            <a:tailEnd/>
          </a:ln>
        </p:spPr>
      </p:pic>
      <p:sp>
        <p:nvSpPr>
          <p:cNvPr id="4" name="Oval 3"/>
          <p:cNvSpPr/>
          <p:nvPr/>
        </p:nvSpPr>
        <p:spPr>
          <a:xfrm rot="1360404">
            <a:off x="1365047" y="44147"/>
            <a:ext cx="470306" cy="45564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747260136"/>
              </p:ext>
            </p:extLst>
          </p:nvPr>
        </p:nvGraphicFramePr>
        <p:xfrm>
          <a:off x="1905000" y="457200"/>
          <a:ext cx="5029200" cy="5410197"/>
        </p:xfrm>
        <a:graphic>
          <a:graphicData uri="http://schemas.openxmlformats.org/drawingml/2006/table">
            <a:tbl>
              <a:tblPr>
                <a:tableStyleId>{5C22544A-7EE6-4342-B048-85BDC9FD1C3A}</a:tableStyleId>
              </a:tblPr>
              <a:tblGrid>
                <a:gridCol w="4206934">
                  <a:extLst>
                    <a:ext uri="{9D8B030D-6E8A-4147-A177-3AD203B41FA5}">
                      <a16:colId xmlns:a16="http://schemas.microsoft.com/office/drawing/2014/main" xmlns="" val="1068543744"/>
                    </a:ext>
                  </a:extLst>
                </a:gridCol>
                <a:gridCol w="822266">
                  <a:extLst>
                    <a:ext uri="{9D8B030D-6E8A-4147-A177-3AD203B41FA5}">
                      <a16:colId xmlns:a16="http://schemas.microsoft.com/office/drawing/2014/main" xmlns="" val="3504118434"/>
                    </a:ext>
                  </a:extLst>
                </a:gridCol>
              </a:tblGrid>
              <a:tr h="416169">
                <a:tc>
                  <a:txBody>
                    <a:bodyPr/>
                    <a:lstStyle/>
                    <a:p>
                      <a:pPr algn="l" fontAlgn="b"/>
                      <a:r>
                        <a:rPr lang="en-US" sz="2200" b="1" u="sng" strike="noStrike" dirty="0">
                          <a:effectLst/>
                        </a:rPr>
                        <a:t>OSCE COMMENTS (total)</a:t>
                      </a:r>
                      <a:endParaRPr lang="en-US" sz="2200" b="1" i="0" u="sng"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200" b="1" u="sng" strike="noStrike" dirty="0">
                          <a:effectLst/>
                        </a:rPr>
                        <a:t>505</a:t>
                      </a:r>
                      <a:endParaRPr lang="en-US" sz="2200" b="1" i="0" u="sng"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46810390"/>
                  </a:ext>
                </a:extLst>
              </a:tr>
              <a:tr h="416169">
                <a:tc>
                  <a:txBody>
                    <a:bodyPr/>
                    <a:lstStyle/>
                    <a:p>
                      <a:pPr algn="l" fontAlgn="b"/>
                      <a:r>
                        <a:rPr lang="en-US" sz="2200" u="none" strike="noStrike" dirty="0">
                          <a:effectLst/>
                        </a:rPr>
                        <a:t>COGNITIVE PROCESS</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dirty="0">
                          <a:effectLst/>
                        </a:rPr>
                        <a:t>37.0%</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446337823"/>
                  </a:ext>
                </a:extLst>
              </a:tr>
              <a:tr h="416169">
                <a:tc>
                  <a:txBody>
                    <a:bodyPr/>
                    <a:lstStyle/>
                    <a:p>
                      <a:pPr algn="l" fontAlgn="b"/>
                      <a:r>
                        <a:rPr lang="en-US" sz="2200" u="none" strike="noStrike">
                          <a:effectLst/>
                        </a:rPr>
                        <a:t>PATIENT MANAGEMENT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27.5%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624367508"/>
                  </a:ext>
                </a:extLst>
              </a:tr>
              <a:tr h="416169">
                <a:tc>
                  <a:txBody>
                    <a:bodyPr/>
                    <a:lstStyle/>
                    <a:p>
                      <a:pPr algn="l" fontAlgn="b"/>
                      <a:r>
                        <a:rPr lang="en-US" sz="2200" u="none" strike="noStrike" dirty="0">
                          <a:effectLst/>
                        </a:rPr>
                        <a:t>DIAGNOSTIC WORKUP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12.5%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056609658"/>
                  </a:ext>
                </a:extLst>
              </a:tr>
              <a:tr h="416169">
                <a:tc>
                  <a:txBody>
                    <a:bodyPr/>
                    <a:lstStyle/>
                    <a:p>
                      <a:pPr algn="l" fontAlgn="b"/>
                      <a:r>
                        <a:rPr lang="en-US" sz="2200" u="none" strike="noStrike">
                          <a:effectLst/>
                        </a:rPr>
                        <a:t>SUMMATIVE COMMENTS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8.5%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55368002"/>
                  </a:ext>
                </a:extLst>
              </a:tr>
              <a:tr h="416169">
                <a:tc>
                  <a:txBody>
                    <a:bodyPr/>
                    <a:lstStyle/>
                    <a:p>
                      <a:pPr algn="l" fontAlgn="b"/>
                      <a:r>
                        <a:rPr lang="en-US" sz="2200" u="none" strike="noStrike">
                          <a:effectLst/>
                        </a:rPr>
                        <a:t>PHYSICAL EXAM</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5.3%</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094866078"/>
                  </a:ext>
                </a:extLst>
              </a:tr>
              <a:tr h="416169">
                <a:tc>
                  <a:txBody>
                    <a:bodyPr/>
                    <a:lstStyle/>
                    <a:p>
                      <a:pPr algn="l" fontAlgn="b"/>
                      <a:r>
                        <a:rPr lang="en-US" sz="2200" u="none" strike="noStrike">
                          <a:effectLst/>
                        </a:rPr>
                        <a:t>HISTORY TAKING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4.6%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35160846"/>
                  </a:ext>
                </a:extLst>
              </a:tr>
              <a:tr h="416169">
                <a:tc>
                  <a:txBody>
                    <a:bodyPr/>
                    <a:lstStyle/>
                    <a:p>
                      <a:pPr algn="l" fontAlgn="b"/>
                      <a:r>
                        <a:rPr lang="en-US" sz="2200" u="none" strike="noStrike">
                          <a:effectLst/>
                        </a:rPr>
                        <a:t>LEADERSHIP SKILLS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9058642"/>
                  </a:ext>
                </a:extLst>
              </a:tr>
              <a:tr h="416169">
                <a:tc>
                  <a:txBody>
                    <a:bodyPr/>
                    <a:lstStyle/>
                    <a:p>
                      <a:pPr algn="l" fontAlgn="b"/>
                      <a:r>
                        <a:rPr lang="en-US" sz="2200" u="none" strike="noStrike">
                          <a:effectLst/>
                        </a:rPr>
                        <a:t>BEDSIDE MANNER</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1.2%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620154670"/>
                  </a:ext>
                </a:extLst>
              </a:tr>
              <a:tr h="416169">
                <a:tc>
                  <a:txBody>
                    <a:bodyPr/>
                    <a:lstStyle/>
                    <a:p>
                      <a:pPr algn="l" fontAlgn="b"/>
                      <a:r>
                        <a:rPr lang="en-US" sz="2200" u="none" strike="noStrike">
                          <a:effectLst/>
                        </a:rPr>
                        <a:t>COMMUNICATION SKILLS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0.8%</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82760530"/>
                  </a:ext>
                </a:extLst>
              </a:tr>
              <a:tr h="416169">
                <a:tc>
                  <a:txBody>
                    <a:bodyPr/>
                    <a:lstStyle/>
                    <a:p>
                      <a:pPr algn="l" fontAlgn="b"/>
                      <a:r>
                        <a:rPr lang="en-US" sz="2200" u="none" strike="noStrike" dirty="0">
                          <a:effectLst/>
                        </a:rPr>
                        <a:t>FUND OF KNOWLEDGE</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0.8%</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38820855"/>
                  </a:ext>
                </a:extLst>
              </a:tr>
              <a:tr h="416169">
                <a:tc>
                  <a:txBody>
                    <a:bodyPr/>
                    <a:lstStyle/>
                    <a:p>
                      <a:pPr algn="l" fontAlgn="b"/>
                      <a:r>
                        <a:rPr lang="en-US" sz="2200" u="none" strike="noStrike">
                          <a:effectLst/>
                        </a:rPr>
                        <a:t>PROFESSIONALISM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0.2%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15733788"/>
                  </a:ext>
                </a:extLst>
              </a:tr>
              <a:tr h="416169">
                <a:tc>
                  <a:txBody>
                    <a:bodyPr/>
                    <a:lstStyle/>
                    <a:p>
                      <a:pPr algn="l" fontAlgn="b"/>
                      <a:r>
                        <a:rPr lang="en-US" sz="2200" u="none" strike="noStrike">
                          <a:effectLst/>
                        </a:rPr>
                        <a:t>NAVIGATING SYSTEMS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dirty="0">
                          <a:effectLst/>
                        </a:rPr>
                        <a:t>0.2%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98776661"/>
                  </a:ext>
                </a:extLst>
              </a:tr>
            </a:tbl>
          </a:graphicData>
        </a:graphic>
      </p:graphicFrame>
      <p:sp>
        <p:nvSpPr>
          <p:cNvPr id="3" name="Rectangle 2"/>
          <p:cNvSpPr/>
          <p:nvPr/>
        </p:nvSpPr>
        <p:spPr>
          <a:xfrm>
            <a:off x="1905000" y="990600"/>
            <a:ext cx="5105400" cy="1143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229600" cy="990600"/>
          </a:xfrm>
        </p:spPr>
        <p:txBody>
          <a:bodyPr/>
          <a:lstStyle/>
          <a:p>
            <a:r>
              <a:rPr lang="en-US" dirty="0" smtClean="0"/>
              <a:t>Commentary Analysis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3747638653"/>
              </p:ext>
            </p:extLst>
          </p:nvPr>
        </p:nvGraphicFramePr>
        <p:xfrm>
          <a:off x="381000" y="2438400"/>
          <a:ext cx="5638800" cy="1638546"/>
        </p:xfrm>
        <a:graphic>
          <a:graphicData uri="http://schemas.openxmlformats.org/drawingml/2006/table">
            <a:tbl>
              <a:tblPr/>
              <a:tblGrid>
                <a:gridCol w="928339">
                  <a:extLst>
                    <a:ext uri="{9D8B030D-6E8A-4147-A177-3AD203B41FA5}">
                      <a16:colId xmlns:a16="http://schemas.microsoft.com/office/drawing/2014/main" xmlns="" val="20000"/>
                    </a:ext>
                  </a:extLst>
                </a:gridCol>
                <a:gridCol w="1891061">
                  <a:extLst>
                    <a:ext uri="{9D8B030D-6E8A-4147-A177-3AD203B41FA5}">
                      <a16:colId xmlns:a16="http://schemas.microsoft.com/office/drawing/2014/main" xmlns="" val="20001"/>
                    </a:ext>
                  </a:extLst>
                </a:gridCol>
                <a:gridCol w="1994210">
                  <a:extLst>
                    <a:ext uri="{9D8B030D-6E8A-4147-A177-3AD203B41FA5}">
                      <a16:colId xmlns:a16="http://schemas.microsoft.com/office/drawing/2014/main" xmlns="" val="20002"/>
                    </a:ext>
                  </a:extLst>
                </a:gridCol>
                <a:gridCol w="825190">
                  <a:extLst>
                    <a:ext uri="{9D8B030D-6E8A-4147-A177-3AD203B41FA5}">
                      <a16:colId xmlns:a16="http://schemas.microsoft.com/office/drawing/2014/main" xmlns="" val="20003"/>
                    </a:ext>
                  </a:extLst>
                </a:gridCol>
              </a:tblGrid>
              <a:tr h="464574">
                <a:tc>
                  <a:txBody>
                    <a:bodyPr/>
                    <a:lstStyle/>
                    <a:p>
                      <a:pPr algn="ctr" fontAlgn="b"/>
                      <a:r>
                        <a:rPr lang="en-US" sz="24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2400" b="1" i="0" u="none" strike="noStrike">
                          <a:solidFill>
                            <a:srgbClr val="000000"/>
                          </a:solidFill>
                          <a:latin typeface="Calibri"/>
                        </a:rPr>
                        <a:t>POSITIVE COMMENTS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latin typeface="Calibri"/>
                        </a:rPr>
                        <a:t>NEGATIVE COMMENTS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latin typeface="Calibri"/>
                        </a:rPr>
                        <a:t>TOTAL</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42452">
                <a:tc>
                  <a:txBody>
                    <a:bodyPr/>
                    <a:lstStyle/>
                    <a:p>
                      <a:pPr algn="ctr" fontAlgn="b"/>
                      <a:r>
                        <a:rPr lang="en-US" sz="2400" b="1" i="0" u="none" strike="noStrike">
                          <a:solidFill>
                            <a:srgbClr val="000000"/>
                          </a:solidFill>
                          <a:latin typeface="Calibri"/>
                        </a:rPr>
                        <a:t>EVALS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0" i="0" u="none" strike="noStrike">
                          <a:solidFill>
                            <a:srgbClr val="000000"/>
                          </a:solidFill>
                          <a:latin typeface="Calibri"/>
                        </a:rPr>
                        <a:t>1409</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2400" b="0" i="0" u="none" strike="noStrike">
                          <a:solidFill>
                            <a:srgbClr val="000000"/>
                          </a:solidFill>
                          <a:latin typeface="Calibri"/>
                        </a:rPr>
                        <a:t>275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2400" b="0" i="0" u="none" strike="noStrike">
                          <a:solidFill>
                            <a:srgbClr val="000000"/>
                          </a:solidFill>
                          <a:latin typeface="Calibri"/>
                        </a:rPr>
                        <a:t>1684</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464574">
                <a:tc>
                  <a:txBody>
                    <a:bodyPr/>
                    <a:lstStyle/>
                    <a:p>
                      <a:pPr algn="ctr" fontAlgn="b"/>
                      <a:r>
                        <a:rPr lang="en-US" sz="2400" b="1" i="0" u="none" strike="noStrike">
                          <a:solidFill>
                            <a:srgbClr val="000000"/>
                          </a:solidFill>
                          <a:latin typeface="Calibri"/>
                        </a:rPr>
                        <a:t>OSCE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162</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343</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505</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8" name="TextBox 7"/>
          <p:cNvSpPr txBox="1"/>
          <p:nvPr/>
        </p:nvSpPr>
        <p:spPr>
          <a:xfrm>
            <a:off x="6071124" y="1371600"/>
            <a:ext cx="2438400" cy="3046988"/>
          </a:xfrm>
          <a:prstGeom prst="rect">
            <a:avLst/>
          </a:prstGeom>
          <a:noFill/>
        </p:spPr>
        <p:txBody>
          <a:bodyPr wrap="square" rtlCol="0">
            <a:spAutoFit/>
          </a:bodyPr>
          <a:lstStyle/>
          <a:p>
            <a:pPr algn="ctr"/>
            <a:r>
              <a:rPr lang="en-US" sz="3200" b="1" u="sng" dirty="0" err="1" smtClean="0"/>
              <a:t>Pos:Neg</a:t>
            </a:r>
            <a:r>
              <a:rPr lang="en-US" sz="3200" b="1" u="sng" dirty="0" smtClean="0"/>
              <a:t> Ratios: </a:t>
            </a:r>
          </a:p>
          <a:p>
            <a:pPr algn="ctr"/>
            <a:endParaRPr lang="en-US" sz="3200" b="1" u="sng" dirty="0" smtClean="0"/>
          </a:p>
          <a:p>
            <a:pPr algn="ctr"/>
            <a:r>
              <a:rPr lang="en-US" sz="3200" b="1" dirty="0" smtClean="0"/>
              <a:t>7:1</a:t>
            </a:r>
          </a:p>
          <a:p>
            <a:pPr algn="ctr"/>
            <a:endParaRPr lang="en-US" sz="3200" b="1" dirty="0" smtClean="0"/>
          </a:p>
          <a:p>
            <a:pPr algn="ctr"/>
            <a:r>
              <a:rPr lang="en-US" sz="3200" b="1" dirty="0" smtClean="0"/>
              <a:t>1:3</a:t>
            </a:r>
          </a:p>
        </p:txBody>
      </p:sp>
      <p:sp>
        <p:nvSpPr>
          <p:cNvPr id="9" name="TextBox 8"/>
          <p:cNvSpPr txBox="1"/>
          <p:nvPr/>
        </p:nvSpPr>
        <p:spPr>
          <a:xfrm rot="2020896">
            <a:off x="7570140" y="2996062"/>
            <a:ext cx="1414727" cy="523220"/>
          </a:xfrm>
          <a:prstGeom prst="rect">
            <a:avLst/>
          </a:prstGeom>
          <a:noFill/>
        </p:spPr>
        <p:txBody>
          <a:bodyPr wrap="square" rtlCol="0">
            <a:spAutoFit/>
          </a:bodyPr>
          <a:lstStyle/>
          <a:p>
            <a:r>
              <a:rPr lang="en-US" sz="2800" b="1" dirty="0" smtClean="0">
                <a:solidFill>
                  <a:srgbClr val="C00000"/>
                </a:solidFill>
              </a:rPr>
              <a:t>P&lt;0.05</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 calcmode="lin" valueType="num">
                                      <p:cBhvr additive="base">
                                        <p:cTn id="1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3600" dirty="0" smtClean="0"/>
              <a:t>Feedback Summary</a:t>
            </a:r>
            <a:endParaRPr lang="en-US" sz="3600" dirty="0"/>
          </a:p>
        </p:txBody>
      </p:sp>
      <p:sp>
        <p:nvSpPr>
          <p:cNvPr id="3" name="Content Placeholder 2"/>
          <p:cNvSpPr>
            <a:spLocks noGrp="1"/>
          </p:cNvSpPr>
          <p:nvPr>
            <p:ph idx="1"/>
          </p:nvPr>
        </p:nvSpPr>
        <p:spPr>
          <a:xfrm>
            <a:off x="34636" y="533400"/>
            <a:ext cx="9109364" cy="4525963"/>
          </a:xfrm>
        </p:spPr>
        <p:txBody>
          <a:bodyPr>
            <a:noAutofit/>
          </a:bodyPr>
          <a:lstStyle/>
          <a:p>
            <a:r>
              <a:rPr lang="en-US" sz="2800" b="1" dirty="0" smtClean="0">
                <a:solidFill>
                  <a:schemeClr val="tx2">
                    <a:lumMod val="75000"/>
                  </a:schemeClr>
                </a:solidFill>
              </a:rPr>
              <a:t>OSCE</a:t>
            </a:r>
            <a:r>
              <a:rPr lang="en-US" sz="2800" dirty="0" smtClean="0"/>
              <a:t> has higher frequency of feedback (p&lt;0.05) regarding: </a:t>
            </a:r>
          </a:p>
          <a:p>
            <a:pPr lvl="1"/>
            <a:r>
              <a:rPr lang="en-US" sz="2400" dirty="0" smtClean="0"/>
              <a:t>Cognitive process</a:t>
            </a:r>
          </a:p>
          <a:p>
            <a:pPr lvl="1"/>
            <a:r>
              <a:rPr lang="en-US" sz="2400" dirty="0" smtClean="0"/>
              <a:t>Physical exam </a:t>
            </a:r>
          </a:p>
          <a:p>
            <a:pPr lvl="1"/>
            <a:r>
              <a:rPr lang="en-US" sz="2400" dirty="0" smtClean="0"/>
              <a:t>Diagnostic workup </a:t>
            </a:r>
          </a:p>
          <a:p>
            <a:pPr lvl="1"/>
            <a:r>
              <a:rPr lang="en-US" sz="2400" dirty="0" smtClean="0"/>
              <a:t>Patient management </a:t>
            </a:r>
          </a:p>
          <a:p>
            <a:endParaRPr lang="en-US" sz="2800" b="1" dirty="0" smtClean="0">
              <a:solidFill>
                <a:schemeClr val="tx2">
                  <a:lumMod val="75000"/>
                </a:schemeClr>
              </a:solidFill>
            </a:endParaRPr>
          </a:p>
          <a:p>
            <a:r>
              <a:rPr lang="en-US" sz="2800" b="1" dirty="0" smtClean="0">
                <a:solidFill>
                  <a:schemeClr val="tx2">
                    <a:lumMod val="75000"/>
                  </a:schemeClr>
                </a:solidFill>
              </a:rPr>
              <a:t>Evaluations</a:t>
            </a:r>
            <a:r>
              <a:rPr lang="en-US" sz="2800" dirty="0" smtClean="0"/>
              <a:t> have higher frequency of feedback regarding: </a:t>
            </a:r>
          </a:p>
          <a:p>
            <a:pPr lvl="1"/>
            <a:r>
              <a:rPr lang="en-US" sz="2400" dirty="0" smtClean="0"/>
              <a:t>Fund of knowledge </a:t>
            </a:r>
          </a:p>
          <a:p>
            <a:pPr lvl="1"/>
            <a:r>
              <a:rPr lang="en-US" sz="2400" dirty="0" smtClean="0"/>
              <a:t>Bedside manner </a:t>
            </a:r>
          </a:p>
          <a:p>
            <a:pPr lvl="1"/>
            <a:r>
              <a:rPr lang="en-US" sz="2400" dirty="0" smtClean="0"/>
              <a:t>Navigating systems </a:t>
            </a:r>
          </a:p>
          <a:p>
            <a:pPr lvl="1"/>
            <a:r>
              <a:rPr lang="en-US" sz="2400" dirty="0" smtClean="0"/>
              <a:t>Professionalism </a:t>
            </a:r>
          </a:p>
          <a:p>
            <a:pPr lvl="1"/>
            <a:r>
              <a:rPr lang="en-US" sz="2400" dirty="0" smtClean="0"/>
              <a:t>Initiative </a:t>
            </a:r>
          </a:p>
          <a:p>
            <a:pPr lvl="1"/>
            <a:r>
              <a:rPr lang="en-US" sz="2400" dirty="0" smtClean="0"/>
              <a:t>Enthusiasm </a:t>
            </a:r>
          </a:p>
          <a:p>
            <a:pPr lvl="1"/>
            <a:r>
              <a:rPr lang="en-US" sz="2400" dirty="0" smtClean="0"/>
              <a:t>Personality </a:t>
            </a:r>
            <a:endParaRPr lang="en-US" sz="2400" dirty="0"/>
          </a:p>
        </p:txBody>
      </p:sp>
      <p:sp>
        <p:nvSpPr>
          <p:cNvPr id="4" name="TextBox 3"/>
          <p:cNvSpPr txBox="1"/>
          <p:nvPr/>
        </p:nvSpPr>
        <p:spPr>
          <a:xfrm rot="720021">
            <a:off x="4115559" y="1675657"/>
            <a:ext cx="2945422" cy="523220"/>
          </a:xfrm>
          <a:prstGeom prst="rect">
            <a:avLst/>
          </a:prstGeom>
          <a:noFill/>
        </p:spPr>
        <p:txBody>
          <a:bodyPr wrap="none" rtlCol="0">
            <a:spAutoFit/>
          </a:bodyPr>
          <a:lstStyle/>
          <a:p>
            <a:r>
              <a:rPr lang="en-US" sz="2800" dirty="0" smtClean="0">
                <a:solidFill>
                  <a:srgbClr val="FF0000"/>
                </a:solidFill>
              </a:rPr>
              <a:t>“Areas to improve”</a:t>
            </a:r>
            <a:endParaRPr lang="en-US" sz="2800" dirty="0">
              <a:solidFill>
                <a:srgbClr val="FF0000"/>
              </a:solidFill>
            </a:endParaRPr>
          </a:p>
        </p:txBody>
      </p:sp>
      <p:sp>
        <p:nvSpPr>
          <p:cNvPr id="5" name="TextBox 4"/>
          <p:cNvSpPr txBox="1"/>
          <p:nvPr/>
        </p:nvSpPr>
        <p:spPr>
          <a:xfrm rot="720021">
            <a:off x="3957136" y="4326568"/>
            <a:ext cx="3034998" cy="523220"/>
          </a:xfrm>
          <a:prstGeom prst="rect">
            <a:avLst/>
          </a:prstGeom>
          <a:noFill/>
        </p:spPr>
        <p:txBody>
          <a:bodyPr wrap="none" rtlCol="0">
            <a:spAutoFit/>
          </a:bodyPr>
          <a:lstStyle/>
          <a:p>
            <a:r>
              <a:rPr lang="en-US" sz="2800" dirty="0" smtClean="0">
                <a:solidFill>
                  <a:srgbClr val="FF0000"/>
                </a:solidFill>
              </a:rPr>
              <a:t>“Specific strengths”</a:t>
            </a:r>
            <a:endParaRPr lang="en-US" sz="2800" dirty="0">
              <a:solidFill>
                <a:srgbClr val="FF0000"/>
              </a:solidFill>
            </a:endParaRPr>
          </a:p>
        </p:txBody>
      </p:sp>
    </p:spTree>
    <p:extLst>
      <p:ext uri="{BB962C8B-B14F-4D97-AF65-F5344CB8AC3E}">
        <p14:creationId xmlns:p14="http://schemas.microsoft.com/office/powerpoint/2010/main" xmlns="" val="13872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down)">
                                      <p:cBhvr>
                                        <p:cTn id="41" dur="500"/>
                                        <p:tgtEl>
                                          <p:spTgt spid="3">
                                            <p:txEl>
                                              <p:pRg st="10" end="1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down)">
                                      <p:cBhvr>
                                        <p:cTn id="44" dur="500"/>
                                        <p:tgtEl>
                                          <p:spTgt spid="3">
                                            <p:txEl>
                                              <p:pRg st="11" end="1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wipe(down)">
                                      <p:cBhvr>
                                        <p:cTn id="47" dur="500"/>
                                        <p:tgtEl>
                                          <p:spTgt spid="3">
                                            <p:txEl>
                                              <p:pRg st="12" end="12"/>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wipe(down)">
                                      <p:cBhvr>
                                        <p:cTn id="50" dur="500"/>
                                        <p:tgtEl>
                                          <p:spTgt spid="3">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wipe(down)">
                                      <p:cBhvr>
                                        <p:cTn id="5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9800"/>
            <a:ext cx="9144000" cy="1470025"/>
          </a:xfrm>
        </p:spPr>
        <p:txBody>
          <a:bodyPr>
            <a:noAutofit/>
          </a:bodyPr>
          <a:lstStyle/>
          <a:p>
            <a:r>
              <a:rPr lang="en-US" sz="4000" b="1" dirty="0"/>
              <a:t>Troubleshooting Your Clerkship 106</a:t>
            </a:r>
            <a:br>
              <a:rPr lang="en-US" sz="4000" b="1" dirty="0"/>
            </a:br>
            <a:r>
              <a:rPr lang="en-US" sz="4000" b="1" dirty="0"/>
              <a:t>Innovative assessment</a:t>
            </a:r>
            <a:r>
              <a:rPr lang="en-US" sz="4000" b="1" dirty="0" smtClean="0"/>
              <a:t>: Oral exams</a:t>
            </a:r>
            <a:r>
              <a:rPr lang="en-US" sz="4000" dirty="0"/>
              <a:t/>
            </a:r>
            <a:br>
              <a:rPr lang="en-US" sz="4000" dirty="0"/>
            </a:br>
            <a:endParaRPr lang="en-US" sz="4000" dirty="0"/>
          </a:p>
        </p:txBody>
      </p:sp>
      <p:sp>
        <p:nvSpPr>
          <p:cNvPr id="3" name="Subtitle 2"/>
          <p:cNvSpPr>
            <a:spLocks noGrp="1"/>
          </p:cNvSpPr>
          <p:nvPr>
            <p:ph type="subTitle" idx="1"/>
          </p:nvPr>
        </p:nvSpPr>
        <p:spPr>
          <a:xfrm>
            <a:off x="152400" y="4876800"/>
            <a:ext cx="8991600" cy="1066800"/>
          </a:xfrm>
        </p:spPr>
        <p:txBody>
          <a:bodyPr>
            <a:normAutofit/>
          </a:bodyPr>
          <a:lstStyle/>
          <a:p>
            <a:r>
              <a:rPr lang="en-US" dirty="0" smtClean="0">
                <a:solidFill>
                  <a:schemeClr val="tx1"/>
                </a:solidFill>
              </a:rPr>
              <a:t>Jesse Moore M.D. FACS</a:t>
            </a:r>
          </a:p>
          <a:p>
            <a:endParaRPr lang="en-US" dirty="0">
              <a:solidFill>
                <a:schemeClr val="tx1"/>
              </a:solidFill>
            </a:endParaRPr>
          </a:p>
        </p:txBody>
      </p:sp>
      <p:sp>
        <p:nvSpPr>
          <p:cNvPr id="15364" name="AutoShape 4"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0" name="AutoShape 10"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79800" y="5592783"/>
            <a:ext cx="2362200" cy="1000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46003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Oral exams</a:t>
            </a:r>
            <a:endParaRPr lang="en-US" dirty="0"/>
          </a:p>
        </p:txBody>
      </p:sp>
      <p:sp>
        <p:nvSpPr>
          <p:cNvPr id="7" name="Content Placeholder 6"/>
          <p:cNvSpPr>
            <a:spLocks noGrp="1"/>
          </p:cNvSpPr>
          <p:nvPr>
            <p:ph idx="1"/>
          </p:nvPr>
        </p:nvSpPr>
        <p:spPr/>
        <p:txBody>
          <a:bodyPr/>
          <a:lstStyle/>
          <a:p>
            <a:r>
              <a:rPr lang="en-US" dirty="0" smtClean="0"/>
              <a:t>The upside</a:t>
            </a:r>
          </a:p>
          <a:p>
            <a:pPr lvl="1"/>
            <a:endParaRPr lang="en-US" dirty="0"/>
          </a:p>
        </p:txBody>
      </p:sp>
      <p:pic>
        <p:nvPicPr>
          <p:cNvPr id="8" name="Picture 2" descr="http://static-content.springer.com/image/art%3A10.1186%2F2046-0481-66-3/MediaObjects/13620_2012_Article_37_Fig4_HTM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09800"/>
            <a:ext cx="8974663" cy="403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88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exams</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sz="3200" dirty="0" smtClean="0"/>
              <a:t>The upside:  </a:t>
            </a:r>
            <a:r>
              <a:rPr lang="en-US" sz="3200" dirty="0" err="1" smtClean="0"/>
              <a:t>Zelenock</a:t>
            </a:r>
            <a:r>
              <a:rPr lang="en-US" sz="3200" dirty="0" smtClean="0"/>
              <a:t> </a:t>
            </a:r>
            <a:r>
              <a:rPr lang="en-US" sz="3200" dirty="0"/>
              <a:t>et al Surgery </a:t>
            </a:r>
            <a:r>
              <a:rPr lang="en-US" sz="3200" dirty="0" smtClean="0"/>
              <a:t>1985</a:t>
            </a:r>
          </a:p>
          <a:p>
            <a:pPr lvl="1"/>
            <a:r>
              <a:rPr lang="en-US" dirty="0" smtClean="0"/>
              <a:t>Students and faculty like them!</a:t>
            </a:r>
            <a:endParaRPr lang="en-US" dirty="0"/>
          </a:p>
          <a:p>
            <a:pPr lvl="1"/>
            <a:endParaRPr lang="en-US" dirty="0" smtClean="0"/>
          </a:p>
          <a:p>
            <a:pPr lvl="1"/>
            <a:r>
              <a:rPr lang="en-US" dirty="0" smtClean="0"/>
              <a:t>Unique contribution to grade assignment</a:t>
            </a:r>
          </a:p>
          <a:p>
            <a:pPr lvl="1"/>
            <a:endParaRPr lang="en-US" dirty="0"/>
          </a:p>
          <a:p>
            <a:r>
              <a:rPr lang="en-US" dirty="0" smtClean="0"/>
              <a:t>Preparation for board certification process</a:t>
            </a:r>
          </a:p>
          <a:p>
            <a:pPr lvl="2"/>
            <a:r>
              <a:rPr lang="en-US" dirty="0" smtClean="0"/>
              <a:t>Gen </a:t>
            </a:r>
            <a:r>
              <a:rPr lang="en-US" dirty="0" err="1" smtClean="0"/>
              <a:t>surg</a:t>
            </a:r>
            <a:r>
              <a:rPr lang="en-US" dirty="0" smtClean="0"/>
              <a:t>, </a:t>
            </a:r>
            <a:r>
              <a:rPr lang="en-US" dirty="0" err="1" smtClean="0"/>
              <a:t>optho</a:t>
            </a:r>
            <a:r>
              <a:rPr lang="en-US" dirty="0" smtClean="0"/>
              <a:t>, ER, anesthesia,  psychiatry, neurology, OB/</a:t>
            </a:r>
            <a:r>
              <a:rPr lang="en-US" dirty="0" err="1" smtClean="0"/>
              <a:t>Gyn</a:t>
            </a:r>
            <a:r>
              <a:rPr lang="en-US" dirty="0" smtClean="0"/>
              <a:t>, radiology</a:t>
            </a:r>
            <a:endParaRPr lang="en-US" dirty="0"/>
          </a:p>
        </p:txBody>
      </p:sp>
    </p:spTree>
    <p:extLst>
      <p:ext uri="{BB962C8B-B14F-4D97-AF65-F5344CB8AC3E}">
        <p14:creationId xmlns:p14="http://schemas.microsoft.com/office/powerpoint/2010/main" xmlns="" val="12598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81200" y="2863734"/>
            <a:ext cx="5257800" cy="3613265"/>
            <a:chOff x="4495800" y="1352550"/>
            <a:chExt cx="3886200" cy="233172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1352550"/>
              <a:ext cx="3886200" cy="2331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943600" y="1576390"/>
              <a:ext cx="805070" cy="297923"/>
            </a:xfrm>
            <a:prstGeom prst="rect">
              <a:avLst/>
            </a:prstGeom>
            <a:solidFill>
              <a:schemeClr val="bg1"/>
            </a:solidFill>
          </p:spPr>
          <p:txBody>
            <a:bodyPr wrap="square" rtlCol="0">
              <a:spAutoFit/>
            </a:bodyPr>
            <a:lstStyle/>
            <a:p>
              <a:pPr algn="ctr"/>
              <a:r>
                <a:rPr lang="en-US" sz="2400" dirty="0" smtClean="0"/>
                <a:t>PASS !</a:t>
              </a:r>
              <a:endParaRPr lang="en-US" sz="2400" dirty="0"/>
            </a:p>
          </p:txBody>
        </p:sp>
        <p:sp>
          <p:nvSpPr>
            <p:cNvPr id="10" name="TextBox 9"/>
            <p:cNvSpPr txBox="1"/>
            <p:nvPr/>
          </p:nvSpPr>
          <p:spPr>
            <a:xfrm>
              <a:off x="6129130" y="3094188"/>
              <a:ext cx="810896" cy="337645"/>
            </a:xfrm>
            <a:prstGeom prst="rect">
              <a:avLst/>
            </a:prstGeom>
            <a:solidFill>
              <a:schemeClr val="bg1"/>
            </a:solidFill>
          </p:spPr>
          <p:txBody>
            <a:bodyPr wrap="square" rtlCol="0">
              <a:spAutoFit/>
            </a:bodyPr>
            <a:lstStyle/>
            <a:p>
              <a:pPr algn="ctr"/>
              <a:r>
                <a:rPr lang="en-US" sz="2800" dirty="0" smtClean="0"/>
                <a:t>FAIL !</a:t>
              </a:r>
              <a:endParaRPr lang="en-US" sz="2800" dirty="0"/>
            </a:p>
          </p:txBody>
        </p:sp>
      </p:grpSp>
      <p:sp>
        <p:nvSpPr>
          <p:cNvPr id="3" name="Content Placeholder 2"/>
          <p:cNvSpPr>
            <a:spLocks noGrp="1"/>
          </p:cNvSpPr>
          <p:nvPr>
            <p:ph idx="1"/>
          </p:nvPr>
        </p:nvSpPr>
        <p:spPr/>
        <p:txBody>
          <a:bodyPr>
            <a:normAutofit/>
          </a:bodyPr>
          <a:lstStyle/>
          <a:p>
            <a:r>
              <a:rPr lang="en-US" dirty="0" smtClean="0"/>
              <a:t>The downside…</a:t>
            </a:r>
          </a:p>
          <a:p>
            <a:pPr lvl="1"/>
            <a:r>
              <a:rPr lang="en-US" dirty="0" smtClean="0"/>
              <a:t>Inter-rater reliability</a:t>
            </a:r>
          </a:p>
          <a:p>
            <a:pPr marL="457200" lvl="1" indent="0">
              <a:buNone/>
            </a:pPr>
            <a:endParaRPr lang="en-US" dirty="0"/>
          </a:p>
        </p:txBody>
      </p:sp>
      <p:sp>
        <p:nvSpPr>
          <p:cNvPr id="2" name="Title 1"/>
          <p:cNvSpPr>
            <a:spLocks noGrp="1"/>
          </p:cNvSpPr>
          <p:nvPr>
            <p:ph type="title"/>
          </p:nvPr>
        </p:nvSpPr>
        <p:spPr/>
        <p:txBody>
          <a:bodyPr/>
          <a:lstStyle/>
          <a:p>
            <a:r>
              <a:rPr lang="en-US" dirty="0" smtClean="0"/>
              <a:t>Oral exams</a:t>
            </a:r>
            <a:endParaRPr lang="en-US" dirty="0"/>
          </a:p>
        </p:txBody>
      </p:sp>
    </p:spTree>
    <p:extLst>
      <p:ext uri="{BB962C8B-B14F-4D97-AF65-F5344CB8AC3E}">
        <p14:creationId xmlns:p14="http://schemas.microsoft.com/office/powerpoint/2010/main" xmlns="" val="2866422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cstate="print"/>
          <a:stretch>
            <a:fillRect/>
          </a:stretch>
        </p:blipFill>
        <p:spPr>
          <a:xfrm>
            <a:off x="0" y="0"/>
            <a:ext cx="9144000" cy="6858001"/>
          </a:xfrm>
          <a:prstGeom prst="rect">
            <a:avLst/>
          </a:prstGeom>
        </p:spPr>
      </p:pic>
      <p:sp>
        <p:nvSpPr>
          <p:cNvPr id="2" name="Title 1"/>
          <p:cNvSpPr>
            <a:spLocks noGrp="1"/>
          </p:cNvSpPr>
          <p:nvPr>
            <p:ph type="title"/>
          </p:nvPr>
        </p:nvSpPr>
        <p:spPr>
          <a:xfrm>
            <a:off x="457200" y="1079500"/>
            <a:ext cx="8229600" cy="1215571"/>
          </a:xfrm>
        </p:spPr>
        <p:txBody>
          <a:bodyPr>
            <a:normAutofit/>
          </a:bodyPr>
          <a:lstStyle/>
          <a:p>
            <a:r>
              <a:rPr lang="en-US" b="1" dirty="0" smtClean="0">
                <a:solidFill>
                  <a:srgbClr val="F2AB13"/>
                </a:solidFill>
                <a:latin typeface="Calibri (Headings)"/>
                <a:cs typeface="Calibri (Headings)"/>
              </a:rPr>
              <a:t>Schedule</a:t>
            </a:r>
            <a:endParaRPr lang="en-US" dirty="0"/>
          </a:p>
        </p:txBody>
      </p:sp>
      <p:sp>
        <p:nvSpPr>
          <p:cNvPr id="3" name="Content Placeholder 2"/>
          <p:cNvSpPr>
            <a:spLocks noGrp="1"/>
          </p:cNvSpPr>
          <p:nvPr>
            <p:ph idx="1"/>
          </p:nvPr>
        </p:nvSpPr>
        <p:spPr>
          <a:xfrm>
            <a:off x="457200" y="2057400"/>
            <a:ext cx="8229600" cy="3857171"/>
          </a:xfrm>
        </p:spPr>
        <p:txBody>
          <a:bodyPr>
            <a:normAutofit lnSpcReduction="10000"/>
          </a:bodyPr>
          <a:lstStyle/>
          <a:p>
            <a:pPr lvl="0"/>
            <a:r>
              <a:rPr lang="en-US" dirty="0" smtClean="0">
                <a:solidFill>
                  <a:schemeClr val="bg1"/>
                </a:solidFill>
              </a:rPr>
              <a:t>Innovative Assessment – OSCEs</a:t>
            </a:r>
          </a:p>
          <a:p>
            <a:pPr lvl="0"/>
            <a:endParaRPr lang="en-US" dirty="0">
              <a:solidFill>
                <a:schemeClr val="bg1"/>
              </a:solidFill>
            </a:endParaRPr>
          </a:p>
          <a:p>
            <a:pPr lvl="0"/>
            <a:r>
              <a:rPr lang="en-US" dirty="0" smtClean="0">
                <a:solidFill>
                  <a:schemeClr val="bg1"/>
                </a:solidFill>
              </a:rPr>
              <a:t>Innovative Assessment – Oral exams</a:t>
            </a:r>
          </a:p>
          <a:p>
            <a:pPr lvl="0"/>
            <a:endParaRPr lang="en-US" dirty="0">
              <a:solidFill>
                <a:schemeClr val="bg1"/>
              </a:solidFill>
            </a:endParaRPr>
          </a:p>
          <a:p>
            <a:pPr lvl="0"/>
            <a:r>
              <a:rPr lang="en-US" dirty="0" smtClean="0">
                <a:solidFill>
                  <a:schemeClr val="bg1"/>
                </a:solidFill>
              </a:rPr>
              <a:t>Small group workshop</a:t>
            </a:r>
          </a:p>
          <a:p>
            <a:pPr lvl="0"/>
            <a:endParaRPr lang="en-US" dirty="0">
              <a:solidFill>
                <a:schemeClr val="bg1"/>
              </a:solidFill>
            </a:endParaRPr>
          </a:p>
          <a:p>
            <a:pPr lvl="0"/>
            <a:r>
              <a:rPr lang="en-US" dirty="0" smtClean="0">
                <a:solidFill>
                  <a:schemeClr val="bg1"/>
                </a:solidFill>
              </a:rPr>
              <a:t>Preparing faculty to administer oral exams</a:t>
            </a:r>
            <a:endParaRPr lang="en-US" dirty="0">
              <a:solidFill>
                <a:schemeClr val="bg1"/>
              </a:solidFill>
            </a:endParaRPr>
          </a:p>
        </p:txBody>
      </p:sp>
    </p:spTree>
    <p:extLst>
      <p:ext uri="{BB962C8B-B14F-4D97-AF65-F5344CB8AC3E}">
        <p14:creationId xmlns:p14="http://schemas.microsoft.com/office/powerpoint/2010/main" xmlns="" val="699650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Inter-rater reliability</a:t>
            </a:r>
            <a:endParaRPr lang="en-US" dirty="0"/>
          </a:p>
        </p:txBody>
      </p:sp>
      <p:sp>
        <p:nvSpPr>
          <p:cNvPr id="3" name="Content Placeholder 2"/>
          <p:cNvSpPr>
            <a:spLocks noGrp="1"/>
          </p:cNvSpPr>
          <p:nvPr>
            <p:ph idx="1"/>
          </p:nvPr>
        </p:nvSpPr>
        <p:spPr/>
        <p:txBody>
          <a:bodyPr/>
          <a:lstStyle/>
          <a:p>
            <a:r>
              <a:rPr lang="en-US" dirty="0" smtClean="0"/>
              <a:t>Kumar et al </a:t>
            </a:r>
            <a:r>
              <a:rPr lang="en-US" dirty="0" err="1" smtClean="0"/>
              <a:t>Adv</a:t>
            </a:r>
            <a:r>
              <a:rPr lang="en-US" dirty="0" smtClean="0"/>
              <a:t> Health </a:t>
            </a:r>
            <a:r>
              <a:rPr lang="en-US" dirty="0" err="1" smtClean="0"/>
              <a:t>Sci</a:t>
            </a:r>
            <a:r>
              <a:rPr lang="en-US" dirty="0" smtClean="0"/>
              <a:t> </a:t>
            </a:r>
            <a:r>
              <a:rPr lang="en-US" dirty="0" err="1" smtClean="0"/>
              <a:t>Educ</a:t>
            </a:r>
            <a:r>
              <a:rPr lang="en-US" dirty="0" smtClean="0"/>
              <a:t> 2001</a:t>
            </a:r>
          </a:p>
          <a:p>
            <a:pPr lvl="1"/>
            <a:r>
              <a:rPr lang="en-US" dirty="0" err="1" smtClean="0"/>
              <a:t>Peds</a:t>
            </a:r>
            <a:r>
              <a:rPr lang="en-US" dirty="0" smtClean="0"/>
              <a:t> clerkship at 6 sites</a:t>
            </a:r>
          </a:p>
          <a:p>
            <a:pPr lvl="1"/>
            <a:endParaRPr lang="en-US" dirty="0"/>
          </a:p>
          <a:p>
            <a:pPr lvl="1"/>
            <a:r>
              <a:rPr lang="en-US" dirty="0" smtClean="0"/>
              <a:t>Standardized oral exam cases</a:t>
            </a:r>
          </a:p>
          <a:p>
            <a:pPr lvl="1"/>
            <a:endParaRPr lang="en-US" dirty="0"/>
          </a:p>
          <a:p>
            <a:pPr marL="457200" lvl="1" indent="0">
              <a:buNone/>
            </a:pPr>
            <a:endParaRPr lang="en-US" dirty="0"/>
          </a:p>
        </p:txBody>
      </p:sp>
      <p:pic>
        <p:nvPicPr>
          <p:cNvPr id="1026" name="Picture 2" descr="http://pmi.offess.com/wp-content/uploads/2012/11/Cassette-Tape-Big-Dat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0618" y="3657600"/>
            <a:ext cx="4648200" cy="30910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820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Inter-rater reliability</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199" y="2321828"/>
            <a:ext cx="3962401" cy="3468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2318" y="2362200"/>
            <a:ext cx="4924425" cy="293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7239000" y="6534834"/>
            <a:ext cx="2362200" cy="646331"/>
          </a:xfrm>
          <a:prstGeom prst="rect">
            <a:avLst/>
          </a:prstGeom>
          <a:noFill/>
        </p:spPr>
        <p:txBody>
          <a:bodyPr wrap="square" rtlCol="0">
            <a:spAutoFit/>
          </a:bodyPr>
          <a:lstStyle/>
          <a:p>
            <a:r>
              <a:rPr lang="en-US" dirty="0"/>
              <a:t>Kumar et al 2001</a:t>
            </a:r>
          </a:p>
          <a:p>
            <a:endParaRPr lang="en-US" dirty="0"/>
          </a:p>
        </p:txBody>
      </p:sp>
    </p:spTree>
    <p:extLst>
      <p:ext uri="{BB962C8B-B14F-4D97-AF65-F5344CB8AC3E}">
        <p14:creationId xmlns:p14="http://schemas.microsoft.com/office/powerpoint/2010/main" xmlns="" val="230429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Inter-rater </a:t>
            </a:r>
            <a:r>
              <a:rPr lang="en-US" dirty="0"/>
              <a:t>reliability</a:t>
            </a:r>
          </a:p>
        </p:txBody>
      </p:sp>
      <p:grpSp>
        <p:nvGrpSpPr>
          <p:cNvPr id="8" name="Group 7"/>
          <p:cNvGrpSpPr/>
          <p:nvPr/>
        </p:nvGrpSpPr>
        <p:grpSpPr>
          <a:xfrm>
            <a:off x="1219200" y="1143000"/>
            <a:ext cx="6781800" cy="5675081"/>
            <a:chOff x="1600200" y="1303338"/>
            <a:chExt cx="6605109" cy="5291138"/>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699"/>
            <a:stretch/>
          </p:blipFill>
          <p:spPr bwMode="auto">
            <a:xfrm>
              <a:off x="1600200" y="1320007"/>
              <a:ext cx="2773775"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6431"/>
            <a:stretch/>
          </p:blipFill>
          <p:spPr bwMode="auto">
            <a:xfrm>
              <a:off x="4838261" y="1303338"/>
              <a:ext cx="3367048" cy="5291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623965" y="4841298"/>
              <a:ext cx="752571" cy="1385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56039" y="4879377"/>
              <a:ext cx="984522" cy="12902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15615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downside…</a:t>
            </a:r>
            <a:endParaRPr lang="en-US" dirty="0"/>
          </a:p>
          <a:p>
            <a:pPr lvl="1"/>
            <a:r>
              <a:rPr lang="en-US" dirty="0" smtClean="0"/>
              <a:t>Bias</a:t>
            </a:r>
          </a:p>
          <a:p>
            <a:pPr lvl="1"/>
            <a:endParaRPr lang="en-US" dirty="0" smtClean="0"/>
          </a:p>
          <a:p>
            <a:pPr lvl="1"/>
            <a:r>
              <a:rPr lang="en-US" dirty="0" smtClean="0"/>
              <a:t>Tests something other than knowledge…</a:t>
            </a:r>
            <a:endParaRPr lang="en-US" dirty="0"/>
          </a:p>
          <a:p>
            <a:pPr lvl="1"/>
            <a:endParaRPr lang="en-US" dirty="0" smtClean="0"/>
          </a:p>
          <a:p>
            <a:pPr lvl="1"/>
            <a:r>
              <a:rPr lang="en-US" dirty="0" smtClean="0"/>
              <a:t>Faculty intensive</a:t>
            </a:r>
          </a:p>
          <a:p>
            <a:pPr lvl="2"/>
            <a:r>
              <a:rPr lang="en-US" dirty="0" smtClean="0"/>
              <a:t>10 students/session, 3 rooms → 6 faculty/session</a:t>
            </a:r>
          </a:p>
          <a:p>
            <a:pPr lvl="3"/>
            <a:r>
              <a:rPr lang="en-US" dirty="0" smtClean="0"/>
              <a:t>Short notice cancellation</a:t>
            </a:r>
          </a:p>
          <a:p>
            <a:pPr lvl="3"/>
            <a:r>
              <a:rPr lang="en-US" dirty="0" smtClean="0"/>
              <a:t>Faculty knowledge gaps</a:t>
            </a:r>
            <a:endParaRPr lang="en-US" dirty="0"/>
          </a:p>
        </p:txBody>
      </p:sp>
      <p:sp>
        <p:nvSpPr>
          <p:cNvPr id="2" name="Title 1"/>
          <p:cNvSpPr>
            <a:spLocks noGrp="1"/>
          </p:cNvSpPr>
          <p:nvPr>
            <p:ph type="title"/>
          </p:nvPr>
        </p:nvSpPr>
        <p:spPr/>
        <p:txBody>
          <a:bodyPr/>
          <a:lstStyle/>
          <a:p>
            <a:r>
              <a:rPr lang="en-US" dirty="0" smtClean="0"/>
              <a:t>Oral exams</a:t>
            </a:r>
            <a:endParaRPr lang="en-US" dirty="0"/>
          </a:p>
        </p:txBody>
      </p:sp>
    </p:spTree>
    <p:extLst>
      <p:ext uri="{BB962C8B-B14F-4D97-AF65-F5344CB8AC3E}">
        <p14:creationId xmlns:p14="http://schemas.microsoft.com/office/powerpoint/2010/main" xmlns="" val="7185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exams – faculty intensive</a:t>
            </a:r>
            <a:endParaRPr lang="en-US" dirty="0"/>
          </a:p>
        </p:txBody>
      </p:sp>
      <p:sp>
        <p:nvSpPr>
          <p:cNvPr id="3" name="Content Placeholder 2"/>
          <p:cNvSpPr>
            <a:spLocks noGrp="1"/>
          </p:cNvSpPr>
          <p:nvPr>
            <p:ph idx="1"/>
          </p:nvPr>
        </p:nvSpPr>
        <p:spPr/>
        <p:txBody>
          <a:bodyPr/>
          <a:lstStyle/>
          <a:p>
            <a:r>
              <a:rPr lang="en-US" dirty="0" err="1" smtClean="0"/>
              <a:t>Burchard</a:t>
            </a:r>
            <a:r>
              <a:rPr lang="en-US" dirty="0" smtClean="0"/>
              <a:t>, Rowland et al 2007</a:t>
            </a:r>
          </a:p>
          <a:p>
            <a:endParaRPr lang="en-US" dirty="0"/>
          </a:p>
          <a:p>
            <a:pPr lvl="1"/>
            <a:r>
              <a:rPr lang="en-US" dirty="0" smtClean="0"/>
              <a:t>282 videotaped oral exams</a:t>
            </a:r>
          </a:p>
          <a:p>
            <a:pPr lvl="1"/>
            <a:r>
              <a:rPr lang="en-US" dirty="0" smtClean="0"/>
              <a:t>Problem solving, verbal skills, nonverbal skills</a:t>
            </a:r>
          </a:p>
          <a:p>
            <a:endParaRPr lang="en-US" dirty="0"/>
          </a:p>
          <a:p>
            <a:pPr lvl="1"/>
            <a:r>
              <a:rPr lang="en-US" dirty="0" smtClean="0"/>
              <a:t>Live examiner </a:t>
            </a:r>
            <a:r>
              <a:rPr lang="en-US" i="1" dirty="0" smtClean="0"/>
              <a:t>vs. </a:t>
            </a:r>
            <a:r>
              <a:rPr lang="en-US" dirty="0" smtClean="0"/>
              <a:t>Evaluator of video</a:t>
            </a:r>
          </a:p>
          <a:p>
            <a:pPr lvl="2"/>
            <a:r>
              <a:rPr lang="en-US" dirty="0" smtClean="0"/>
              <a:t>No difference in summative difference</a:t>
            </a:r>
          </a:p>
        </p:txBody>
      </p:sp>
    </p:spTree>
    <p:extLst>
      <p:ext uri="{BB962C8B-B14F-4D97-AF65-F5344CB8AC3E}">
        <p14:creationId xmlns:p14="http://schemas.microsoft.com/office/powerpoint/2010/main" xmlns="" val="3993992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approach</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563902061"/>
              </p:ext>
            </p:extLst>
          </p:nvPr>
        </p:nvGraphicFramePr>
        <p:xfrm>
          <a:off x="246399" y="1417639"/>
          <a:ext cx="8643599" cy="4858086"/>
        </p:xfrm>
        <a:graphic>
          <a:graphicData uri="http://schemas.openxmlformats.org/drawingml/2006/table">
            <a:tbl>
              <a:tblPr firstRow="1" bandRow="1">
                <a:tableStyleId>{D03447BB-5D67-496B-8E87-E561075AD55C}</a:tableStyleId>
              </a:tblPr>
              <a:tblGrid>
                <a:gridCol w="2118396"/>
                <a:gridCol w="2132498"/>
                <a:gridCol w="2286000"/>
                <a:gridCol w="2106705"/>
              </a:tblGrid>
              <a:tr h="738070">
                <a:tc>
                  <a:txBody>
                    <a:bodyPr/>
                    <a:lstStyle/>
                    <a:p>
                      <a:pPr algn="ctr"/>
                      <a:endParaRPr lang="en-US" sz="1800" dirty="0" smtClean="0"/>
                    </a:p>
                    <a:p>
                      <a:pPr algn="ctr"/>
                      <a:r>
                        <a:rPr lang="en-US" sz="1800" dirty="0" smtClean="0"/>
                        <a:t>Encounter</a:t>
                      </a:r>
                      <a:endParaRPr lang="en-US" sz="1800" b="1" dirty="0"/>
                    </a:p>
                  </a:txBody>
                  <a:tcPr marL="91441" marR="91441" marT="45711" marB="45711"/>
                </a:tc>
                <a:tc>
                  <a:txBody>
                    <a:bodyPr/>
                    <a:lstStyle/>
                    <a:p>
                      <a:pPr algn="ctr"/>
                      <a:endParaRPr lang="en-US" sz="1800" dirty="0" smtClean="0"/>
                    </a:p>
                    <a:p>
                      <a:pPr algn="ctr"/>
                      <a:r>
                        <a:rPr lang="en-US" sz="1800" dirty="0" smtClean="0"/>
                        <a:t>Medical</a:t>
                      </a:r>
                      <a:r>
                        <a:rPr lang="en-US" sz="1800" baseline="0" dirty="0" smtClean="0"/>
                        <a:t> knowledge</a:t>
                      </a:r>
                      <a:endParaRPr lang="en-US" sz="1800" dirty="0" smtClean="0"/>
                    </a:p>
                  </a:txBody>
                  <a:tcPr marL="91441" marR="91441" marT="45711" marB="45711"/>
                </a:tc>
                <a:tc>
                  <a:txBody>
                    <a:bodyPr/>
                    <a:lstStyle/>
                    <a:p>
                      <a:pPr algn="ctr"/>
                      <a:endParaRPr lang="en-US" sz="1800" dirty="0" smtClean="0"/>
                    </a:p>
                    <a:p>
                      <a:pPr algn="ctr"/>
                      <a:r>
                        <a:rPr lang="en-US" sz="1800" dirty="0" smtClean="0"/>
                        <a:t>Patient Care</a:t>
                      </a:r>
                      <a:r>
                        <a:rPr lang="en-US" sz="1800" baseline="0" dirty="0" smtClean="0"/>
                        <a:t> </a:t>
                      </a:r>
                      <a:r>
                        <a:rPr lang="en-US" sz="1800" dirty="0" smtClean="0"/>
                        <a:t>Skill</a:t>
                      </a:r>
                      <a:endParaRPr lang="en-US" sz="1800" dirty="0"/>
                    </a:p>
                  </a:txBody>
                  <a:tcPr marL="91441" marR="91441" marT="45711" marB="45711"/>
                </a:tc>
                <a:tc>
                  <a:txBody>
                    <a:bodyPr/>
                    <a:lstStyle/>
                    <a:p>
                      <a:pPr algn="ctr"/>
                      <a:endParaRPr lang="en-US" sz="1800" dirty="0" smtClean="0"/>
                    </a:p>
                    <a:p>
                      <a:pPr algn="ctr"/>
                      <a:r>
                        <a:rPr lang="en-US" sz="1800" dirty="0" smtClean="0"/>
                        <a:t>Assessment tool</a:t>
                      </a:r>
                      <a:endParaRPr lang="en-US" sz="1800" dirty="0"/>
                    </a:p>
                  </a:txBody>
                  <a:tcPr marL="91441" marR="91441" marT="45711" marB="45711"/>
                </a:tc>
              </a:tr>
              <a:tr h="895108">
                <a:tc>
                  <a:txBody>
                    <a:bodyPr/>
                    <a:lstStyle/>
                    <a:p>
                      <a:r>
                        <a:rPr lang="en-US" sz="1600" dirty="0" smtClean="0">
                          <a:solidFill>
                            <a:srgbClr val="000000"/>
                          </a:solidFill>
                        </a:rPr>
                        <a:t>Hemodynamically</a:t>
                      </a:r>
                      <a:r>
                        <a:rPr lang="en-US" sz="1600" baseline="0" dirty="0" smtClean="0">
                          <a:solidFill>
                            <a:srgbClr val="000000"/>
                          </a:solidFill>
                        </a:rPr>
                        <a:t> unstable inpatient GI bleed</a:t>
                      </a:r>
                      <a:endParaRPr lang="en-US" sz="1600" b="1" dirty="0">
                        <a:solidFill>
                          <a:srgbClr val="000000"/>
                        </a:solidFill>
                      </a:endParaRPr>
                    </a:p>
                  </a:txBody>
                  <a:tcPr marL="91441" marR="91441" marT="45711" marB="45711"/>
                </a:tc>
                <a:tc>
                  <a:txBody>
                    <a:bodyPr/>
                    <a:lstStyle/>
                    <a:p>
                      <a:pPr algn="ctr"/>
                      <a:r>
                        <a:rPr lang="en-US" sz="1400" dirty="0" smtClean="0"/>
                        <a:t>GI bleeding</a:t>
                      </a:r>
                    </a:p>
                    <a:p>
                      <a:pPr algn="ctr"/>
                      <a:r>
                        <a:rPr lang="en-US" sz="1400" dirty="0" smtClean="0"/>
                        <a:t>Shock</a:t>
                      </a:r>
                      <a:endParaRPr lang="en-US" sz="1400" dirty="0">
                        <a:solidFill>
                          <a:schemeClr val="tx1"/>
                        </a:solidFill>
                      </a:endParaRPr>
                    </a:p>
                  </a:txBody>
                  <a:tcPr marL="91441" marR="91441"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Abdominal exam</a:t>
                      </a:r>
                      <a:endParaRPr lang="en-US" sz="1400" dirty="0" smtClean="0">
                        <a:solidFill>
                          <a:schemeClr val="tx1"/>
                        </a:solidFill>
                      </a:endParaRPr>
                    </a:p>
                    <a:p>
                      <a:pPr algn="ctr"/>
                      <a:r>
                        <a:rPr lang="en-US" sz="1400" dirty="0" smtClean="0"/>
                        <a:t>Resuscitation</a:t>
                      </a:r>
                    </a:p>
                  </a:txBody>
                  <a:tcPr marL="91441" marR="91441"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aseline="0" dirty="0" smtClean="0"/>
                        <a:t>SP checklist</a:t>
                      </a:r>
                      <a:endParaRPr lang="en-US" sz="1400" dirty="0" smtClean="0">
                        <a:solidFill>
                          <a:schemeClr val="tx1"/>
                        </a:solidFill>
                      </a:endParaRPr>
                    </a:p>
                    <a:p>
                      <a:pPr algn="ctr"/>
                      <a:r>
                        <a:rPr lang="en-US" sz="1400" dirty="0" smtClean="0"/>
                        <a:t>Oral</a:t>
                      </a:r>
                      <a:r>
                        <a:rPr lang="en-US" sz="1400" baseline="0" dirty="0" smtClean="0"/>
                        <a:t> exam score sheet</a:t>
                      </a:r>
                    </a:p>
                  </a:txBody>
                  <a:tcPr marL="91441" marR="91441" marT="45711" marB="45711"/>
                </a:tc>
              </a:tr>
              <a:tr h="594830">
                <a:tc>
                  <a:txBody>
                    <a:bodyPr/>
                    <a:lstStyle/>
                    <a:p>
                      <a:r>
                        <a:rPr lang="en-US" sz="1600" dirty="0" smtClean="0">
                          <a:solidFill>
                            <a:srgbClr val="000000"/>
                          </a:solidFill>
                        </a:rPr>
                        <a:t>Outpatient follow-up for abnormal mammogram</a:t>
                      </a:r>
                      <a:endParaRPr lang="en-US" sz="1600" b="1" dirty="0">
                        <a:solidFill>
                          <a:srgbClr val="000000"/>
                        </a:solidFill>
                      </a:endParaRPr>
                    </a:p>
                  </a:txBody>
                  <a:tcPr marL="91441" marR="91441" marT="45711" marB="45711"/>
                </a:tc>
                <a:tc>
                  <a:txBody>
                    <a:bodyPr/>
                    <a:lstStyle/>
                    <a:p>
                      <a:pPr algn="ctr"/>
                      <a:r>
                        <a:rPr lang="en-US" sz="1400" dirty="0" smtClean="0"/>
                        <a:t>Breast mass</a:t>
                      </a:r>
                      <a:endParaRPr lang="en-US" sz="1400" dirty="0">
                        <a:solidFill>
                          <a:schemeClr val="tx1"/>
                        </a:solidFill>
                      </a:endParaRPr>
                    </a:p>
                  </a:txBody>
                  <a:tcPr marL="91441" marR="91441" marT="45711" marB="45711"/>
                </a:tc>
                <a:tc>
                  <a:txBody>
                    <a:bodyPr/>
                    <a:lstStyle/>
                    <a:p>
                      <a:pPr algn="ctr"/>
                      <a:r>
                        <a:rPr lang="en-US" sz="1400" dirty="0" smtClean="0"/>
                        <a:t>Breast exam</a:t>
                      </a:r>
                    </a:p>
                    <a:p>
                      <a:pPr algn="ctr"/>
                      <a:r>
                        <a:rPr lang="en-US" sz="1400" dirty="0" smtClean="0"/>
                        <a:t>Counselling</a:t>
                      </a:r>
                      <a:endParaRPr lang="en-US" sz="1400" dirty="0">
                        <a:solidFill>
                          <a:schemeClr val="tx1"/>
                        </a:solidFill>
                      </a:endParaRPr>
                    </a:p>
                  </a:txBody>
                  <a:tcPr marL="91441" marR="91441"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SP checklist</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Note</a:t>
                      </a:r>
                    </a:p>
                    <a:p>
                      <a:pPr algn="ctr"/>
                      <a:endParaRPr lang="en-US" sz="1400" dirty="0">
                        <a:solidFill>
                          <a:schemeClr val="tx1"/>
                        </a:solidFill>
                      </a:endParaRPr>
                    </a:p>
                  </a:txBody>
                  <a:tcPr marL="91441" marR="91441" marT="45711" marB="45711"/>
                </a:tc>
              </a:tr>
              <a:tr h="612439">
                <a:tc>
                  <a:txBody>
                    <a:bodyPr/>
                    <a:lstStyle/>
                    <a:p>
                      <a:r>
                        <a:rPr lang="en-US" sz="1600" dirty="0" smtClean="0">
                          <a:solidFill>
                            <a:srgbClr val="000000"/>
                          </a:solidFill>
                        </a:rPr>
                        <a:t>ER patient with diverticulitis</a:t>
                      </a:r>
                      <a:endParaRPr lang="en-US" sz="1600" b="1" dirty="0">
                        <a:solidFill>
                          <a:srgbClr val="000000"/>
                        </a:solidFill>
                      </a:endParaRPr>
                    </a:p>
                  </a:txBody>
                  <a:tcPr marL="91441" marR="91441" marT="45711" marB="45711"/>
                </a:tc>
                <a:tc>
                  <a:txBody>
                    <a:bodyPr/>
                    <a:lstStyle/>
                    <a:p>
                      <a:pPr algn="ctr"/>
                      <a:r>
                        <a:rPr lang="en-US" sz="1400" dirty="0" smtClean="0"/>
                        <a:t>Acute abdomen</a:t>
                      </a:r>
                      <a:endParaRPr lang="en-US" sz="1400" dirty="0">
                        <a:solidFill>
                          <a:schemeClr val="tx1"/>
                        </a:solidFill>
                      </a:endParaRPr>
                    </a:p>
                  </a:txBody>
                  <a:tcPr marL="91441" marR="91441" marT="45711" marB="45711"/>
                </a:tc>
                <a:tc>
                  <a:txBody>
                    <a:bodyPr/>
                    <a:lstStyle/>
                    <a:p>
                      <a:pPr algn="ctr"/>
                      <a:r>
                        <a:rPr lang="en-US" sz="1400" dirty="0" smtClean="0"/>
                        <a:t>Abdominal</a:t>
                      </a:r>
                      <a:r>
                        <a:rPr lang="en-US" sz="1400" baseline="0" dirty="0" smtClean="0"/>
                        <a:t> exam</a:t>
                      </a:r>
                    </a:p>
                    <a:p>
                      <a:pPr algn="ctr"/>
                      <a:r>
                        <a:rPr lang="en-US" sz="1400" baseline="0" dirty="0" smtClean="0"/>
                        <a:t>Note writing</a:t>
                      </a:r>
                      <a:endParaRPr lang="en-US" sz="1400" dirty="0">
                        <a:solidFill>
                          <a:schemeClr val="tx1"/>
                        </a:solidFill>
                      </a:endParaRPr>
                    </a:p>
                  </a:txBody>
                  <a:tcPr marL="91441" marR="91441" marT="45711" marB="45711"/>
                </a:tc>
                <a:tc>
                  <a:txBody>
                    <a:bodyPr/>
                    <a:lstStyle/>
                    <a:p>
                      <a:pPr algn="ctr"/>
                      <a:r>
                        <a:rPr lang="en-US" sz="1400" dirty="0" smtClean="0"/>
                        <a:t>SP checklist</a:t>
                      </a:r>
                    </a:p>
                    <a:p>
                      <a:pPr algn="ctr"/>
                      <a:r>
                        <a:rPr lang="en-US" sz="1400" dirty="0" smtClean="0"/>
                        <a:t>Note</a:t>
                      </a:r>
                      <a:endParaRPr lang="en-US" sz="1400" dirty="0">
                        <a:solidFill>
                          <a:schemeClr val="tx1"/>
                        </a:solidFill>
                      </a:endParaRPr>
                    </a:p>
                  </a:txBody>
                  <a:tcPr marL="91441" marR="91441" marT="45711" marB="45711"/>
                </a:tc>
              </a:tr>
              <a:tr h="894419">
                <a:tc>
                  <a:txBody>
                    <a:bodyPr/>
                    <a:lstStyle/>
                    <a:p>
                      <a:r>
                        <a:rPr lang="en-US" sz="1600" dirty="0" smtClean="0">
                          <a:solidFill>
                            <a:srgbClr val="000000"/>
                          </a:solidFill>
                        </a:rPr>
                        <a:t>ER patient with</a:t>
                      </a:r>
                      <a:r>
                        <a:rPr lang="en-US" sz="1600" baseline="0" dirty="0" smtClean="0">
                          <a:solidFill>
                            <a:srgbClr val="000000"/>
                          </a:solidFill>
                        </a:rPr>
                        <a:t> septic shock from ascending cholangitis</a:t>
                      </a:r>
                      <a:endParaRPr lang="en-US" sz="1600" b="1" dirty="0">
                        <a:solidFill>
                          <a:srgbClr val="000000"/>
                        </a:solidFill>
                      </a:endParaRPr>
                    </a:p>
                  </a:txBody>
                  <a:tcPr marL="91441" marR="91441" marT="45711" marB="45711"/>
                </a:tc>
                <a:tc>
                  <a:txBody>
                    <a:bodyPr/>
                    <a:lstStyle/>
                    <a:p>
                      <a:pPr algn="ctr"/>
                      <a:r>
                        <a:rPr lang="en-US" sz="1400" dirty="0" smtClean="0"/>
                        <a:t>Acute abdomen</a:t>
                      </a:r>
                    </a:p>
                    <a:p>
                      <a:pPr algn="ctr"/>
                      <a:r>
                        <a:rPr lang="en-US" sz="1400" dirty="0" smtClean="0"/>
                        <a:t>Shock</a:t>
                      </a:r>
                      <a:endParaRPr lang="en-US" sz="1400" dirty="0">
                        <a:solidFill>
                          <a:schemeClr val="tx1"/>
                        </a:solidFill>
                      </a:endParaRPr>
                    </a:p>
                  </a:txBody>
                  <a:tcPr marL="91441" marR="91441" marT="45711" marB="45711"/>
                </a:tc>
                <a:tc>
                  <a:txBody>
                    <a:bodyPr/>
                    <a:lstStyle/>
                    <a:p>
                      <a:pPr algn="ctr"/>
                      <a:r>
                        <a:rPr lang="en-US" sz="1400" dirty="0" smtClean="0"/>
                        <a:t>Abdominal exam</a:t>
                      </a:r>
                    </a:p>
                    <a:p>
                      <a:pPr algn="ctr"/>
                      <a:r>
                        <a:rPr lang="en-US" sz="1400" dirty="0" smtClean="0"/>
                        <a:t>Resuscitation</a:t>
                      </a:r>
                    </a:p>
                    <a:p>
                      <a:pPr algn="ctr"/>
                      <a:r>
                        <a:rPr lang="en-US" sz="1400" baseline="0" dirty="0" smtClean="0"/>
                        <a:t>Note writing</a:t>
                      </a:r>
                      <a:endParaRPr lang="en-US" sz="1400" dirty="0">
                        <a:solidFill>
                          <a:schemeClr val="tx1"/>
                        </a:solidFill>
                      </a:endParaRPr>
                    </a:p>
                  </a:txBody>
                  <a:tcPr marL="91441" marR="91441" marT="45711" marB="45711"/>
                </a:tc>
                <a:tc>
                  <a:txBody>
                    <a:bodyPr/>
                    <a:lstStyle/>
                    <a:p>
                      <a:pPr algn="ctr"/>
                      <a:r>
                        <a:rPr lang="en-US" sz="1400" dirty="0" smtClean="0"/>
                        <a:t>SP checklist</a:t>
                      </a:r>
                    </a:p>
                    <a:p>
                      <a:pPr algn="ctr"/>
                      <a:r>
                        <a:rPr lang="en-US" sz="1400" dirty="0" smtClean="0"/>
                        <a:t>Note</a:t>
                      </a:r>
                      <a:endParaRPr lang="en-US" sz="1400" dirty="0">
                        <a:solidFill>
                          <a:schemeClr val="tx1"/>
                        </a:solidFill>
                      </a:endParaRPr>
                    </a:p>
                  </a:txBody>
                  <a:tcPr marL="91441" marR="91441" marT="45711" marB="45711"/>
                </a:tc>
              </a:tr>
              <a:tr h="895108">
                <a:tc>
                  <a:txBody>
                    <a:bodyPr/>
                    <a:lstStyle/>
                    <a:p>
                      <a:r>
                        <a:rPr lang="en-US" sz="1600" dirty="0" smtClean="0">
                          <a:solidFill>
                            <a:srgbClr val="000000"/>
                          </a:solidFill>
                        </a:rPr>
                        <a:t>ER patient with small bowel obstruction</a:t>
                      </a:r>
                      <a:endParaRPr lang="en-US" sz="1600" b="1" dirty="0">
                        <a:solidFill>
                          <a:srgbClr val="000000"/>
                        </a:solidFill>
                      </a:endParaRPr>
                    </a:p>
                  </a:txBody>
                  <a:tcPr marL="91441" marR="91441" marT="45711" marB="45711"/>
                </a:tc>
                <a:tc>
                  <a:txBody>
                    <a:bodyPr/>
                    <a:lstStyle/>
                    <a:p>
                      <a:pPr algn="ctr"/>
                      <a:r>
                        <a:rPr lang="en-US" sz="1400" dirty="0" smtClean="0"/>
                        <a:t>Bowel</a:t>
                      </a:r>
                      <a:r>
                        <a:rPr lang="en-US" sz="1400" baseline="0" dirty="0" smtClean="0"/>
                        <a:t> obstruction</a:t>
                      </a:r>
                    </a:p>
                    <a:p>
                      <a:pPr algn="ctr"/>
                      <a:r>
                        <a:rPr lang="en-US" sz="1400" baseline="0" dirty="0" smtClean="0"/>
                        <a:t>Acute abdomen</a:t>
                      </a:r>
                      <a:endParaRPr lang="en-US" sz="1400" dirty="0">
                        <a:solidFill>
                          <a:schemeClr val="tx1"/>
                        </a:solidFill>
                      </a:endParaRPr>
                    </a:p>
                  </a:txBody>
                  <a:tcPr marL="91441" marR="91441" marT="45711" marB="45711"/>
                </a:tc>
                <a:tc>
                  <a:txBody>
                    <a:bodyPr/>
                    <a:lstStyle/>
                    <a:p>
                      <a:pPr algn="ctr"/>
                      <a:r>
                        <a:rPr lang="en-US" sz="1400" dirty="0" smtClean="0"/>
                        <a:t>Abdominal</a:t>
                      </a:r>
                      <a:r>
                        <a:rPr lang="en-US" sz="1400" baseline="0" dirty="0" smtClean="0"/>
                        <a:t> exam</a:t>
                      </a:r>
                    </a:p>
                    <a:p>
                      <a:pPr algn="ctr"/>
                      <a:r>
                        <a:rPr lang="en-US" sz="1400" baseline="0" dirty="0" smtClean="0"/>
                        <a:t>Writing admission orders</a:t>
                      </a:r>
                      <a:endParaRPr lang="en-US" sz="1400" dirty="0">
                        <a:solidFill>
                          <a:schemeClr val="tx1"/>
                        </a:solidFill>
                      </a:endParaRPr>
                    </a:p>
                  </a:txBody>
                  <a:tcPr marL="91441" marR="91441" marT="45711" marB="45711"/>
                </a:tc>
                <a:tc>
                  <a:txBody>
                    <a:bodyPr/>
                    <a:lstStyle/>
                    <a:p>
                      <a:pPr algn="ctr"/>
                      <a:r>
                        <a:rPr lang="en-US" sz="1400" dirty="0" smtClean="0"/>
                        <a:t>SP checklist</a:t>
                      </a:r>
                    </a:p>
                    <a:p>
                      <a:pPr algn="ctr"/>
                      <a:r>
                        <a:rPr lang="en-US" sz="1400" dirty="0" smtClean="0"/>
                        <a:t>Orders</a:t>
                      </a:r>
                      <a:endParaRPr lang="en-US" sz="1400" dirty="0">
                        <a:solidFill>
                          <a:schemeClr val="tx1"/>
                        </a:solidFill>
                      </a:endParaRPr>
                    </a:p>
                  </a:txBody>
                  <a:tcPr marL="91441" marR="91441" marT="45711" marB="45711"/>
                </a:tc>
              </a:tr>
            </a:tbl>
          </a:graphicData>
        </a:graphic>
      </p:graphicFrame>
      <p:sp>
        <p:nvSpPr>
          <p:cNvPr id="5" name="Rectangle 4"/>
          <p:cNvSpPr/>
          <p:nvPr/>
        </p:nvSpPr>
        <p:spPr>
          <a:xfrm>
            <a:off x="2286000" y="1219200"/>
            <a:ext cx="2286000" cy="518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1219200"/>
            <a:ext cx="2286000" cy="518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05600" y="1219200"/>
            <a:ext cx="2286000" cy="518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408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2169910" y="268110"/>
            <a:ext cx="5082724" cy="6180667"/>
          </a:xfrm>
          <a:prstGeom prst="rect">
            <a:avLst/>
          </a:prstGeom>
        </p:spPr>
      </p:pic>
    </p:spTree>
    <p:extLst>
      <p:ext uri="{BB962C8B-B14F-4D97-AF65-F5344CB8AC3E}">
        <p14:creationId xmlns:p14="http://schemas.microsoft.com/office/powerpoint/2010/main" xmlns="" val="2345337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All students come back</a:t>
            </a:r>
          </a:p>
          <a:p>
            <a:r>
              <a:rPr lang="en-US" dirty="0" smtClean="0"/>
              <a:t>Myself, 2 additional faculty</a:t>
            </a:r>
          </a:p>
          <a:p>
            <a:endParaRPr lang="en-US" dirty="0" smtClean="0"/>
          </a:p>
          <a:p>
            <a:r>
              <a:rPr lang="en-US" dirty="0" smtClean="0"/>
              <a:t>SP assessment</a:t>
            </a:r>
          </a:p>
          <a:p>
            <a:endParaRPr lang="en-US" dirty="0"/>
          </a:p>
          <a:p>
            <a:endParaRPr lang="en-US" dirty="0"/>
          </a:p>
        </p:txBody>
      </p:sp>
      <p:sp>
        <p:nvSpPr>
          <p:cNvPr id="4" name="Title 1"/>
          <p:cNvSpPr>
            <a:spLocks noGrp="1"/>
          </p:cNvSpPr>
          <p:nvPr>
            <p:ph type="title"/>
          </p:nvPr>
        </p:nvSpPr>
        <p:spPr/>
        <p:txBody>
          <a:bodyPr/>
          <a:lstStyle/>
          <a:p>
            <a:r>
              <a:rPr lang="en-US" dirty="0" smtClean="0"/>
              <a:t>My approach</a:t>
            </a:r>
            <a:endParaRPr lang="en-US" dirty="0"/>
          </a:p>
        </p:txBody>
      </p:sp>
    </p:spTree>
    <p:extLst>
      <p:ext uri="{BB962C8B-B14F-4D97-AF65-F5344CB8AC3E}">
        <p14:creationId xmlns:p14="http://schemas.microsoft.com/office/powerpoint/2010/main" xmlns="" val="458116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OSCEs and Orals</a:t>
            </a:r>
            <a:endParaRPr lang="en-US" dirty="0"/>
          </a:p>
        </p:txBody>
      </p:sp>
      <p:sp>
        <p:nvSpPr>
          <p:cNvPr id="6" name="Content Placeholder 5"/>
          <p:cNvSpPr>
            <a:spLocks noGrp="1"/>
          </p:cNvSpPr>
          <p:nvPr>
            <p:ph idx="1"/>
          </p:nvPr>
        </p:nvSpPr>
        <p:spPr/>
        <p:txBody>
          <a:bodyPr/>
          <a:lstStyle/>
          <a:p>
            <a:r>
              <a:rPr lang="en-US" dirty="0" smtClean="0"/>
              <a:t>Additional considerations</a:t>
            </a:r>
          </a:p>
          <a:p>
            <a:pPr lvl="1"/>
            <a:r>
              <a:rPr lang="en-US" dirty="0" smtClean="0">
                <a:solidFill>
                  <a:srgbClr val="00B050"/>
                </a:solidFill>
              </a:rPr>
              <a:t>$$$$</a:t>
            </a:r>
          </a:p>
          <a:p>
            <a:pPr lvl="1"/>
            <a:endParaRPr lang="en-US" dirty="0"/>
          </a:p>
          <a:p>
            <a:pPr lvl="1"/>
            <a:r>
              <a:rPr lang="en-US" dirty="0" smtClean="0"/>
              <a:t>Availability of </a:t>
            </a:r>
            <a:r>
              <a:rPr lang="en-US" dirty="0" err="1" smtClean="0"/>
              <a:t>Sim</a:t>
            </a:r>
            <a:r>
              <a:rPr lang="en-US" dirty="0" smtClean="0"/>
              <a:t> Lab / Testing centers</a:t>
            </a:r>
          </a:p>
          <a:p>
            <a:pPr lvl="1"/>
            <a:endParaRPr lang="en-US" dirty="0"/>
          </a:p>
          <a:p>
            <a:pPr lvl="1"/>
            <a:r>
              <a:rPr lang="en-US" dirty="0" smtClean="0"/>
              <a:t>There is no literature in this area!</a:t>
            </a:r>
            <a:endParaRPr lang="en-US" dirty="0"/>
          </a:p>
        </p:txBody>
      </p:sp>
    </p:spTree>
    <p:extLst>
      <p:ext uri="{BB962C8B-B14F-4D97-AF65-F5344CB8AC3E}">
        <p14:creationId xmlns:p14="http://schemas.microsoft.com/office/powerpoint/2010/main" xmlns="" val="3944412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13" name="Content Placeholder 12"/>
          <p:cNvSpPr>
            <a:spLocks noGrp="1"/>
          </p:cNvSpPr>
          <p:nvPr>
            <p:ph sz="half" idx="1"/>
          </p:nvPr>
        </p:nvSpPr>
        <p:spPr>
          <a:xfrm>
            <a:off x="457200" y="2019386"/>
            <a:ext cx="4038600" cy="4525963"/>
          </a:xfrm>
        </p:spPr>
        <p:txBody>
          <a:bodyPr>
            <a:normAutofit fontScale="92500" lnSpcReduction="10000"/>
          </a:bodyPr>
          <a:lstStyle/>
          <a:p>
            <a:pPr marL="514350" indent="-514350">
              <a:buFont typeface="+mj-lt"/>
              <a:buAutoNum type="arabicPeriod"/>
            </a:pPr>
            <a:r>
              <a:rPr lang="en-US" dirty="0" err="1" smtClean="0"/>
              <a:t>Hx</a:t>
            </a:r>
            <a:r>
              <a:rPr lang="en-US" dirty="0" smtClean="0"/>
              <a:t> and Exam</a:t>
            </a:r>
          </a:p>
          <a:p>
            <a:pPr marL="514350" indent="-514350">
              <a:buFont typeface="+mj-lt"/>
              <a:buAutoNum type="arabicPeriod"/>
            </a:pPr>
            <a:r>
              <a:rPr lang="en-US" dirty="0" smtClean="0"/>
              <a:t>Prioritize a differential</a:t>
            </a:r>
          </a:p>
          <a:p>
            <a:pPr marL="514350" indent="-514350">
              <a:buFont typeface="+mj-lt"/>
              <a:buAutoNum type="arabicPeriod"/>
            </a:pPr>
            <a:r>
              <a:rPr lang="en-US" dirty="0" smtClean="0"/>
              <a:t>Recommend and interpret testing</a:t>
            </a:r>
          </a:p>
          <a:p>
            <a:pPr marL="514350" indent="-514350">
              <a:buFont typeface="+mj-lt"/>
              <a:buAutoNum type="arabicPeriod"/>
            </a:pPr>
            <a:r>
              <a:rPr lang="en-US" dirty="0" smtClean="0"/>
              <a:t>Enter orders</a:t>
            </a:r>
          </a:p>
          <a:p>
            <a:pPr marL="514350" indent="-514350">
              <a:buFont typeface="+mj-lt"/>
              <a:buAutoNum type="arabicPeriod"/>
            </a:pPr>
            <a:r>
              <a:rPr lang="en-US" dirty="0" smtClean="0"/>
              <a:t>Document in the chart</a:t>
            </a:r>
          </a:p>
          <a:p>
            <a:pPr marL="514350" indent="-514350">
              <a:buFont typeface="+mj-lt"/>
              <a:buAutoNum type="arabicPeriod"/>
            </a:pPr>
            <a:r>
              <a:rPr lang="en-US" dirty="0" smtClean="0"/>
              <a:t>Present a patient orally</a:t>
            </a:r>
          </a:p>
          <a:p>
            <a:pPr marL="514350" indent="-514350">
              <a:buFont typeface="+mj-lt"/>
              <a:buAutoNum type="arabicPeriod"/>
            </a:pPr>
            <a:r>
              <a:rPr lang="en-US" dirty="0" smtClean="0"/>
              <a:t>Form clinical questions and find evidence</a:t>
            </a:r>
            <a:endParaRPr lang="en-US" dirty="0"/>
          </a:p>
        </p:txBody>
      </p:sp>
      <p:sp>
        <p:nvSpPr>
          <p:cNvPr id="14" name="Content Placeholder 13"/>
          <p:cNvSpPr>
            <a:spLocks noGrp="1"/>
          </p:cNvSpPr>
          <p:nvPr>
            <p:ph sz="half" idx="2"/>
          </p:nvPr>
        </p:nvSpPr>
        <p:spPr>
          <a:xfrm>
            <a:off x="4648200" y="2019386"/>
            <a:ext cx="4038600" cy="4525963"/>
          </a:xfrm>
        </p:spPr>
        <p:txBody>
          <a:bodyPr>
            <a:normAutofit fontScale="92500" lnSpcReduction="10000"/>
          </a:bodyPr>
          <a:lstStyle/>
          <a:p>
            <a:pPr marL="0" indent="0">
              <a:buNone/>
            </a:pPr>
            <a:r>
              <a:rPr lang="en-US" dirty="0" smtClean="0"/>
              <a:t>8.  	Give or receive sign-	out</a:t>
            </a:r>
          </a:p>
          <a:p>
            <a:pPr marL="0" indent="0">
              <a:buNone/>
            </a:pPr>
            <a:r>
              <a:rPr lang="en-US" dirty="0" smtClean="0"/>
              <a:t>9.  	Collaborate as a team 	member</a:t>
            </a:r>
          </a:p>
          <a:p>
            <a:pPr marL="0" indent="0">
              <a:buNone/>
            </a:pPr>
            <a:r>
              <a:rPr lang="en-US" dirty="0" smtClean="0"/>
              <a:t>10.	Recognize a patient 	requiring urgent care</a:t>
            </a:r>
          </a:p>
          <a:p>
            <a:pPr marL="0" indent="0">
              <a:buNone/>
            </a:pPr>
            <a:r>
              <a:rPr lang="en-US" dirty="0" smtClean="0"/>
              <a:t>11.	Informed consent</a:t>
            </a:r>
          </a:p>
          <a:p>
            <a:pPr marL="0" indent="0">
              <a:buNone/>
            </a:pPr>
            <a:r>
              <a:rPr lang="en-US" dirty="0" smtClean="0">
                <a:solidFill>
                  <a:srgbClr val="000000"/>
                </a:solidFill>
              </a:rPr>
              <a:t>12.	Perform general 	procedures</a:t>
            </a:r>
          </a:p>
          <a:p>
            <a:pPr marL="0" indent="0">
              <a:buNone/>
            </a:pPr>
            <a:r>
              <a:rPr lang="en-US" dirty="0" smtClean="0"/>
              <a:t>13.	Identify system 	failures</a:t>
            </a:r>
            <a:endParaRPr lang="en-US" dirty="0"/>
          </a:p>
        </p:txBody>
      </p:sp>
      <p:pic>
        <p:nvPicPr>
          <p:cNvPr id="12" name="Picture 11"/>
          <p:cNvPicPr>
            <a:picLocks noChangeAspect="1"/>
          </p:cNvPicPr>
          <p:nvPr/>
        </p:nvPicPr>
        <p:blipFill rotWithShape="1">
          <a:blip r:embed="rId2" cstate="print"/>
          <a:srcRect t="39480"/>
          <a:stretch/>
        </p:blipFill>
        <p:spPr>
          <a:xfrm>
            <a:off x="2385629" y="104445"/>
            <a:ext cx="4220341" cy="1648155"/>
          </a:xfrm>
          <a:prstGeom prst="rect">
            <a:avLst/>
          </a:prstGeom>
        </p:spPr>
      </p:pic>
    </p:spTree>
    <p:extLst>
      <p:ext uri="{BB962C8B-B14F-4D97-AF65-F5344CB8AC3E}">
        <p14:creationId xmlns:p14="http://schemas.microsoft.com/office/powerpoint/2010/main" xmlns="" val="1852608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cstate="print"/>
          <a:stretch>
            <a:fillRect/>
          </a:stretch>
        </p:blipFill>
        <p:spPr>
          <a:xfrm>
            <a:off x="0" y="0"/>
            <a:ext cx="9144000" cy="6858001"/>
          </a:xfrm>
          <a:prstGeom prst="rect">
            <a:avLst/>
          </a:prstGeom>
        </p:spPr>
      </p:pic>
    </p:spTree>
    <p:extLst>
      <p:ext uri="{BB962C8B-B14F-4D97-AF65-F5344CB8AC3E}">
        <p14:creationId xmlns:p14="http://schemas.microsoft.com/office/powerpoint/2010/main" xmlns="" val="3780865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logo.jpg"/>
          <p:cNvPicPr>
            <a:picLocks noChangeAspect="1"/>
          </p:cNvPicPr>
          <p:nvPr/>
        </p:nvPicPr>
        <p:blipFill>
          <a:blip r:embed="rId2" cstate="print"/>
          <a:stretch>
            <a:fillRect/>
          </a:stretch>
        </p:blipFill>
        <p:spPr>
          <a:xfrm>
            <a:off x="0" y="8247"/>
            <a:ext cx="9144000" cy="6858001"/>
          </a:xfrm>
          <a:prstGeom prst="rect">
            <a:avLst/>
          </a:prstGeom>
        </p:spPr>
      </p:pic>
      <p:sp>
        <p:nvSpPr>
          <p:cNvPr id="5" name="Title 1"/>
          <p:cNvSpPr>
            <a:spLocks noGrp="1"/>
          </p:cNvSpPr>
          <p:nvPr>
            <p:ph type="title"/>
          </p:nvPr>
        </p:nvSpPr>
        <p:spPr>
          <a:xfrm>
            <a:off x="457200" y="1676400"/>
            <a:ext cx="8229600" cy="1143000"/>
          </a:xfrm>
        </p:spPr>
        <p:txBody>
          <a:bodyPr>
            <a:normAutofit/>
          </a:bodyPr>
          <a:lstStyle/>
          <a:p>
            <a:r>
              <a:rPr lang="en-US" b="1" dirty="0" smtClean="0">
                <a:solidFill>
                  <a:srgbClr val="F2AB13"/>
                </a:solidFill>
                <a:latin typeface="Calibri (Headings)"/>
                <a:cs typeface="Calibri (Headings)"/>
              </a:rPr>
              <a:t>Small group workshop</a:t>
            </a:r>
            <a:endParaRPr lang="en-US" dirty="0"/>
          </a:p>
        </p:txBody>
      </p:sp>
      <p:sp>
        <p:nvSpPr>
          <p:cNvPr id="6" name="Content Placeholder 2"/>
          <p:cNvSpPr>
            <a:spLocks noGrp="1"/>
          </p:cNvSpPr>
          <p:nvPr>
            <p:ph idx="1"/>
          </p:nvPr>
        </p:nvSpPr>
        <p:spPr>
          <a:xfrm>
            <a:off x="457200" y="2590800"/>
            <a:ext cx="8458200" cy="3733800"/>
          </a:xfrm>
        </p:spPr>
        <p:txBody>
          <a:bodyPr>
            <a:normAutofit lnSpcReduction="10000"/>
          </a:bodyPr>
          <a:lstStyle/>
          <a:p>
            <a:r>
              <a:rPr lang="en-US" dirty="0" smtClean="0">
                <a:solidFill>
                  <a:schemeClr val="bg1"/>
                </a:solidFill>
              </a:rPr>
              <a:t>Groups of 4 (mix of coordinators and directors)</a:t>
            </a:r>
          </a:p>
          <a:p>
            <a:endParaRPr lang="en-US" dirty="0">
              <a:solidFill>
                <a:schemeClr val="bg1"/>
              </a:solidFill>
            </a:endParaRPr>
          </a:p>
          <a:p>
            <a:r>
              <a:rPr lang="en-US" dirty="0" smtClean="0">
                <a:solidFill>
                  <a:schemeClr val="bg1"/>
                </a:solidFill>
              </a:rPr>
              <a:t>Pick a site – give intro</a:t>
            </a:r>
          </a:p>
          <a:p>
            <a:endParaRPr lang="en-US" dirty="0">
              <a:solidFill>
                <a:schemeClr val="bg1"/>
              </a:solidFill>
            </a:endParaRPr>
          </a:p>
          <a:p>
            <a:r>
              <a:rPr lang="en-US" dirty="0" smtClean="0">
                <a:solidFill>
                  <a:schemeClr val="bg1"/>
                </a:solidFill>
              </a:rPr>
              <a:t>Develop and OSCE or oral examination to assess 3</a:t>
            </a:r>
            <a:r>
              <a:rPr lang="en-US" baseline="30000" dirty="0" smtClean="0">
                <a:solidFill>
                  <a:schemeClr val="bg1"/>
                </a:solidFill>
              </a:rPr>
              <a:t>rd</a:t>
            </a:r>
            <a:r>
              <a:rPr lang="en-US" dirty="0" smtClean="0">
                <a:solidFill>
                  <a:schemeClr val="bg1"/>
                </a:solidFill>
              </a:rPr>
              <a:t> year student’s ability to assess a patient with an acute abdomen</a:t>
            </a:r>
          </a:p>
        </p:txBody>
      </p:sp>
    </p:spTree>
    <p:extLst>
      <p:ext uri="{BB962C8B-B14F-4D97-AF65-F5344CB8AC3E}">
        <p14:creationId xmlns:p14="http://schemas.microsoft.com/office/powerpoint/2010/main" xmlns="" val="3696422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logo.jpg"/>
          <p:cNvPicPr>
            <a:picLocks noChangeAspect="1"/>
          </p:cNvPicPr>
          <p:nvPr/>
        </p:nvPicPr>
        <p:blipFill>
          <a:blip r:embed="rId3" cstate="print"/>
          <a:stretch>
            <a:fillRect/>
          </a:stretch>
        </p:blipFill>
        <p:spPr>
          <a:xfrm>
            <a:off x="0" y="8247"/>
            <a:ext cx="9144000" cy="6858001"/>
          </a:xfrm>
          <a:prstGeom prst="rect">
            <a:avLst/>
          </a:prstGeom>
        </p:spPr>
      </p:pic>
      <p:sp>
        <p:nvSpPr>
          <p:cNvPr id="5" name="Title 1"/>
          <p:cNvSpPr>
            <a:spLocks noGrp="1"/>
          </p:cNvSpPr>
          <p:nvPr>
            <p:ph type="title"/>
          </p:nvPr>
        </p:nvSpPr>
        <p:spPr>
          <a:xfrm>
            <a:off x="457200" y="2514600"/>
            <a:ext cx="8229600" cy="1143000"/>
          </a:xfrm>
        </p:spPr>
        <p:txBody>
          <a:bodyPr>
            <a:normAutofit/>
          </a:bodyPr>
          <a:lstStyle/>
          <a:p>
            <a:r>
              <a:rPr lang="en-US" b="1" dirty="0" smtClean="0">
                <a:solidFill>
                  <a:srgbClr val="F2AB13"/>
                </a:solidFill>
                <a:latin typeface="Calibri (Headings)"/>
                <a:cs typeface="Calibri (Headings)"/>
              </a:rPr>
              <a:t>Small group debrief</a:t>
            </a:r>
            <a:endParaRPr lang="en-US" dirty="0"/>
          </a:p>
        </p:txBody>
      </p:sp>
    </p:spTree>
    <p:extLst>
      <p:ext uri="{BB962C8B-B14F-4D97-AF65-F5344CB8AC3E}">
        <p14:creationId xmlns:p14="http://schemas.microsoft.com/office/powerpoint/2010/main" xmlns="" val="4192031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9800"/>
            <a:ext cx="9144000" cy="1470025"/>
          </a:xfrm>
        </p:spPr>
        <p:txBody>
          <a:bodyPr>
            <a:noAutofit/>
          </a:bodyPr>
          <a:lstStyle/>
          <a:p>
            <a:r>
              <a:rPr lang="en-US" sz="4000" b="1" dirty="0" smtClean="0"/>
              <a:t/>
            </a:r>
            <a:br>
              <a:rPr lang="en-US" sz="4000" b="1" dirty="0" smtClean="0"/>
            </a:br>
            <a:r>
              <a:rPr lang="en-US" sz="4000" b="1" dirty="0" smtClean="0"/>
              <a:t>Troubleshooting Your Clerkship 106</a:t>
            </a:r>
            <a:br>
              <a:rPr lang="en-US" sz="4000" b="1" dirty="0" smtClean="0"/>
            </a:br>
            <a:r>
              <a:rPr lang="en-US" sz="4000" b="1" dirty="0" smtClean="0"/>
              <a:t>Innovative assessment: OSCEs</a:t>
            </a:r>
            <a:r>
              <a:rPr lang="en-US" sz="4000" dirty="0"/>
              <a:t/>
            </a:r>
            <a:br>
              <a:rPr lang="en-US" sz="4000" dirty="0"/>
            </a:br>
            <a:endParaRPr lang="en-US" sz="4000" dirty="0"/>
          </a:p>
        </p:txBody>
      </p:sp>
      <p:sp>
        <p:nvSpPr>
          <p:cNvPr id="3" name="Subtitle 2"/>
          <p:cNvSpPr>
            <a:spLocks noGrp="1"/>
          </p:cNvSpPr>
          <p:nvPr>
            <p:ph type="subTitle" idx="1"/>
          </p:nvPr>
        </p:nvSpPr>
        <p:spPr>
          <a:xfrm>
            <a:off x="152400" y="4876800"/>
            <a:ext cx="8991600" cy="1066800"/>
          </a:xfrm>
        </p:spPr>
        <p:txBody>
          <a:bodyPr>
            <a:normAutofit/>
          </a:bodyPr>
          <a:lstStyle/>
          <a:p>
            <a:r>
              <a:rPr lang="en-US" dirty="0" smtClean="0">
                <a:solidFill>
                  <a:schemeClr val="tx1"/>
                </a:solidFill>
              </a:rPr>
              <a:t>Kathryn L. Butler M.D. FACS</a:t>
            </a:r>
          </a:p>
          <a:p>
            <a:endParaRPr lang="en-US" dirty="0">
              <a:solidFill>
                <a:schemeClr val="tx1"/>
              </a:solidFill>
            </a:endParaRPr>
          </a:p>
        </p:txBody>
      </p:sp>
      <p:pic>
        <p:nvPicPr>
          <p:cNvPr id="15362" name="Picture 2" descr="Home"/>
          <p:cNvPicPr>
            <a:picLocks noChangeAspect="1" noChangeArrowheads="1"/>
          </p:cNvPicPr>
          <p:nvPr/>
        </p:nvPicPr>
        <p:blipFill>
          <a:blip r:embed="rId2" cstate="print"/>
          <a:srcRect/>
          <a:stretch>
            <a:fillRect/>
          </a:stretch>
        </p:blipFill>
        <p:spPr bwMode="auto">
          <a:xfrm>
            <a:off x="228600" y="5791200"/>
            <a:ext cx="3467100" cy="866775"/>
          </a:xfrm>
          <a:prstGeom prst="rect">
            <a:avLst/>
          </a:prstGeom>
          <a:noFill/>
        </p:spPr>
      </p:pic>
      <p:sp>
        <p:nvSpPr>
          <p:cNvPr id="15364" name="AutoShape 4"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0" name="AutoShape 10"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14" descr="Trauma, Emergency Surgery and Surgical Critical Care"/>
          <p:cNvPicPr>
            <a:picLocks noChangeAspect="1" noChangeArrowheads="1"/>
          </p:cNvPicPr>
          <p:nvPr/>
        </p:nvPicPr>
        <p:blipFill>
          <a:blip r:embed="rId3" cstate="print"/>
          <a:srcRect/>
          <a:stretch>
            <a:fillRect/>
          </a:stretch>
        </p:blipFill>
        <p:spPr bwMode="auto">
          <a:xfrm>
            <a:off x="4800600" y="5638800"/>
            <a:ext cx="4114800" cy="10382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Assessment: Then and Now</a:t>
            </a:r>
            <a:endParaRPr lang="en-US" dirty="0"/>
          </a:p>
        </p:txBody>
      </p:sp>
      <p:pic>
        <p:nvPicPr>
          <p:cNvPr id="1026" name="Picture 2" descr="http://www.romania-insider.com/wp-content/uploads/2013/07/students-books-sxch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524000"/>
            <a:ext cx="7620000" cy="50673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todayifoundout.com/wp-content/uploads/2010/10/scantr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656470">
            <a:off x="278648" y="745464"/>
            <a:ext cx="2769352" cy="303657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english.republika.mk/wp-content/uploads/2014/08/Presenta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2667000"/>
            <a:ext cx="4575175" cy="285948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img1.ninjaessays.com/how-to-write-my-essay.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103587">
            <a:off x="4747783" y="1081307"/>
            <a:ext cx="3491064" cy="23182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29491" y="-228600"/>
            <a:ext cx="8229600" cy="1143000"/>
          </a:xfrm>
        </p:spPr>
        <p:txBody>
          <a:bodyPr/>
          <a:lstStyle/>
          <a:p>
            <a:r>
              <a:rPr lang="en-US" dirty="0" smtClean="0"/>
              <a:t>Pre-Medical Assessment</a:t>
            </a:r>
            <a:endParaRPr lang="en-US" dirty="0"/>
          </a:p>
        </p:txBody>
      </p:sp>
      <p:pic>
        <p:nvPicPr>
          <p:cNvPr id="2060" name="Picture 12" descr="https://acswebcontent.acs.org/icho2012/images/gallery/lab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1225211">
            <a:off x="5227192" y="4089949"/>
            <a:ext cx="3659887"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http://www.acfchefs.org/images/decor/test_sites_02_200x200.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4612" y="4356648"/>
            <a:ext cx="2501351" cy="250135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www.westvalleytrauma.com/wp-content/uploads/2015/02/ICU.jpe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1007" y="596673"/>
            <a:ext cx="8700395"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672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6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6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 calcmode="lin" valueType="num">
                                      <p:cBhvr>
                                        <p:cTn id="28" dur="1000" fill="hold"/>
                                        <p:tgtEl>
                                          <p:spTgt spid="1030"/>
                                        </p:tgtEl>
                                        <p:attrNameLst>
                                          <p:attrName>ppt_w</p:attrName>
                                        </p:attrNameLst>
                                      </p:cBhvr>
                                      <p:tavLst>
                                        <p:tav tm="0">
                                          <p:val>
                                            <p:fltVal val="0"/>
                                          </p:val>
                                        </p:tav>
                                        <p:tav tm="100000">
                                          <p:val>
                                            <p:strVal val="#ppt_w"/>
                                          </p:val>
                                        </p:tav>
                                      </p:tavLst>
                                    </p:anim>
                                    <p:anim calcmode="lin" valueType="num">
                                      <p:cBhvr>
                                        <p:cTn id="29" dur="1000" fill="hold"/>
                                        <p:tgtEl>
                                          <p:spTgt spid="1030"/>
                                        </p:tgtEl>
                                        <p:attrNameLst>
                                          <p:attrName>ppt_h</p:attrName>
                                        </p:attrNameLst>
                                      </p:cBhvr>
                                      <p:tavLst>
                                        <p:tav tm="0">
                                          <p:val>
                                            <p:fltVal val="0"/>
                                          </p:val>
                                        </p:tav>
                                        <p:tav tm="100000">
                                          <p:val>
                                            <p:strVal val="#ppt_h"/>
                                          </p:val>
                                        </p:tav>
                                      </p:tavLst>
                                    </p:anim>
                                    <p:anim calcmode="lin" valueType="num">
                                      <p:cBhvr>
                                        <p:cTn id="30" dur="1000" fill="hold"/>
                                        <p:tgtEl>
                                          <p:spTgt spid="1030"/>
                                        </p:tgtEl>
                                        <p:attrNameLst>
                                          <p:attrName>style.rotation</p:attrName>
                                        </p:attrNameLst>
                                      </p:cBhvr>
                                      <p:tavLst>
                                        <p:tav tm="0">
                                          <p:val>
                                            <p:fltVal val="90"/>
                                          </p:val>
                                        </p:tav>
                                        <p:tav tm="100000">
                                          <p:val>
                                            <p:fltVal val="0"/>
                                          </p:val>
                                        </p:tav>
                                      </p:tavLst>
                                    </p:anim>
                                    <p:animEffect transition="in" filter="fade">
                                      <p:cBhvr>
                                        <p:cTn id="31"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Learning Objectives</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pPr lvl="0"/>
            <a:r>
              <a:rPr lang="en-US" dirty="0" smtClean="0"/>
              <a:t>Consider strengths and drawbacks of evaluations in medical student assessment</a:t>
            </a:r>
          </a:p>
          <a:p>
            <a:pPr lvl="0"/>
            <a:endParaRPr lang="en-US" dirty="0" smtClean="0"/>
          </a:p>
          <a:p>
            <a:pPr lvl="0"/>
            <a:r>
              <a:rPr lang="en-US" dirty="0" smtClean="0"/>
              <a:t>Consider strengths and drawbacks of oral exams and OSCEs for medical student assessment </a:t>
            </a:r>
          </a:p>
          <a:p>
            <a:pPr lvl="0"/>
            <a:endParaRPr lang="en-US" dirty="0" smtClean="0"/>
          </a:p>
          <a:p>
            <a:pPr lvl="0"/>
            <a:r>
              <a:rPr lang="en-US" dirty="0" smtClean="0"/>
              <a:t>Design an oral exam/ OSCE based upon a clinical problem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talkswithteachers.com/wp-content/uploads/2014/04/lady-hand-writ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3400" y="1821873"/>
            <a:ext cx="4107872" cy="283785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28600"/>
            <a:ext cx="8229600" cy="1143000"/>
          </a:xfrm>
        </p:spPr>
        <p:txBody>
          <a:bodyPr/>
          <a:lstStyle/>
          <a:p>
            <a:r>
              <a:rPr lang="en-US" dirty="0" smtClean="0"/>
              <a:t>The Problem </a:t>
            </a:r>
            <a:endParaRPr lang="en-US" dirty="0"/>
          </a:p>
        </p:txBody>
      </p:sp>
      <p:sp>
        <p:nvSpPr>
          <p:cNvPr id="3" name="Content Placeholder 2"/>
          <p:cNvSpPr>
            <a:spLocks noGrp="1"/>
          </p:cNvSpPr>
          <p:nvPr>
            <p:ph idx="1"/>
          </p:nvPr>
        </p:nvSpPr>
        <p:spPr>
          <a:xfrm>
            <a:off x="155575" y="685800"/>
            <a:ext cx="8988425" cy="6324600"/>
          </a:xfrm>
        </p:spPr>
        <p:txBody>
          <a:bodyPr>
            <a:normAutofit lnSpcReduction="10000"/>
          </a:bodyPr>
          <a:lstStyle/>
          <a:p>
            <a:r>
              <a:rPr lang="en-US" b="1" dirty="0" smtClean="0">
                <a:solidFill>
                  <a:schemeClr val="tx2">
                    <a:lumMod val="75000"/>
                  </a:schemeClr>
                </a:solidFill>
              </a:rPr>
              <a:t>Faculty-written feedback </a:t>
            </a:r>
            <a:r>
              <a:rPr lang="en-US" dirty="0" smtClean="0"/>
              <a:t>constitutes the chief means of student assessment in medical schools </a:t>
            </a:r>
          </a:p>
          <a:p>
            <a:endParaRPr lang="en-US" dirty="0" smtClean="0"/>
          </a:p>
          <a:p>
            <a:endParaRPr lang="en-US" dirty="0" smtClean="0"/>
          </a:p>
          <a:p>
            <a:endParaRPr lang="en-US" dirty="0" smtClean="0"/>
          </a:p>
          <a:p>
            <a:r>
              <a:rPr lang="en-US" dirty="0" smtClean="0"/>
              <a:t>Multi-institutional </a:t>
            </a:r>
            <a:r>
              <a:rPr lang="en-US" dirty="0"/>
              <a:t>data </a:t>
            </a:r>
            <a:endParaRPr lang="en-US" dirty="0" smtClean="0"/>
          </a:p>
          <a:p>
            <a:pPr marL="0" indent="0">
              <a:buNone/>
            </a:pPr>
            <a:r>
              <a:rPr lang="en-US" dirty="0"/>
              <a:t> </a:t>
            </a:r>
            <a:r>
              <a:rPr lang="en-US" dirty="0" smtClean="0"/>
              <a:t>  since </a:t>
            </a:r>
            <a:r>
              <a:rPr lang="en-US" dirty="0"/>
              <a:t>the </a:t>
            </a:r>
            <a:r>
              <a:rPr lang="en-US" dirty="0" smtClean="0"/>
              <a:t>1990s: </a:t>
            </a:r>
          </a:p>
          <a:p>
            <a:pPr lvl="1"/>
            <a:r>
              <a:rPr lang="en-US" dirty="0" smtClean="0"/>
              <a:t>Evaluations </a:t>
            </a:r>
            <a:r>
              <a:rPr lang="en-US" b="1" dirty="0" smtClean="0">
                <a:solidFill>
                  <a:schemeClr val="tx2">
                    <a:lumMod val="75000"/>
                  </a:schemeClr>
                </a:solidFill>
              </a:rPr>
              <a:t>subjective</a:t>
            </a:r>
            <a:r>
              <a:rPr lang="en-US" dirty="0" smtClean="0"/>
              <a:t> </a:t>
            </a:r>
          </a:p>
          <a:p>
            <a:pPr lvl="1"/>
            <a:r>
              <a:rPr lang="en-US" b="1" dirty="0" smtClean="0">
                <a:solidFill>
                  <a:schemeClr val="tx2">
                    <a:lumMod val="75000"/>
                  </a:schemeClr>
                </a:solidFill>
              </a:rPr>
              <a:t>Variable reliability </a:t>
            </a:r>
          </a:p>
          <a:p>
            <a:pPr lvl="1"/>
            <a:r>
              <a:rPr lang="en-US" dirty="0"/>
              <a:t>R</a:t>
            </a:r>
            <a:r>
              <a:rPr lang="en-US" dirty="0" smtClean="0"/>
              <a:t>eflect </a:t>
            </a:r>
            <a:r>
              <a:rPr lang="en-US" b="1" dirty="0" smtClean="0">
                <a:solidFill>
                  <a:schemeClr val="tx2">
                    <a:lumMod val="75000"/>
                  </a:schemeClr>
                </a:solidFill>
              </a:rPr>
              <a:t>recollections</a:t>
            </a:r>
            <a:r>
              <a:rPr lang="en-US" dirty="0" smtClean="0"/>
              <a:t> of case presentations and write-ups</a:t>
            </a:r>
          </a:p>
          <a:p>
            <a:pPr lvl="1"/>
            <a:r>
              <a:rPr lang="en-US" b="1" dirty="0" smtClean="0">
                <a:solidFill>
                  <a:schemeClr val="tx2">
                    <a:lumMod val="75000"/>
                  </a:schemeClr>
                </a:solidFill>
              </a:rPr>
              <a:t>Infrequent</a:t>
            </a:r>
            <a:r>
              <a:rPr lang="en-US" dirty="0" smtClean="0"/>
              <a:t> </a:t>
            </a:r>
            <a:r>
              <a:rPr lang="en-US" b="1" dirty="0" smtClean="0">
                <a:solidFill>
                  <a:schemeClr val="tx2">
                    <a:lumMod val="75000"/>
                  </a:schemeClr>
                </a:solidFill>
              </a:rPr>
              <a:t>critical appraisals </a:t>
            </a:r>
            <a:r>
              <a:rPr lang="en-US" dirty="0" smtClean="0"/>
              <a:t>of clinical skills</a:t>
            </a:r>
          </a:p>
        </p:txBody>
      </p:sp>
      <p:sp>
        <p:nvSpPr>
          <p:cNvPr id="4" name="AutoShape 2" descr="Image result for wri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writ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2274</TotalTime>
  <Words>1738</Words>
  <Application>Microsoft Office PowerPoint</Application>
  <PresentationFormat>On-screen Show (4:3)</PresentationFormat>
  <Paragraphs>370</Paragraphs>
  <Slides>41</Slides>
  <Notes>11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Troubleshooting 106 Use of oral exams and OSCEs for student assessment  Jesse Moore, MD FACS Kathryn Butler, MD FACS Pam Rowland, PhD</vt:lpstr>
      <vt:lpstr>Objectives</vt:lpstr>
      <vt:lpstr>Schedule</vt:lpstr>
      <vt:lpstr>Slide 4</vt:lpstr>
      <vt:lpstr> Troubleshooting Your Clerkship 106 Innovative assessment: OSCEs </vt:lpstr>
      <vt:lpstr>Assessment: Then and Now</vt:lpstr>
      <vt:lpstr>Pre-Medical Assessment</vt:lpstr>
      <vt:lpstr>Learning Objectives</vt:lpstr>
      <vt:lpstr>The Problem </vt:lpstr>
      <vt:lpstr>The Problem. . . With Surgeons</vt:lpstr>
      <vt:lpstr>Slide 11</vt:lpstr>
      <vt:lpstr>Slide 12</vt:lpstr>
      <vt:lpstr>Slide 13</vt:lpstr>
      <vt:lpstr>Slide 14</vt:lpstr>
      <vt:lpstr>Slide 15</vt:lpstr>
      <vt:lpstr>Alternatives to Faculty Evaluations</vt:lpstr>
      <vt:lpstr>Objective Structured Clinical Examination</vt:lpstr>
      <vt:lpstr>OSCEs in Surgery</vt:lpstr>
      <vt:lpstr>Building an OSCE - Content</vt:lpstr>
      <vt:lpstr>Building an OSCE --Response Process</vt:lpstr>
      <vt:lpstr>Slide 21</vt:lpstr>
      <vt:lpstr>Slide 22</vt:lpstr>
      <vt:lpstr>Slide 23</vt:lpstr>
      <vt:lpstr>Commentary Analysis</vt:lpstr>
      <vt:lpstr>Feedback Summary</vt:lpstr>
      <vt:lpstr>Troubleshooting Your Clerkship 106 Innovative assessment: Oral exams </vt:lpstr>
      <vt:lpstr>Oral exams</vt:lpstr>
      <vt:lpstr>Oral exams</vt:lpstr>
      <vt:lpstr>Oral exams</vt:lpstr>
      <vt:lpstr>Inter-rater reliability</vt:lpstr>
      <vt:lpstr>Inter-rater reliability</vt:lpstr>
      <vt:lpstr>Inter-rater reliability</vt:lpstr>
      <vt:lpstr>Oral exams</vt:lpstr>
      <vt:lpstr>Oral exams – faculty intensive</vt:lpstr>
      <vt:lpstr>My approach</vt:lpstr>
      <vt:lpstr>Slide 36</vt:lpstr>
      <vt:lpstr>My approach</vt:lpstr>
      <vt:lpstr>OSCEs and Orals</vt:lpstr>
      <vt:lpstr>Future directions</vt:lpstr>
      <vt:lpstr>Small group workshop</vt:lpstr>
      <vt:lpstr>Small group debrief</vt:lpstr>
    </vt:vector>
  </TitlesOfParts>
  <Company>Partners HealthCare System,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Partners Information Systems</dc:creator>
  <cp:lastModifiedBy>mchinichian</cp:lastModifiedBy>
  <cp:revision>320</cp:revision>
  <dcterms:created xsi:type="dcterms:W3CDTF">2016-02-08T12:53:16Z</dcterms:created>
  <dcterms:modified xsi:type="dcterms:W3CDTF">2018-09-27T14:55:35Z</dcterms:modified>
</cp:coreProperties>
</file>