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61" r:id="rId3"/>
    <p:sldId id="264" r:id="rId4"/>
    <p:sldId id="258" r:id="rId5"/>
    <p:sldId id="265" r:id="rId6"/>
    <p:sldId id="270" r:id="rId7"/>
    <p:sldId id="268" r:id="rId8"/>
    <p:sldId id="275" r:id="rId9"/>
    <p:sldId id="272" r:id="rId10"/>
    <p:sldId id="274" r:id="rId11"/>
    <p:sldId id="276" r:id="rId12"/>
    <p:sldId id="266" r:id="rId13"/>
    <p:sldId id="271" r:id="rId14"/>
    <p:sldId id="269" r:id="rId15"/>
    <p:sldId id="277" r:id="rId16"/>
    <p:sldId id="278" r:id="rId17"/>
    <p:sldId id="267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2AB13"/>
    <a:srgbClr val="FFCB2E"/>
    <a:srgbClr val="D4AE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64219" autoAdjust="0"/>
  </p:normalViewPr>
  <p:slideViewPr>
    <p:cSldViewPr snapToGrid="0" snapToObjects="1">
      <p:cViewPr varScale="1">
        <p:scale>
          <a:sx n="45" d="100"/>
          <a:sy n="45" d="100"/>
        </p:scale>
        <p:origin x="-17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DC218E6-187A-4539-A582-FB897174D81F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48F0048-B9D5-422F-87A9-16C7539A8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7D560A-8D14-4D44-8698-06FCB64F946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Find out from Conor if this is all students or stratified and which are signif (* are in the PPT)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FBA3BB-C801-4F27-AD19-AB4367D6843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457200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Student responses after completing the clerkship show less satisfaction with our review of course expectations than responses immediately following orientation (p=0.0341)</a:t>
            </a:r>
          </a:p>
          <a:p>
            <a:pPr marL="457200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457200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Descriptive responses indicate 31% of early session students want orientation time devoted to  hospital tours and ward expectations vs. 8% in later sessions (p=0.13)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6D04BB-B42D-448D-8A15-C141C4B96B1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Core topics</a:t>
            </a:r>
          </a:p>
          <a:p>
            <a:pPr>
              <a:spcBef>
                <a:spcPct val="0"/>
              </a:spcBef>
            </a:pPr>
            <a:r>
              <a:rPr lang="en-US" smtClean="0"/>
              <a:t>	our data did not show that students valued any one area more than others</a:t>
            </a:r>
          </a:p>
          <a:p>
            <a:pPr>
              <a:spcBef>
                <a:spcPct val="0"/>
              </a:spcBef>
            </a:pPr>
            <a:r>
              <a:rPr lang="en-US" smtClean="0"/>
              <a:t>	Clerkship directors should THINK about they’re curriculum, faculty strengths, disparities across affiliate sites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Core skills</a:t>
            </a:r>
          </a:p>
          <a:p>
            <a:pPr>
              <a:spcBef>
                <a:spcPct val="0"/>
              </a:spcBef>
            </a:pPr>
            <a:r>
              <a:rPr lang="en-US" smtClean="0"/>
              <a:t>	over 80% of students felt the skills covered were sufficient (FIND out from Conor what some of the 20% said)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52F38A-3EF6-45A4-B84C-CF3670FE779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r>
              <a:rPr 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Information regarding shelf preparation rated as less satisfactory among all students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398342-548F-4DE8-AAF3-687DEF00B86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Student responses after completing the clerkship show less satisfaction with our review of course expectations than responses immediately following orientation (p=0.0341)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71CA53-FA7B-4160-BE61-BDB8C5BB7C2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Discussion of priorities for each person and how that translates into teaching</a:t>
            </a:r>
          </a:p>
          <a:p>
            <a:pPr>
              <a:spcBef>
                <a:spcPct val="0"/>
              </a:spcBef>
            </a:pPr>
            <a:r>
              <a:rPr lang="en-US" smtClean="0"/>
              <a:t>	pathophys and anatomy easy to teach</a:t>
            </a:r>
          </a:p>
          <a:p>
            <a:pPr>
              <a:spcBef>
                <a:spcPct val="0"/>
              </a:spcBef>
            </a:pPr>
            <a:r>
              <a:rPr lang="en-US" smtClean="0"/>
              <a:t>	beginning and end of case</a:t>
            </a:r>
          </a:p>
          <a:p>
            <a:pPr>
              <a:spcBef>
                <a:spcPct val="0"/>
              </a:spcBef>
            </a:pPr>
            <a:r>
              <a:rPr lang="en-US" smtClean="0"/>
              <a:t>	what they’ll get to ‘DO’ 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40322F-8661-4FA2-BE51-017EB1B137D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Student responses after completing the clerkship show less satisfaction with our review of course expectations than responses immediately following orientation (p=0.0341)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D37BD6-D080-4735-9510-C1AD960B2E3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CBB9D1-BC29-4296-AD81-2A04559E930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CE47E-0D82-439D-A63F-16619ECACE64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A3D11-4D04-429C-98D0-CF649B725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CD708-FE52-4B40-ADCB-BB9D4DD08812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04585-CC69-43E9-9602-2D12B0505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E0578-3D6B-4D25-8199-A30D7F1BD485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56DEC-9F92-4FC4-9D33-6D4C58BB6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orizon.png"/>
          <p:cNvPicPr>
            <a:picLocks noChangeAspect="1"/>
          </p:cNvPicPr>
          <p:nvPr/>
        </p:nvPicPr>
        <p:blipFill>
          <a:blip r:embed="rId2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1EF206-3A81-4C3A-8A45-6A01BF206EE1}" type="datetime4">
              <a:rPr lang="en-US"/>
              <a:pPr>
                <a:defRPr/>
              </a:pPr>
              <a:t>September 27, 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cap="all" spc="6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8DFC17-AA68-4758-9337-E2BD8F63A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93E9B6-A819-48FA-B586-815CA8C78B5F}" type="datetime1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cap="all" spc="6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459542-E807-4246-9C92-0F1C6E749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CE1A360-174F-40AB-BCC4-F9568F332DD7}" type="datetime4">
              <a:rPr lang="en-US"/>
              <a:pPr>
                <a:defRPr/>
              </a:pPr>
              <a:t>September 27,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cap="all" spc="6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6EF30D-5BE5-4A52-A7E5-BD50F797F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6A006C2-B4FC-4361-B83A-36B461F02CF3}" type="datetime1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cap="all" spc="6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9C9686-B5CB-4B67-A929-11DECC883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92FBA8-2484-4925-B308-EA6490F6E240}" type="datetime1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cap="all" spc="6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C7D9939-E1C6-4A26-83FE-DCFBE31EA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CF4B90B-DF23-41CE-9E82-4131DCFE96EE}" type="datetime1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cap="all" spc="6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F41448-F022-44E1-A9B7-0CB2B814E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F22A61-73D9-4007-AB87-9B0A21684602}" type="datetime1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cap="all" spc="6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A21ECF-399B-4DF6-A1C9-AA3C8A0EC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75E895F-3E26-4E06-B875-CC19450183E8}" type="datetime1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cap="all" spc="6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3F4757-F677-4E05-8CD0-38AC2A0FC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9525-80B0-41D5-BD51-29FB93B054B1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A1987-1E18-4206-A9C2-BC7B18E02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riz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686CC25-B2BF-4F82-AB4F-792C09D2765D}" type="datetime4">
              <a:rPr lang="en-US"/>
              <a:pPr>
                <a:defRPr/>
              </a:pPr>
              <a:t>September 27, 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cap="all" spc="6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BED12FC-9585-4A7E-927E-24CCED599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8F12E2-34BE-48A1-9940-E81F309D90E9}" type="datetime1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cap="all" spc="6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988096-1626-4DFD-B0D7-136230616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AAE0F28-6613-47C1-9ED0-4CEDFA67F2D1}" type="datetime1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cap="all" spc="6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F821F6-446D-4100-AECF-927A6D204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4B569-2850-48D6-926D-594B7913837F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2E778-98E4-4F01-9AED-E618451E1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D4FD3-81B0-41D8-8BC2-84CA88FB71E5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D3A7A-3BAA-402C-ACA8-3C37E61BB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72500-64A7-4621-9932-ABADAEC78A56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74F27-9E97-436E-9846-0218EE446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115A1-3F05-49A0-A60B-3741F92ECB4C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3A265-6002-4172-8E03-C3427AE0A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E95B2-1B16-4845-A7EC-0336B5697300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A5B50-E51A-4DFB-9117-C52722FF6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0C3B8-1A28-43BB-AC8B-9CC4CDAB6D11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B0F91-27F7-4FFA-8033-2F585DBCA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91918-BFF7-49D1-A4B4-EAC115F86782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0420E-6833-4331-B91A-2D0182BC1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1C7D2D-E57E-4B59-8724-05DC19869E1C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F4F48F-5D9B-4299-A586-B262FEABE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horizon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a typeface="ＭＳ Ｐゴシック" pitchFamily="34" charset="-128"/>
              </a:defRPr>
            </a:lvl1pPr>
          </a:lstStyle>
          <a:p>
            <a:fld id="{1C56638F-4D6E-42E3-8294-26B18A432F23}" type="datetime1">
              <a:rPr lang="en-US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  <a:ea typeface="ＭＳ Ｐゴシック" pitchFamily="34" charset="-128"/>
              </a:defRPr>
            </a:lvl1pPr>
          </a:lstStyle>
          <a:p>
            <a:fld id="{8AE8AE59-B174-4852-B562-26ED0B2071FE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Tit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67013"/>
            <a:ext cx="8229600" cy="313848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New student orientation</a:t>
            </a:r>
            <a:b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</a:br>
            <a:r>
              <a:rPr lang="en-US" sz="3000" smtClean="0">
                <a:solidFill>
                  <a:schemeClr val="bg1"/>
                </a:solidFill>
              </a:rPr>
              <a:t>Jesse Moore, MD FACS</a:t>
            </a:r>
            <a:br>
              <a:rPr lang="en-US" sz="3000" smtClean="0">
                <a:solidFill>
                  <a:schemeClr val="bg1"/>
                </a:solidFill>
              </a:rPr>
            </a:br>
            <a:r>
              <a:rPr lang="en-US" sz="3000" smtClean="0">
                <a:solidFill>
                  <a:schemeClr val="bg1"/>
                </a:solidFill>
              </a:rPr>
              <a:t>University of Vermont College of Medicine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3287713" y="2335213"/>
            <a:ext cx="276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*</a:t>
            </a:r>
          </a:p>
        </p:txBody>
      </p:sp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4926013" y="2084388"/>
            <a:ext cx="276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*</a:t>
            </a:r>
          </a:p>
        </p:txBody>
      </p:sp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5248275" y="2084388"/>
            <a:ext cx="2778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*</a:t>
            </a:r>
          </a:p>
        </p:txBody>
      </p:sp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1875" y="1816100"/>
            <a:ext cx="4351338" cy="4221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875" y="950913"/>
            <a:ext cx="803751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Box 8"/>
          <p:cNvSpPr txBox="1">
            <a:spLocks noChangeArrowheads="1"/>
          </p:cNvSpPr>
          <p:nvPr/>
        </p:nvSpPr>
        <p:spPr bwMode="auto">
          <a:xfrm>
            <a:off x="4822825" y="2214563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*</a:t>
            </a:r>
          </a:p>
        </p:txBody>
      </p:sp>
      <p:sp>
        <p:nvSpPr>
          <p:cNvPr id="38920" name="TextBox 13"/>
          <p:cNvSpPr txBox="1">
            <a:spLocks noChangeArrowheads="1"/>
          </p:cNvSpPr>
          <p:nvPr/>
        </p:nvSpPr>
        <p:spPr bwMode="auto">
          <a:xfrm>
            <a:off x="6221413" y="2517775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*</a:t>
            </a:r>
          </a:p>
        </p:txBody>
      </p:sp>
      <p:sp>
        <p:nvSpPr>
          <p:cNvPr id="38921" name="TextBox 14"/>
          <p:cNvSpPr txBox="1">
            <a:spLocks noChangeArrowheads="1"/>
          </p:cNvSpPr>
          <p:nvPr/>
        </p:nvSpPr>
        <p:spPr bwMode="auto">
          <a:xfrm>
            <a:off x="5526088" y="2235200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What </a:t>
            </a:r>
            <a:r>
              <a:rPr lang="en-US" b="1" u="sng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might</a:t>
            </a:r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 be included?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Core topics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Core skills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0213" y="2447925"/>
            <a:ext cx="3760787" cy="3108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61595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What </a:t>
            </a:r>
            <a:r>
              <a:rPr lang="en-US" b="1" u="sng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might</a:t>
            </a:r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 be included?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8163"/>
            <a:ext cx="8229600" cy="33385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Study tips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43012" name="Group 10"/>
          <p:cNvGrpSpPr>
            <a:grpSpLocks/>
          </p:cNvGrpSpPr>
          <p:nvPr/>
        </p:nvGrpSpPr>
        <p:grpSpPr bwMode="auto">
          <a:xfrm>
            <a:off x="5111750" y="1893888"/>
            <a:ext cx="3611563" cy="2178050"/>
            <a:chOff x="1450181" y="1419225"/>
            <a:chExt cx="6243638" cy="4019550"/>
          </a:xfrm>
        </p:grpSpPr>
        <p:pic>
          <p:nvPicPr>
            <p:cNvPr id="43015" name="Picture 4" descr="41QJMNH36KL"/>
            <p:cNvPicPr>
              <a:picLocks noChangeAspect="1" noChangeArrowheads="1"/>
            </p:cNvPicPr>
            <p:nvPr/>
          </p:nvPicPr>
          <p:blipFill>
            <a:blip r:embed="rId4"/>
            <a:srcRect l="19821" r="19821"/>
            <a:stretch>
              <a:fillRect/>
            </a:stretch>
          </p:blipFill>
          <p:spPr bwMode="auto">
            <a:xfrm>
              <a:off x="1450181" y="1419225"/>
              <a:ext cx="1865313" cy="272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6" name="Picture 5" descr="3537"/>
            <p:cNvPicPr>
              <a:picLocks noChangeAspect="1" noChangeArrowheads="1"/>
            </p:cNvPicPr>
            <p:nvPr/>
          </p:nvPicPr>
          <p:blipFill>
            <a:blip r:embed="rId5"/>
            <a:srcRect l="10001" r="10001"/>
            <a:stretch>
              <a:fillRect/>
            </a:stretch>
          </p:blipFill>
          <p:spPr bwMode="auto">
            <a:xfrm>
              <a:off x="1566069" y="2943225"/>
              <a:ext cx="1865312" cy="249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7" name="Picture 6"/>
            <p:cNvPicPr>
              <a:picLocks noChangeAspect="1" noChangeArrowheads="1"/>
            </p:cNvPicPr>
            <p:nvPr/>
          </p:nvPicPr>
          <p:blipFill>
            <a:blip r:embed="rId6"/>
            <a:srcRect l="32813" t="15625" r="34375" b="22917"/>
            <a:stretch>
              <a:fillRect/>
            </a:stretch>
          </p:blipFill>
          <p:spPr bwMode="auto">
            <a:xfrm>
              <a:off x="5793581" y="1439863"/>
              <a:ext cx="1766888" cy="255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8" name="Picture 7"/>
            <p:cNvPicPr>
              <a:picLocks noChangeAspect="1" noChangeArrowheads="1"/>
            </p:cNvPicPr>
            <p:nvPr/>
          </p:nvPicPr>
          <p:blipFill>
            <a:blip r:embed="rId7"/>
            <a:srcRect l="44341" t="27617" r="24219" b="11993"/>
            <a:stretch>
              <a:fillRect/>
            </a:stretch>
          </p:blipFill>
          <p:spPr bwMode="auto">
            <a:xfrm>
              <a:off x="3659981" y="1425575"/>
              <a:ext cx="1692275" cy="248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9" name="Picture 8" descr="41dzR1DeBcL"/>
            <p:cNvPicPr>
              <a:picLocks noChangeAspect="1" noChangeArrowheads="1"/>
            </p:cNvPicPr>
            <p:nvPr/>
          </p:nvPicPr>
          <p:blipFill>
            <a:blip r:embed="rId8"/>
            <a:srcRect l="21201" r="19600"/>
            <a:stretch>
              <a:fillRect/>
            </a:stretch>
          </p:blipFill>
          <p:spPr bwMode="auto">
            <a:xfrm>
              <a:off x="3736181" y="2943225"/>
              <a:ext cx="1703388" cy="249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0" name="Picture 9" descr="GetFile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869781" y="2943225"/>
              <a:ext cx="1824038" cy="249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10"/>
          <a:srcRect l="2351" t="3349" r="34402" b="53352"/>
          <a:stretch>
            <a:fillRect/>
          </a:stretch>
        </p:blipFill>
        <p:spPr bwMode="auto">
          <a:xfrm>
            <a:off x="457200" y="3443288"/>
            <a:ext cx="4010025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13363" y="4699000"/>
            <a:ext cx="3227387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Expectations</a:t>
            </a:r>
            <a:endParaRPr 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My expectations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Put the patient first – temporal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Grooming/scrubs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Timeliness</a:t>
            </a:r>
          </a:p>
          <a:p>
            <a:pPr lvl="1"/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9688" y="782638"/>
            <a:ext cx="1355725" cy="1316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5075" y="1263650"/>
            <a:ext cx="4214813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Box 4"/>
          <p:cNvSpPr txBox="1">
            <a:spLocks noChangeArrowheads="1"/>
          </p:cNvSpPr>
          <p:nvPr/>
        </p:nvSpPr>
        <p:spPr bwMode="auto">
          <a:xfrm>
            <a:off x="5272088" y="4416425"/>
            <a:ext cx="1447800" cy="368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You !</a:t>
            </a:r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2279650" y="4419600"/>
            <a:ext cx="114300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Resident</a:t>
            </a:r>
          </a:p>
        </p:txBody>
      </p:sp>
      <p:sp>
        <p:nvSpPr>
          <p:cNvPr id="47108" name="TextBox 7"/>
          <p:cNvSpPr txBox="1">
            <a:spLocks noChangeArrowheads="1"/>
          </p:cNvSpPr>
          <p:nvPr/>
        </p:nvSpPr>
        <p:spPr bwMode="auto">
          <a:xfrm>
            <a:off x="2279650" y="3011488"/>
            <a:ext cx="114300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Surgeon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913"/>
            <a:ext cx="79248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to expect in the or</a:t>
            </a:r>
            <a:endParaRPr lang="en-US" dirty="0"/>
          </a:p>
        </p:txBody>
      </p:sp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9688" y="76200"/>
            <a:ext cx="1355725" cy="1314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Expectations</a:t>
            </a:r>
            <a:endParaRPr lang="en-US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Faculty expectations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Prepping for the OR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Tablets/smart phones/texting</a:t>
            </a:r>
          </a:p>
          <a:p>
            <a:pPr lvl="1"/>
            <a:endParaRPr lang="en-US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Resident expectations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document</a:t>
            </a:r>
          </a:p>
          <a:p>
            <a:pPr lvl="1"/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9688" y="782638"/>
            <a:ext cx="1355725" cy="1316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Professionalism</a:t>
            </a:r>
            <a:endParaRPr lang="en-US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Set the expectations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Grooming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Tablets/smart phones/texting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Timeliness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Prep for the 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Text-pla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Objectives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4588"/>
            <a:ext cx="8229600" cy="333851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Describe the essential components of a student orientation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Identify </a:t>
            </a:r>
            <a:r>
              <a:rPr lang="en-US" dirty="0">
                <a:solidFill>
                  <a:schemeClr val="bg1"/>
                </a:solidFill>
              </a:rPr>
              <a:t>elements of greatest interest to students at the beginning of a clerkship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Identify </a:t>
            </a:r>
            <a:r>
              <a:rPr lang="en-US" dirty="0">
                <a:solidFill>
                  <a:schemeClr val="bg1"/>
                </a:solidFill>
              </a:rPr>
              <a:t>optimal delivery techniques for curricular </a:t>
            </a:r>
            <a:r>
              <a:rPr lang="en-US" dirty="0" smtClean="0">
                <a:solidFill>
                  <a:schemeClr val="bg1"/>
                </a:solidFill>
              </a:rPr>
              <a:t>expectations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Incorporate opportunities for professionalism instruction to new clinical learners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What </a:t>
            </a:r>
            <a:r>
              <a:rPr lang="en-US" b="1" u="sng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has</a:t>
            </a:r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 to be included?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LCME Standard 6.1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chemeClr val="bg1"/>
                </a:solidFill>
              </a:rPr>
              <a:t>“…</a:t>
            </a:r>
            <a:r>
              <a:rPr lang="en-US" dirty="0">
                <a:solidFill>
                  <a:schemeClr val="bg1"/>
                </a:solidFill>
              </a:rPr>
              <a:t>medical school ensures that the learning </a:t>
            </a:r>
            <a:r>
              <a:rPr lang="en-US" dirty="0">
                <a:solidFill>
                  <a:srgbClr val="FF0000"/>
                </a:solidFill>
              </a:rPr>
              <a:t>objectives</a:t>
            </a:r>
            <a:r>
              <a:rPr lang="en-US" dirty="0">
                <a:solidFill>
                  <a:schemeClr val="bg1"/>
                </a:solidFill>
              </a:rPr>
              <a:t> for each required learning experience (e.g., course, clerkship) are made known to all medical students </a:t>
            </a:r>
            <a:r>
              <a:rPr lang="en-US" dirty="0" smtClean="0">
                <a:solidFill>
                  <a:schemeClr val="bg1"/>
                </a:solidFill>
              </a:rPr>
              <a:t>…”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Text-pla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What </a:t>
            </a:r>
            <a:r>
              <a:rPr lang="en-US" b="1" u="sng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should</a:t>
            </a:r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 be included?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Literature review…not helpful</a:t>
            </a:r>
          </a:p>
          <a:p>
            <a:endParaRPr lang="en-US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Mid-rotation feedback (LCME req)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Who, when, how, what’s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Text-pla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What </a:t>
            </a:r>
            <a:r>
              <a:rPr lang="en-US" b="1" u="sng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should</a:t>
            </a:r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 be included?</a:t>
            </a: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Exams, grading policy</a:t>
            </a:r>
          </a:p>
          <a:p>
            <a:endParaRPr lang="en-US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How to report mis-treatment</a:t>
            </a:r>
          </a:p>
          <a:p>
            <a:endParaRPr lang="en-US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How to reach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Text-pla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What </a:t>
            </a:r>
            <a:r>
              <a:rPr lang="en-US" b="1" u="sng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should</a:t>
            </a:r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 be included?</a:t>
            </a:r>
            <a:endParaRPr 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Why not ask our students?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End of orientation &amp; end of clerkship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1</a:t>
            </a:r>
            <a:r>
              <a:rPr lang="en-US" baseline="30000" smtClean="0">
                <a:solidFill>
                  <a:schemeClr val="bg1"/>
                </a:solidFill>
              </a:rPr>
              <a:t>st</a:t>
            </a:r>
            <a:r>
              <a:rPr lang="en-US" smtClean="0">
                <a:solidFill>
                  <a:schemeClr val="bg1"/>
                </a:solidFill>
              </a:rPr>
              <a:t> 2 sessions and last 2 sessions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Text-pla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What we do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8988"/>
            <a:ext cx="8229600" cy="3970337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1 hour with me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1 hour with clerkship coordinator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Core topics: shock, </a:t>
            </a:r>
            <a:r>
              <a:rPr lang="en-US" dirty="0" err="1" smtClean="0">
                <a:solidFill>
                  <a:schemeClr val="bg1"/>
                </a:solidFill>
              </a:rPr>
              <a:t>abd</a:t>
            </a:r>
            <a:r>
              <a:rPr lang="en-US" dirty="0" smtClean="0">
                <a:solidFill>
                  <a:schemeClr val="bg1"/>
                </a:solidFill>
              </a:rPr>
              <a:t> pain, </a:t>
            </a:r>
            <a:r>
              <a:rPr lang="en-US" dirty="0" err="1" smtClean="0">
                <a:solidFill>
                  <a:schemeClr val="bg1"/>
                </a:solidFill>
              </a:rPr>
              <a:t>abd</a:t>
            </a:r>
            <a:r>
              <a:rPr lang="en-US" dirty="0" smtClean="0">
                <a:solidFill>
                  <a:schemeClr val="bg1"/>
                </a:solidFill>
              </a:rPr>
              <a:t> CT, </a:t>
            </a:r>
            <a:r>
              <a:rPr lang="en-US" dirty="0" err="1" smtClean="0">
                <a:solidFill>
                  <a:schemeClr val="bg1"/>
                </a:solidFill>
              </a:rPr>
              <a:t>periop</a:t>
            </a:r>
            <a:r>
              <a:rPr lang="en-US" dirty="0" smtClean="0">
                <a:solidFill>
                  <a:schemeClr val="bg1"/>
                </a:solidFill>
              </a:rPr>
              <a:t> management, wound healing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Skills: suturing, knot tying, NG, </a:t>
            </a:r>
            <a:r>
              <a:rPr lang="en-US" dirty="0" err="1" smtClean="0">
                <a:solidFill>
                  <a:schemeClr val="bg1"/>
                </a:solidFill>
              </a:rPr>
              <a:t>foley</a:t>
            </a:r>
            <a:r>
              <a:rPr lang="en-US" dirty="0" smtClean="0">
                <a:solidFill>
                  <a:schemeClr val="bg1"/>
                </a:solidFill>
              </a:rPr>
              <a:t>, IV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Standardized patient: abdominal 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Text-pla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What our students said</a:t>
            </a:r>
            <a:endParaRPr 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64 students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Better response rate with early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795338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What our students said</a:t>
            </a:r>
            <a:endParaRPr lang="en-US" smtClean="0"/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457325" y="1866900"/>
            <a:ext cx="6135688" cy="4173538"/>
          </a:xfrm>
          <a:solidFill>
            <a:schemeClr val="bg1"/>
          </a:solidFill>
        </p:spPr>
      </p:pic>
      <p:sp>
        <p:nvSpPr>
          <p:cNvPr id="36868" name="TextBox 2"/>
          <p:cNvSpPr txBox="1">
            <a:spLocks noChangeArrowheads="1"/>
          </p:cNvSpPr>
          <p:nvPr/>
        </p:nvSpPr>
        <p:spPr bwMode="auto">
          <a:xfrm>
            <a:off x="3287713" y="2335213"/>
            <a:ext cx="276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*</a:t>
            </a:r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4926013" y="2084388"/>
            <a:ext cx="276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*</a:t>
            </a:r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5248275" y="2084388"/>
            <a:ext cx="2778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426</Words>
  <Application>Microsoft Office PowerPoint</Application>
  <PresentationFormat>On-screen Show (4:3)</PresentationFormat>
  <Paragraphs>102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Horizon</vt:lpstr>
      <vt:lpstr>New student orientation Jesse Moore, MD FACS University of Vermont College of Medicine</vt:lpstr>
      <vt:lpstr>Objectives</vt:lpstr>
      <vt:lpstr>What has to be included?</vt:lpstr>
      <vt:lpstr>What should be included?</vt:lpstr>
      <vt:lpstr>What should be included?</vt:lpstr>
      <vt:lpstr>What should be included?</vt:lpstr>
      <vt:lpstr>What we do</vt:lpstr>
      <vt:lpstr>What our students said</vt:lpstr>
      <vt:lpstr>What our students said</vt:lpstr>
      <vt:lpstr>Slide 10</vt:lpstr>
      <vt:lpstr>What might be included?</vt:lpstr>
      <vt:lpstr>What might be included?</vt:lpstr>
      <vt:lpstr>Expectations</vt:lpstr>
      <vt:lpstr>What to expect in the or</vt:lpstr>
      <vt:lpstr>Expectations</vt:lpstr>
      <vt:lpstr>Professionalism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Richardson</dc:creator>
  <cp:lastModifiedBy>mchinichian</cp:lastModifiedBy>
  <cp:revision>17</cp:revision>
  <dcterms:created xsi:type="dcterms:W3CDTF">2012-08-13T04:08:41Z</dcterms:created>
  <dcterms:modified xsi:type="dcterms:W3CDTF">2018-09-27T14:38:17Z</dcterms:modified>
</cp:coreProperties>
</file>