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9" r:id="rId4"/>
    <p:sldId id="265" r:id="rId5"/>
    <p:sldId id="266" r:id="rId6"/>
    <p:sldId id="267" r:id="rId7"/>
    <p:sldId id="262" r:id="rId8"/>
    <p:sldId id="268" r:id="rId9"/>
    <p:sldId id="280" r:id="rId10"/>
    <p:sldId id="271" r:id="rId11"/>
    <p:sldId id="272" r:id="rId12"/>
    <p:sldId id="274" r:id="rId13"/>
    <p:sldId id="275" r:id="rId14"/>
    <p:sldId id="276" r:id="rId15"/>
    <p:sldId id="277" r:id="rId16"/>
    <p:sldId id="278" r:id="rId17"/>
    <p:sldId id="279" r:id="rId18"/>
    <p:sldId id="282" r:id="rId19"/>
    <p:sldId id="283" r:id="rId20"/>
    <p:sldId id="284" r:id="rId21"/>
    <p:sldId id="285" r:id="rId22"/>
    <p:sldId id="286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AB13"/>
    <a:srgbClr val="FFCB2E"/>
    <a:srgbClr val="D4AE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45" autoAdjust="0"/>
  </p:normalViewPr>
  <p:slideViewPr>
    <p:cSldViewPr snapToGrid="0" snapToObjects="1"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2AB5A-6EF1-4C54-AA23-9F5A9891C95F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336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9D718-ED3D-4EE8-9BAB-FD43CDF3A77B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957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94451-BA24-49BC-8CE9-C8407835AF83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6779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235BB-24A8-4C70-95D5-04B51AA859D1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699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F768A-0578-42A6-B36C-C26BAF3784AF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681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FA106-33AF-47F4-BD86-0CA4DCB94552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28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EE761-0218-4AE3-AF4F-7F03E92B6E24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240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D824D-1563-470F-873B-35AB6627BA59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39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B6ABF-7767-4B01-9331-E8A54FBA7700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8826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D7DB1-240E-404A-9449-94622F285512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449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73A9F-30FA-41EC-90BD-E094F98DB6E2}" type="slidenum">
              <a:rPr lang="en-US" altLang="en-US">
                <a:solidFill>
                  <a:srgbClr val="FFFF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25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77B8A90-A2D1-4679-AEAB-90F50E199E6F}" type="slidenum">
              <a:rPr lang="en-US" altLang="en-US">
                <a:solidFill>
                  <a:srgbClr val="FFFF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9244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Flexner Report</a:t>
            </a:r>
            <a:endParaRPr lang="en-US" sz="3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“….seeking to learn the number of patients available for teaching, the variety of conditions that they illustrate and the hospital regulations…..</a:t>
            </a:r>
          </a:p>
          <a:p>
            <a:pPr marL="0" indent="0">
              <a:buNone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Continuity of service on the part of the teachers of medicine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The closeness with which the student may follow the individual patients…”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689103904"/>
      </p:ext>
    </p:extLst>
  </p:cSld>
  <p:clrMapOvr>
    <a:masterClrMapping/>
  </p:clrMapOvr>
  <p:transition spd="slow" advTm="5299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Hirsh – Academic Medicine - May 2012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276" y="1600200"/>
            <a:ext cx="705344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45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Hirsh – Academic Medicine - May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11521"/>
            <a:ext cx="8229600" cy="3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5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Hirsh – Academic Medicine - May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7026"/>
            <a:ext cx="8229600" cy="431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97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Hirsh – Academic Medicine - May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9029" y="1600200"/>
            <a:ext cx="466594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51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Hirsh – Academic Medicine - May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238" y="1600200"/>
            <a:ext cx="529352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70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Hirsh – Academic Medicine - May 2012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276" y="1600200"/>
            <a:ext cx="705344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8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UCSF – LIC Mission Statement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‘To educate medical students in an academic setting to practice medicine in a new world that includes evolving healthcare delivery systems, demographic shifts, patient-centered illness models, new health information systems, and changes in graduate medical education.’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58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UCSF LIC – Core Principles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Longitudinal relationships with faculty preceptors and an advisor.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Longitudinal relationships with patients, with an emphasis on patient-centered care.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 developmentally progressive didactic curriculum and clinical skills workshops with an emphasis on interdisciplinary teaching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Continuity with peers.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Exposure to undiagnosed illness in acute and chronic care settings.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1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The LIC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Advantages</a:t>
            </a:r>
          </a:p>
          <a:p>
            <a:pPr lvl="1"/>
            <a:r>
              <a:rPr lang="en-US" sz="2400" dirty="0" smtClean="0"/>
              <a:t>Continuity</a:t>
            </a:r>
          </a:p>
          <a:p>
            <a:pPr lvl="1"/>
            <a:r>
              <a:rPr lang="en-US" sz="2400" dirty="0" smtClean="0"/>
              <a:t>Continuity</a:t>
            </a:r>
          </a:p>
          <a:p>
            <a:pPr lvl="1"/>
            <a:r>
              <a:rPr lang="en-US" sz="2400" dirty="0" smtClean="0"/>
              <a:t>Continuity</a:t>
            </a:r>
          </a:p>
          <a:p>
            <a:r>
              <a:rPr lang="en-US" sz="2800" dirty="0" smtClean="0"/>
              <a:t>Disadvantages</a:t>
            </a:r>
          </a:p>
          <a:p>
            <a:pPr lvl="1"/>
            <a:r>
              <a:rPr lang="en-US" sz="2400" dirty="0" smtClean="0"/>
              <a:t>Very faculty time intensive</a:t>
            </a:r>
          </a:p>
          <a:p>
            <a:pPr lvl="1"/>
            <a:r>
              <a:rPr lang="en-US" sz="2400" dirty="0"/>
              <a:t>Requires large primary care base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950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786"/>
            <a:ext cx="8229600" cy="313871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Implementing A Longitudinal Clerkship</a:t>
            </a:r>
            <a:br>
              <a:rPr lang="en-US" sz="32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3200" b="1" dirty="0">
                <a:solidFill>
                  <a:srgbClr val="F2AB13"/>
                </a:solidFill>
                <a:latin typeface="Calibri (Headings)"/>
                <a:cs typeface="Calibri (Headings)"/>
              </a:rPr>
              <a:t/>
            </a:r>
            <a:br>
              <a:rPr lang="en-US" sz="3200" b="1" dirty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28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Robert R. Nesbit, Jr., MD</a:t>
            </a:r>
            <a:endParaRPr lang="en-US" sz="2800" b="1" dirty="0">
              <a:solidFill>
                <a:srgbClr val="F2AB13"/>
              </a:solidFill>
              <a:latin typeface="Calibri (Headings)"/>
              <a:cs typeface="Calibri (Headings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The LIC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An educationally interesting boutique program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400" dirty="0" smtClean="0"/>
              <a:t>But not the future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0616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b="1" dirty="0" smtClean="0"/>
              <a:t>?’s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xmlns="" val="38212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9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88020"/>
            <a:ext cx="9163010" cy="5154193"/>
          </a:xfrm>
        </p:spPr>
      </p:pic>
    </p:spTree>
    <p:extLst>
      <p:ext uri="{BB962C8B-B14F-4D97-AF65-F5344CB8AC3E}">
        <p14:creationId xmlns:p14="http://schemas.microsoft.com/office/powerpoint/2010/main" xmlns="" val="311801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59" y="36213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9783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3" y="651850"/>
            <a:ext cx="9128910" cy="5477346"/>
          </a:xfrm>
        </p:spPr>
      </p:pic>
    </p:spTree>
    <p:extLst>
      <p:ext uri="{BB962C8B-B14F-4D97-AF65-F5344CB8AC3E}">
        <p14:creationId xmlns:p14="http://schemas.microsoft.com/office/powerpoint/2010/main" xmlns="" val="40185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Discuss the concept of the LIC and its advantages and disadvantages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Describe the role of Surgery in an LIC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Discuss the role of the Surgery Clerkship Director in an 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1144"/>
            <a:ext cx="8229600" cy="475342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Medical students participate in the comprehensive care of patients over time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Medical students have continuing leaning relationships with these patients’ clinicians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Through these experiences, medical students meet the majority of the year’s core clinical competencies across multiple disciplines </a:t>
            </a:r>
            <a:r>
              <a:rPr lang="en-US" sz="2800" dirty="0" err="1" smtClean="0">
                <a:solidFill>
                  <a:schemeClr val="bg1"/>
                </a:solidFill>
              </a:rPr>
              <a:t>simutaneously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0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4190" y="2620767"/>
            <a:ext cx="7945313" cy="18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0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Sir William Osler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343" y="2174874"/>
            <a:ext cx="2508191" cy="358312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“He brought medical students into the wards for bedside teaching”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8274752"/>
      </p:ext>
    </p:extLst>
  </p:cSld>
  <p:clrMapOvr>
    <a:masterClrMapping/>
  </p:clrMapOvr>
  <p:transition spd="slow" advTm="5299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3">
      <a:dk1>
        <a:srgbClr val="808080"/>
      </a:dk1>
      <a:lt1>
        <a:srgbClr val="FFFF00"/>
      </a:lt1>
      <a:dk2>
        <a:srgbClr val="3366FF"/>
      </a:dk2>
      <a:lt2>
        <a:srgbClr val="FFFF00"/>
      </a:lt2>
      <a:accent1>
        <a:srgbClr val="BBE0E3"/>
      </a:accent1>
      <a:accent2>
        <a:srgbClr val="333399"/>
      </a:accent2>
      <a:accent3>
        <a:srgbClr val="ADB8FF"/>
      </a:accent3>
      <a:accent4>
        <a:srgbClr val="DADA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00"/>
        </a:lt1>
        <a:dk2>
          <a:srgbClr val="3366FF"/>
        </a:dk2>
        <a:lt2>
          <a:srgbClr val="FFFF00"/>
        </a:lt2>
        <a:accent1>
          <a:srgbClr val="BBE0E3"/>
        </a:accent1>
        <a:accent2>
          <a:srgbClr val="333399"/>
        </a:accent2>
        <a:accent3>
          <a:srgbClr val="ADB8FF"/>
        </a:accent3>
        <a:accent4>
          <a:srgbClr val="DADA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327</Words>
  <Application>Microsoft Office PowerPoint</Application>
  <PresentationFormat>On-screen Show (4:3)</PresentationFormat>
  <Paragraphs>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Default Design</vt:lpstr>
      <vt:lpstr>Slide 1</vt:lpstr>
      <vt:lpstr>Implementing A Longitudinal Clerkship  Robert R. Nesbit, Jr., MD</vt:lpstr>
      <vt:lpstr>Slide 3</vt:lpstr>
      <vt:lpstr>Slide 4</vt:lpstr>
      <vt:lpstr>Slide 5</vt:lpstr>
      <vt:lpstr>Slide 6</vt:lpstr>
      <vt:lpstr>Slide 7</vt:lpstr>
      <vt:lpstr>Slide 8</vt:lpstr>
      <vt:lpstr>Sir William Osler</vt:lpstr>
      <vt:lpstr>The Flexner Report</vt:lpstr>
      <vt:lpstr>Hirsh – Academic Medicine - May 2012</vt:lpstr>
      <vt:lpstr>Hirsh – Academic Medicine - May 2012</vt:lpstr>
      <vt:lpstr>Hirsh – Academic Medicine - May 2012</vt:lpstr>
      <vt:lpstr>Hirsh – Academic Medicine - May 2012</vt:lpstr>
      <vt:lpstr>Hirsh – Academic Medicine - May 2012</vt:lpstr>
      <vt:lpstr>Hirsh – Academic Medicine - May 2012</vt:lpstr>
      <vt:lpstr>UCSF – LIC Mission Statement</vt:lpstr>
      <vt:lpstr>UCSF LIC – Core Principles</vt:lpstr>
      <vt:lpstr>The LIC</vt:lpstr>
      <vt:lpstr>The LIC</vt:lpstr>
      <vt:lpstr>Slide 21</vt:lpstr>
      <vt:lpstr>Still!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mchinichian</cp:lastModifiedBy>
  <cp:revision>20</cp:revision>
  <dcterms:created xsi:type="dcterms:W3CDTF">2012-08-13T04:08:41Z</dcterms:created>
  <dcterms:modified xsi:type="dcterms:W3CDTF">2018-09-27T14:58:12Z</dcterms:modified>
</cp:coreProperties>
</file>