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9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0" r:id="rId14"/>
    <p:sldId id="270" r:id="rId15"/>
    <p:sldId id="271" r:id="rId16"/>
    <p:sldId id="290" r:id="rId17"/>
    <p:sldId id="272" r:id="rId18"/>
    <p:sldId id="273" r:id="rId19"/>
    <p:sldId id="274" r:id="rId20"/>
    <p:sldId id="286" r:id="rId21"/>
    <p:sldId id="287" r:id="rId22"/>
    <p:sldId id="288" r:id="rId23"/>
    <p:sldId id="289" r:id="rId24"/>
    <p:sldId id="275" r:id="rId25"/>
    <p:sldId id="276" r:id="rId26"/>
    <p:sldId id="291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82.84789" units="1/cm"/>
          <inkml:channelProperty channel="Y" name="resolution" value="82.75862" units="1/cm"/>
          <inkml:channelProperty channel="T" name="resolution" value="1" units="1/dev"/>
        </inkml:channelProperties>
      </inkml:inkSource>
      <inkml:timestamp xml:id="ts0" timeString="2018-04-25T16:15:48.601"/>
    </inkml:context>
    <inkml:brush xml:id="br0">
      <inkml:brushProperty name="width" value="0.53333" units="cm"/>
      <inkml:brushProperty name="height" value="1.06667" units="cm"/>
      <inkml:brushProperty name="color" value="#FFFF00"/>
      <inkml:brushProperty name="tip" value="rectangle"/>
      <inkml:brushProperty name="rasterOp" value="maskPen"/>
      <inkml:brushProperty name="fitToCurve" value="1"/>
    </inkml:brush>
  </inkml:definitions>
  <inkml:trace contextRef="#ctx0" brushRef="#br0">0 73 0,'41'0'31,"-20"0"32,0 0-16,0 0 0,21 0 31,-22 0-78,1 0 47,0 0-32,0 0-15,20 0 16,1 0-16,-21 0 15,0 0-15,20 0 16,-20 0 15,21 0-15,20 0 0,-20 0-16,-21 0 15,0 0-15,20 0 31,-20 0 188,41 0-203,-20 0-16,0 0 15,-21 0-15,-1 0 16,22 0-16,-21 0 16,0 0-16,20 0 15,1 0 1,-21 0 0,41 0-16,-20 0 15,20 0 1,-41 0-1,21 0 1,-21 0-16,20 0 78,-20 0 16,21 0-63,-21 0-31,41 0 16,21 0-16,-62 0 15,62 0-15,-62 0 16,0 0 0,0 0 31,41 0-32,-41 0 1,0 0-16,0 0 15,41 0 1,-41 0 62,0 0-62,0 0-1,20 0 1,1 0 0,0 0-16,20 0 31,-41 0 63,0 0-63,-1 0-15,22 0 30,0 0-46,-21 0 16,20-62-16,-20 62 16,21 0-16,-21 0 15,-1 0 1,1 0 484,0 0-484,0 0-16,0 0 15,-1 0 1,43 0 359,-42 0-344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2EC8D-2B56-4986-9941-7C69790EED09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C8B7-7E72-4AD0-95B7-6576246B1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40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2EC8D-2B56-4986-9941-7C69790EED09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C8B7-7E72-4AD0-95B7-6576246B1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404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2EC8D-2B56-4986-9941-7C69790EED09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C8B7-7E72-4AD0-95B7-6576246B1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3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2EC8D-2B56-4986-9941-7C69790EED09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C8B7-7E72-4AD0-95B7-6576246B1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63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2EC8D-2B56-4986-9941-7C69790EED09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C8B7-7E72-4AD0-95B7-6576246B1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0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2EC8D-2B56-4986-9941-7C69790EED09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C8B7-7E72-4AD0-95B7-6576246B1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6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2EC8D-2B56-4986-9941-7C69790EED09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C8B7-7E72-4AD0-95B7-6576246B1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21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2EC8D-2B56-4986-9941-7C69790EED09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C8B7-7E72-4AD0-95B7-6576246B1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841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2EC8D-2B56-4986-9941-7C69790EED09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C8B7-7E72-4AD0-95B7-6576246B1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70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2EC8D-2B56-4986-9941-7C69790EED09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C8B7-7E72-4AD0-95B7-6576246B1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60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2EC8D-2B56-4986-9941-7C69790EED09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5C8B7-7E72-4AD0-95B7-6576246B1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75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2EC8D-2B56-4986-9941-7C69790EED09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5C8B7-7E72-4AD0-95B7-6576246B19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2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emf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67262" y="972226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Troubleshooting Your Clerkship 2018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1501" y="2870616"/>
            <a:ext cx="9391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</a:rPr>
              <a:t>Managing Multiple Clinical Sites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</a:rPr>
              <a:t>and Ensuring Equivalence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3239" y="5314013"/>
            <a:ext cx="7067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AJ Copeland, MD FACS</a:t>
            </a:r>
          </a:p>
          <a:p>
            <a:pPr algn="ctr"/>
            <a:r>
              <a:rPr lang="en-US" b="1" dirty="0"/>
              <a:t>Core Surgery Clerkship Director</a:t>
            </a:r>
          </a:p>
          <a:p>
            <a:pPr algn="ctr"/>
            <a:r>
              <a:rPr lang="en-US" b="1" dirty="0"/>
              <a:t>Uniformed Services University of the Health Sciences</a:t>
            </a:r>
          </a:p>
          <a:p>
            <a:pPr algn="ctr"/>
            <a:r>
              <a:rPr lang="en-US" b="1" dirty="0"/>
              <a:t>Bethesda, MD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F1B61D-7E2E-4773-B9CF-390F73542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83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18"/>
    </mc:Choice>
    <mc:Fallback>
      <p:transition spd="slow" advTm="19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USU Core Surgery Clerkship Sites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665" y="1894523"/>
            <a:ext cx="6443477" cy="478356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8380317" y="3417758"/>
            <a:ext cx="299803" cy="32978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417" y="3688021"/>
            <a:ext cx="341406" cy="3718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97154" y="2494428"/>
            <a:ext cx="1975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Reed NMMC</a:t>
            </a:r>
          </a:p>
          <a:p>
            <a:r>
              <a:rPr lang="en-US" dirty="0"/>
              <a:t>Bethesda, MD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97154" y="3704444"/>
            <a:ext cx="171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NMCP</a:t>
            </a:r>
          </a:p>
          <a:p>
            <a:r>
              <a:rPr lang="en-US" dirty="0"/>
              <a:t>Portsmouth, VA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1533" y="4412289"/>
            <a:ext cx="341406" cy="3718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97154" y="4784177"/>
            <a:ext cx="1798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Eisenhower AMC</a:t>
            </a:r>
          </a:p>
          <a:p>
            <a:r>
              <a:rPr lang="en-US" dirty="0"/>
              <a:t>Augusta, GA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0445" y="4735454"/>
            <a:ext cx="341406" cy="3718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0825" y="5095979"/>
            <a:ext cx="199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SAMMC</a:t>
            </a:r>
          </a:p>
          <a:p>
            <a:pPr algn="r"/>
            <a:r>
              <a:rPr lang="en-US" dirty="0"/>
              <a:t>San Antonio, TX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4385" y="4218851"/>
            <a:ext cx="341406" cy="3718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0460" y="3963139"/>
            <a:ext cx="2125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NMCSD</a:t>
            </a:r>
          </a:p>
          <a:p>
            <a:pPr algn="r"/>
            <a:r>
              <a:rPr lang="en-US" dirty="0"/>
              <a:t>San Diego, CA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ACB2B7D-34B2-419E-AC61-46C262247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8"/>
    </mc:Choice>
    <mc:Fallback>
      <p:transition spd="slow" advTm="1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USU Core Surgery Clerkship Sites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665" y="1894523"/>
            <a:ext cx="6443477" cy="478356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8380317" y="3417758"/>
            <a:ext cx="299803" cy="32978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417" y="3688021"/>
            <a:ext cx="341406" cy="3718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97154" y="2494428"/>
            <a:ext cx="1975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Reed NMMC</a:t>
            </a:r>
          </a:p>
          <a:p>
            <a:r>
              <a:rPr lang="en-US" dirty="0"/>
              <a:t>Bethesda, MD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97154" y="3704444"/>
            <a:ext cx="171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NMCP</a:t>
            </a:r>
          </a:p>
          <a:p>
            <a:r>
              <a:rPr lang="en-US" dirty="0"/>
              <a:t>Portsmouth, VA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1533" y="4412289"/>
            <a:ext cx="341406" cy="3718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97154" y="4784177"/>
            <a:ext cx="1798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Eisenhower AMC</a:t>
            </a:r>
          </a:p>
          <a:p>
            <a:r>
              <a:rPr lang="en-US" dirty="0"/>
              <a:t>Augusta, GA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0445" y="4735454"/>
            <a:ext cx="341406" cy="3718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0825" y="5095979"/>
            <a:ext cx="199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SAMMC</a:t>
            </a:r>
          </a:p>
          <a:p>
            <a:pPr algn="r"/>
            <a:r>
              <a:rPr lang="en-US" dirty="0"/>
              <a:t>San Antonio, TX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4385" y="4218851"/>
            <a:ext cx="341406" cy="3718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0460" y="3963139"/>
            <a:ext cx="2125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NMCSD</a:t>
            </a:r>
          </a:p>
          <a:p>
            <a:pPr algn="r"/>
            <a:r>
              <a:rPr lang="en-US" dirty="0"/>
              <a:t>San Diego, CA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9455" y="1957168"/>
            <a:ext cx="341406" cy="3718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2860" y="2226039"/>
            <a:ext cx="203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Madigan AMC</a:t>
            </a:r>
          </a:p>
          <a:p>
            <a:pPr algn="r"/>
            <a:r>
              <a:rPr lang="en-US" dirty="0"/>
              <a:t>Takoma, WA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32767051-00DB-4FE2-910C-03F3FF189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12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8"/>
    </mc:Choice>
    <mc:Fallback>
      <p:transition spd="slow" advTm="1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USU Core Surgery Clerkship Sites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665" y="1894523"/>
            <a:ext cx="6443477" cy="478356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8380317" y="3417758"/>
            <a:ext cx="299803" cy="32978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417" y="3688021"/>
            <a:ext cx="341406" cy="3718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97154" y="2494428"/>
            <a:ext cx="1975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Reed NMMC</a:t>
            </a:r>
          </a:p>
          <a:p>
            <a:r>
              <a:rPr lang="en-US" dirty="0"/>
              <a:t>Bethesda, MD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97154" y="3704444"/>
            <a:ext cx="171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NMCP</a:t>
            </a:r>
          </a:p>
          <a:p>
            <a:r>
              <a:rPr lang="en-US" dirty="0"/>
              <a:t>Portsmouth, VA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1533" y="4412289"/>
            <a:ext cx="341406" cy="3718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97154" y="4784177"/>
            <a:ext cx="1798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Eisenhower AMC</a:t>
            </a:r>
          </a:p>
          <a:p>
            <a:r>
              <a:rPr lang="en-US" dirty="0"/>
              <a:t>Augusta, GA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0445" y="4735454"/>
            <a:ext cx="341406" cy="3718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0825" y="5095979"/>
            <a:ext cx="199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SAMMC</a:t>
            </a:r>
          </a:p>
          <a:p>
            <a:pPr algn="r"/>
            <a:r>
              <a:rPr lang="en-US" dirty="0"/>
              <a:t>San Antonio, TX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4385" y="4218851"/>
            <a:ext cx="341406" cy="3718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30460" y="3963139"/>
            <a:ext cx="2125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NMCSD</a:t>
            </a:r>
          </a:p>
          <a:p>
            <a:pPr algn="r"/>
            <a:r>
              <a:rPr lang="en-US" dirty="0"/>
              <a:t>San Diego, CA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9455" y="1957168"/>
            <a:ext cx="341406" cy="37188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2860" y="2226039"/>
            <a:ext cx="203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Madigan AMC</a:t>
            </a:r>
          </a:p>
          <a:p>
            <a:pPr algn="r"/>
            <a:r>
              <a:rPr lang="en-US" dirty="0"/>
              <a:t>Takoma, WA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9599" y="5671462"/>
            <a:ext cx="341406" cy="3718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97154" y="5857406"/>
            <a:ext cx="1798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Tripler AMC</a:t>
            </a:r>
          </a:p>
          <a:p>
            <a:r>
              <a:rPr lang="en-US" dirty="0"/>
              <a:t>Honolulu, HI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6CC86314-F7DE-44EA-BB2F-67037620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1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15"/>
    </mc:Choice>
    <mc:Fallback>
      <p:transition spd="slow" advTm="11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Keys to Ensuring Comparable Clinical Experiences Across Sites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6511" y="2218544"/>
            <a:ext cx="94138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Defined educational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 system to ensure those objectives are 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Active monitoring of clinical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Frequent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Regular site visits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Annual faculty retreat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FD7B4B0-E5B6-4864-BB1C-B0DECD760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9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55"/>
    </mc:Choice>
    <mc:Fallback>
      <p:transition spd="slow" advTm="44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Keys to Ensuring Comparable Clinical Experiences Across Sites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6511" y="2218544"/>
            <a:ext cx="94138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Defined educational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A system to ensure those objectives are 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Active monitoring of clinical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Frequent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Regular site visits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Annual faculty retreat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BF9208-EB0E-4ABC-A7B1-40BE0EDFF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61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8"/>
    </mc:Choice>
    <mc:Fallback>
      <p:transition spd="slow" advTm="6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Lecture Series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39505" y="2218544"/>
            <a:ext cx="80591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Daily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One hour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Problem-based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Given by faculty or chief residents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21 lectures on General Surgery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20 lectures on Surgical Subspecialties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Published objectives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CF0275-D0EC-403B-9AAF-E79A391B4B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400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33"/>
    </mc:Choice>
    <mc:Fallback>
      <p:transition spd="slow" advTm="43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Lecture Series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6511" y="2218544"/>
            <a:ext cx="9413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460" y="2107769"/>
            <a:ext cx="5378251" cy="2807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6572" y="3609976"/>
            <a:ext cx="5966432" cy="298734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A066928-5834-4D54-B415-C598FEC35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7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46"/>
    </mc:Choice>
    <mc:Fallback>
      <p:transition spd="slow" advTm="37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Lecture Series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6512" y="2218544"/>
            <a:ext cx="46153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Feedback to lecturers (“Lecture Mole”) collected daily, and collated and distributed to faculty each trimester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7216" y="1551260"/>
            <a:ext cx="3963394" cy="519968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01CD467-C20B-459F-9059-3C83A61CE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4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38"/>
    </mc:Choice>
    <mc:Fallback>
      <p:transition spd="slow" advTm="83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Keys to Ensuring Comparable Clinical Experiences Across Sites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6511" y="2218544"/>
            <a:ext cx="94138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Defined educational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A system to ensure those objectives are 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Active monitoring of clinical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Frequent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Regular site visits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Annual faculty retreat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91DE77D-6BA2-47A9-BDC1-64B3A28423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7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59"/>
    </mc:Choice>
    <mc:Fallback>
      <p:transition spd="slow" advTm="7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Active Monitoring of </a:t>
            </a:r>
            <a:br>
              <a:rPr lang="en-US" b="1" dirty="0"/>
            </a:br>
            <a:r>
              <a:rPr lang="en-US" b="1" dirty="0"/>
              <a:t>Clinical Experiences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26964" y="2218544"/>
            <a:ext cx="69509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Field Journal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Clerkship Tracker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Mid-rotation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Final rotation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End-of-clerkship surveys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AA194F-EE93-44D2-BCC9-4221473400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41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0"/>
    </mc:Choice>
    <mc:Fallback>
      <p:transition spd="slow" advTm="6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LCME Standards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945" y="1850743"/>
            <a:ext cx="6198182" cy="452993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2FC65A-2122-4ABC-BCB3-0D74144A1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5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6"/>
    </mc:Choice>
    <mc:Fallback>
      <p:transition spd="slow" advTm="6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Active Monitoring of </a:t>
            </a:r>
            <a:br>
              <a:rPr lang="en-US" b="1" dirty="0"/>
            </a:br>
            <a:r>
              <a:rPr lang="en-US" b="1" dirty="0"/>
              <a:t>Clinical Experiences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6511" y="2218544"/>
            <a:ext cx="94138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Field Journal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Clerkship Tracker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Mid-rotation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Final rotation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End-of-clerkship surveys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8062" y="1850743"/>
            <a:ext cx="3162970" cy="47482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EB52065-C33E-4E6C-8C68-738D0756A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4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90"/>
    </mc:Choice>
    <mc:Fallback>
      <p:transition spd="slow" advTm="20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Active Monitoring of </a:t>
            </a:r>
            <a:br>
              <a:rPr lang="en-US" b="1" dirty="0"/>
            </a:br>
            <a:r>
              <a:rPr lang="en-US" b="1" dirty="0"/>
              <a:t>Clinical Experiences: Field Journal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6511" y="2218544"/>
            <a:ext cx="9413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6207" y="2199834"/>
            <a:ext cx="2841697" cy="43539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7599" y="2217405"/>
            <a:ext cx="2840387" cy="43364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2799" y="2217405"/>
            <a:ext cx="2802722" cy="43364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C67091F-C455-4FD1-B17F-EC1B023C2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7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423"/>
    </mc:Choice>
    <mc:Fallback>
      <p:transition spd="slow" advTm="56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Active Monitoring of </a:t>
            </a:r>
            <a:br>
              <a:rPr lang="en-US" b="1" dirty="0"/>
            </a:br>
            <a:r>
              <a:rPr lang="en-US" b="1" dirty="0"/>
              <a:t>Clinical Experiences: Field Journal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6511" y="2218544"/>
            <a:ext cx="9413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0492" y="2136542"/>
            <a:ext cx="2901794" cy="43731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6267" y="2136542"/>
            <a:ext cx="2913133" cy="43731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7835" y="2136542"/>
            <a:ext cx="2854490" cy="43792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3877F27-C35C-418B-B4A0-B45F961242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05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314"/>
    </mc:Choice>
    <mc:Fallback>
      <p:transition spd="slow" advTm="85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Active Monitoring of </a:t>
            </a:r>
            <a:br>
              <a:rPr lang="en-US" b="1" dirty="0"/>
            </a:br>
            <a:r>
              <a:rPr lang="en-US" b="1" dirty="0"/>
              <a:t>Clinical Experiences: Clerkship Tracker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6511" y="2218544"/>
            <a:ext cx="9413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4914" y="1682524"/>
            <a:ext cx="3018320" cy="49990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1636" y="1682524"/>
            <a:ext cx="2955740" cy="50072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4696F3-10C0-4AE3-81FB-D85AC92FF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3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74"/>
    </mc:Choice>
    <mc:Fallback>
      <p:transition spd="slow" advTm="47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Keys to Ensuring Comparable Clinical Experiences Across Sites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6511" y="2218544"/>
            <a:ext cx="94138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Defined educational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A system to ensure those objectives are 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Active monitoring of clinical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Frequent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Regular site visits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Annual faculty retreat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F7F604-A6D0-47BC-9CFF-157471AD5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2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5"/>
    </mc:Choice>
    <mc:Fallback>
      <p:transition spd="slow" advTm="6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Frequent Communication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6511" y="2218544"/>
            <a:ext cx="94138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Teleconferences monthly and PRN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Bidirectional communication between the CD and ACDs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5452" y="3650820"/>
            <a:ext cx="3914775" cy="28575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B9E2B36-CAEE-4D58-8FB3-D1E18F1E1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6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39"/>
    </mc:Choice>
    <mc:Fallback>
      <p:transition spd="slow" advTm="30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Communication with ACDs: </a:t>
            </a:r>
            <a:br>
              <a:rPr lang="en-US" b="1" dirty="0"/>
            </a:br>
            <a:r>
              <a:rPr lang="en-US" b="1" dirty="0"/>
              <a:t>ACD Handbook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6511" y="2218544"/>
            <a:ext cx="9413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0794" y="1850743"/>
            <a:ext cx="4345256" cy="483886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866FF1-EA88-4573-9702-CE1A44AA5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15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03"/>
    </mc:Choice>
    <mc:Fallback>
      <p:transition spd="slow" advTm="51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Keys to Ensuring Comparable Clinical Experiences Across Sites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6511" y="2218544"/>
            <a:ext cx="94138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Defined educational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A system to ensure those objectives are 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Active monitoring of clinical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Frequent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Regular site visits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Annual faculty retreat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1335" y="4125420"/>
            <a:ext cx="4485500" cy="229087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8BED9D4-DBE9-4637-A184-E5286B922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14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83"/>
    </mc:Choice>
    <mc:Fallback>
      <p:transition spd="slow" advTm="41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Regular Site Visits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69603" y="2017066"/>
            <a:ext cx="61186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Every two years on a rotating basis and PRN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Follows a defined site visit template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Includes meeting with students, ACDs, administrative support personnel, senior leadership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2825" y="2107769"/>
            <a:ext cx="3549586" cy="45447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AFE37FB-5B54-415F-81E7-D5B228107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5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10"/>
    </mc:Choice>
    <mc:Fallback>
      <p:transition spd="slow" advTm="21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Keys to Ensuring Comparable Clinical Experiences Across Sites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6511" y="2218544"/>
            <a:ext cx="94138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Defined educational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A system to ensure those objectives are 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Active monitoring of clinical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Frequent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Regular site visits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Annual faculty retreat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61859B-22C1-4AA1-8D15-DA01594B0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76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08"/>
    </mc:Choice>
    <mc:Fallback>
      <p:transition spd="slow" advTm="12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787391" cy="1325563"/>
          </a:xfrm>
          <a:noFill/>
        </p:spPr>
        <p:txBody>
          <a:bodyPr/>
          <a:lstStyle/>
          <a:p>
            <a:pPr algn="ctr"/>
            <a:r>
              <a:rPr lang="en-US" b="1" dirty="0"/>
              <a:t>Standard 8: </a:t>
            </a:r>
            <a:br>
              <a:rPr lang="en-US" b="1" dirty="0"/>
            </a:br>
            <a:r>
              <a:rPr lang="en-US" b="1" dirty="0"/>
              <a:t>Curricular Management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014" y="3157124"/>
            <a:ext cx="11335255" cy="19320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71F9292-580F-4CCA-9CE4-86FE159A5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75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07"/>
    </mc:Choice>
    <mc:Fallback>
      <p:transition spd="slow" advTm="24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Annual Faculty Retreat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06511" y="2218544"/>
            <a:ext cx="94138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Supported by the office of the Associate Dean for Faculty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1-1/2 days each September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Includes all required clerkships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Extra half day for “new site directors”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All required clerkships participate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DC328D4-44F9-408E-901B-FF654DF6B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46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17"/>
    </mc:Choice>
    <mc:Fallback>
      <p:transition spd="slow" advTm="21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Annual Faculty Retreat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30460" y="2199834"/>
            <a:ext cx="70098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½ day of common material</a:t>
            </a:r>
          </a:p>
          <a:p>
            <a:pPr marL="1028700" lvl="1" indent="-571500">
              <a:buFont typeface="Wingdings" panose="05000000000000000000" pitchFamily="2" charset="2"/>
              <a:buChar char="ü"/>
            </a:pPr>
            <a:r>
              <a:rPr lang="en-US" sz="3600" dirty="0"/>
              <a:t>faculty appointments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Breakout by clerkship</a:t>
            </a:r>
          </a:p>
          <a:p>
            <a:pPr marL="1028700" lvl="1" indent="-571500">
              <a:buFont typeface="Wingdings" panose="05000000000000000000" pitchFamily="2" charset="2"/>
              <a:buChar char="ü"/>
            </a:pPr>
            <a:r>
              <a:rPr lang="en-US" sz="3600" dirty="0"/>
              <a:t>take the NBME exam</a:t>
            </a:r>
          </a:p>
          <a:p>
            <a:pPr marL="1028700" lvl="1" indent="-571500">
              <a:buFont typeface="Wingdings" panose="05000000000000000000" pitchFamily="2" charset="2"/>
              <a:buChar char="ü"/>
            </a:pPr>
            <a:r>
              <a:rPr lang="en-US" sz="3600" dirty="0"/>
              <a:t>review the curriculum</a:t>
            </a:r>
          </a:p>
          <a:p>
            <a:pPr marL="1028700" lvl="1" indent="-571500">
              <a:buFont typeface="Wingdings" panose="05000000000000000000" pitchFamily="2" charset="2"/>
              <a:buChar char="ü"/>
            </a:pPr>
            <a:r>
              <a:rPr lang="en-US" sz="3600" dirty="0"/>
              <a:t>specific faculty development as requested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2573" y="1957167"/>
            <a:ext cx="3623459" cy="475023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41ACC2D-4DFB-48E5-A607-C2320B876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86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63"/>
    </mc:Choice>
    <mc:Fallback>
      <p:transition spd="slow" advTm="39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787391" cy="1325563"/>
          </a:xfrm>
          <a:noFill/>
        </p:spPr>
        <p:txBody>
          <a:bodyPr/>
          <a:lstStyle/>
          <a:p>
            <a:pPr algn="ctr"/>
            <a:r>
              <a:rPr lang="en-US" b="1" dirty="0"/>
              <a:t>Standard 8: </a:t>
            </a:r>
            <a:br>
              <a:rPr lang="en-US" b="1" dirty="0"/>
            </a:br>
            <a:r>
              <a:rPr lang="en-US" b="1" dirty="0"/>
              <a:t>Curricular Management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014" y="3157124"/>
            <a:ext cx="11335255" cy="19320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0200B5-BEB0-4118-8EF1-DDD3D7FB9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8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9"/>
    </mc:Choice>
    <mc:Fallback>
      <p:transition spd="slow" advTm="8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67262" y="972226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Troubleshooting Your Clerkship 2018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1501" y="2870616"/>
            <a:ext cx="9391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</a:rPr>
              <a:t>Managing Multiple Clinical Sites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</a:rPr>
              <a:t>and Ensuring Equivalence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3239" y="5314013"/>
            <a:ext cx="7067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AJ Copeland, MD FACS</a:t>
            </a:r>
          </a:p>
          <a:p>
            <a:pPr algn="ctr"/>
            <a:r>
              <a:rPr lang="en-US" b="1" dirty="0"/>
              <a:t>Core Surgery Clerkship Director</a:t>
            </a:r>
          </a:p>
          <a:p>
            <a:pPr algn="ctr"/>
            <a:r>
              <a:rPr lang="en-US" b="1" dirty="0"/>
              <a:t>Uniformed Services University of the Health Sciences</a:t>
            </a:r>
          </a:p>
          <a:p>
            <a:pPr algn="ctr"/>
            <a:r>
              <a:rPr lang="en-US" b="1" dirty="0"/>
              <a:t>Bethesda, MD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9C981F-D52F-4FA2-8DD0-5980C3D50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1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8"/>
    </mc:Choice>
    <mc:Fallback>
      <p:transition spd="slow" advTm="2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67262" y="972226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Troubleshooting Your Clerkship 2018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1501" y="2870616"/>
            <a:ext cx="93913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</a:rPr>
              <a:t>Managing Multiple Clinical Sites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</a:rPr>
              <a:t>and Ensuring Equivalence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3239" y="5314013"/>
            <a:ext cx="7067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AJ Copeland, MD FACS</a:t>
            </a:r>
          </a:p>
          <a:p>
            <a:pPr algn="ctr"/>
            <a:r>
              <a:rPr lang="en-US" b="1" dirty="0"/>
              <a:t>Core Surgery Clerkship Director</a:t>
            </a:r>
          </a:p>
          <a:p>
            <a:pPr algn="ctr"/>
            <a:r>
              <a:rPr lang="en-US" b="1" dirty="0"/>
              <a:t>Uniformed Services University of the Health Sciences</a:t>
            </a:r>
          </a:p>
          <a:p>
            <a:pPr algn="ctr"/>
            <a:r>
              <a:rPr lang="en-US" b="1" dirty="0"/>
              <a:t>Bethesda, MD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370820" y="4062334"/>
            <a:ext cx="3552669" cy="254833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00210" y="4274439"/>
            <a:ext cx="43546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Comparability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2137FC-F6A2-4DCB-94DE-8E8FB5A26E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19"/>
    </mc:Choice>
    <mc:Fallback>
      <p:transition spd="slow" advTm="29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67262" y="972226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Troubleshooting Your Clerkship 2018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1501" y="2870616"/>
            <a:ext cx="9391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</a:rPr>
              <a:t>Questions?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3239" y="5314013"/>
            <a:ext cx="7067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AJ Copeland, MD FACS</a:t>
            </a:r>
          </a:p>
          <a:p>
            <a:pPr algn="ctr"/>
            <a:r>
              <a:rPr lang="en-US" b="1" dirty="0"/>
              <a:t>Core Surgery Clerkship Director</a:t>
            </a:r>
          </a:p>
          <a:p>
            <a:pPr algn="ctr"/>
            <a:r>
              <a:rPr lang="en-US" b="1" dirty="0"/>
              <a:t>Uniformed Services University of the Health Sciences</a:t>
            </a:r>
          </a:p>
          <a:p>
            <a:pPr algn="ctr"/>
            <a:r>
              <a:rPr lang="en-US" b="1" dirty="0"/>
              <a:t>Bethesda, MD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95E1C6-AE76-489F-A610-796A9B98F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57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408"/>
    </mc:Choice>
    <mc:Fallback>
      <p:transition spd="slow" advTm="332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787391" cy="1325563"/>
          </a:xfrm>
          <a:noFill/>
        </p:spPr>
        <p:txBody>
          <a:bodyPr/>
          <a:lstStyle/>
          <a:p>
            <a:pPr algn="ctr"/>
            <a:r>
              <a:rPr lang="en-US" b="1" dirty="0"/>
              <a:t>Standard 8: </a:t>
            </a:r>
            <a:br>
              <a:rPr lang="en-US" b="1" dirty="0"/>
            </a:br>
            <a:r>
              <a:rPr lang="en-US" b="1" dirty="0"/>
              <a:t>Curricular Management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014" y="3157124"/>
            <a:ext cx="11335255" cy="19320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/>
              <p14:cNvContentPartPr/>
              <p14:nvPr/>
            </p14:nvContentPartPr>
            <p14:xfrm>
              <a:off x="7067939" y="4080984"/>
              <a:ext cx="960120" cy="486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71819" y="3888744"/>
                <a:ext cx="1152000" cy="4327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E696763-3D35-46D6-9564-059A84314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453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69"/>
    </mc:Choice>
    <mc:Fallback>
      <p:transition spd="slow" advTm="18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787391" cy="1325563"/>
          </a:xfrm>
          <a:noFill/>
        </p:spPr>
        <p:txBody>
          <a:bodyPr/>
          <a:lstStyle/>
          <a:p>
            <a:pPr algn="ctr"/>
            <a:r>
              <a:rPr lang="en-US" b="1" dirty="0"/>
              <a:t>USUHS Core Clerkship Structure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044960" y="1633767"/>
            <a:ext cx="849942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Five weeks of General Surgery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Two Surgical Subspecialty electives (2-1/2 weeks each)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Five weeks of OB-GYN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dirty="0"/>
              <a:t>All at the same clinical site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dirty="0"/>
              <a:t>6-12 students per site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In any order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</a:rPr>
              <a:t>End-of-clerkship assessments (NBME and OSCE) done at USUHS week 16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95D93E-913D-46A7-A2DD-A6D33577E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4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892"/>
    </mc:Choice>
    <mc:Fallback>
      <p:transition spd="slow" advTm="68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USU Core Surgery Clerkship Sites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665" y="1894523"/>
            <a:ext cx="6443477" cy="478356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8380317" y="3417758"/>
            <a:ext cx="299803" cy="32978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897154" y="2494428"/>
            <a:ext cx="1975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Reed NMMC</a:t>
            </a:r>
          </a:p>
          <a:p>
            <a:r>
              <a:rPr lang="en-US" dirty="0"/>
              <a:t>Bethesda, MD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97A6AF5-3C91-4F1C-8626-0F1CCBA095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83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8"/>
    </mc:Choice>
    <mc:Fallback>
      <p:transition spd="slow" advTm="11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USU Core Surgery Clerkship Sites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665" y="1894523"/>
            <a:ext cx="6443477" cy="478356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8380317" y="3417758"/>
            <a:ext cx="299803" cy="32978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417" y="3688021"/>
            <a:ext cx="341406" cy="3718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97154" y="2494428"/>
            <a:ext cx="1975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Reed NMMC</a:t>
            </a:r>
          </a:p>
          <a:p>
            <a:r>
              <a:rPr lang="en-US" dirty="0"/>
              <a:t>Bethesda, MD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97154" y="3704444"/>
            <a:ext cx="171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NMCP</a:t>
            </a:r>
          </a:p>
          <a:p>
            <a:r>
              <a:rPr lang="en-US" dirty="0"/>
              <a:t>Portsmouth, VA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FBC598C-EF0B-451B-87F3-197DED19F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72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4"/>
    </mc:Choice>
    <mc:Fallback>
      <p:transition spd="slow" advTm="1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USU Core Surgery Clerkship Sites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665" y="1894523"/>
            <a:ext cx="6443477" cy="478356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8380317" y="3417758"/>
            <a:ext cx="299803" cy="32978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417" y="3688021"/>
            <a:ext cx="341406" cy="3718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97154" y="2494428"/>
            <a:ext cx="1975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Reed NMMC</a:t>
            </a:r>
          </a:p>
          <a:p>
            <a:r>
              <a:rPr lang="en-US" dirty="0"/>
              <a:t>Bethesda, MD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97154" y="3704444"/>
            <a:ext cx="171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NMCP</a:t>
            </a:r>
          </a:p>
          <a:p>
            <a:r>
              <a:rPr lang="en-US" dirty="0"/>
              <a:t>Portsmouth, VA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1533" y="4412289"/>
            <a:ext cx="341406" cy="3718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968459" y="4784177"/>
            <a:ext cx="1798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Eisenhower AMC</a:t>
            </a:r>
          </a:p>
          <a:p>
            <a:r>
              <a:rPr lang="en-US" dirty="0"/>
              <a:t>Augusta, GA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E09E746-E982-42CC-8DF6-C259B338D5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1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3"/>
    </mc:Choice>
    <mc:Fallback>
      <p:transition spd="slow" advTm="3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2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521" y="365125"/>
            <a:ext cx="1297483" cy="14856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20911" y="365125"/>
            <a:ext cx="7944787" cy="1325563"/>
          </a:xfrm>
          <a:noFill/>
        </p:spPr>
        <p:txBody>
          <a:bodyPr/>
          <a:lstStyle/>
          <a:p>
            <a:pPr algn="ctr"/>
            <a:r>
              <a:rPr lang="en-US" b="1" dirty="0"/>
              <a:t>USU Core Surgery Clerkship Sites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0460" y="242667"/>
            <a:ext cx="1714500" cy="1714500"/>
          </a:xfrm>
          <a:prstGeom prst="rect">
            <a:avLst/>
          </a:prstGeom>
        </p:spPr>
      </p:pic>
      <p:sp>
        <p:nvSpPr>
          <p:cNvPr id="5" name="AutoShape 2" descr="Image result for Association for Surgical Education"/>
          <p:cNvSpPr>
            <a:spLocks noChangeAspect="1" noChangeArrowheads="1"/>
          </p:cNvSpPr>
          <p:nvPr/>
        </p:nvSpPr>
        <p:spPr bwMode="auto">
          <a:xfrm>
            <a:off x="178060" y="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9665" y="1894523"/>
            <a:ext cx="6443477" cy="4783565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8380317" y="3417758"/>
            <a:ext cx="299803" cy="32978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9417" y="3688021"/>
            <a:ext cx="341406" cy="37188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97154" y="2494428"/>
            <a:ext cx="1975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Reed NMMC</a:t>
            </a:r>
          </a:p>
          <a:p>
            <a:r>
              <a:rPr lang="en-US" dirty="0"/>
              <a:t>Bethesda, MD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97154" y="3704444"/>
            <a:ext cx="171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NMCP</a:t>
            </a:r>
          </a:p>
          <a:p>
            <a:r>
              <a:rPr lang="en-US" dirty="0"/>
              <a:t>Portsmouth, VA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1533" y="4412289"/>
            <a:ext cx="341406" cy="3718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97154" y="4784177"/>
            <a:ext cx="1798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Eisenhower AMC</a:t>
            </a:r>
          </a:p>
          <a:p>
            <a:r>
              <a:rPr lang="en-US" dirty="0"/>
              <a:t>Augusta, GA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0445" y="4735454"/>
            <a:ext cx="341406" cy="3718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0825" y="5095979"/>
            <a:ext cx="1991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SAMMC</a:t>
            </a:r>
          </a:p>
          <a:p>
            <a:pPr algn="r"/>
            <a:r>
              <a:rPr lang="en-US" dirty="0"/>
              <a:t>San Antonio, TX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93BA5E9-CC51-44CE-B639-8B38ECE84B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90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2"/>
    </mc:Choice>
    <mc:Fallback>
      <p:transition spd="slow" advTm="3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733</Words>
  <Application>Microsoft Office PowerPoint</Application>
  <PresentationFormat>Widescreen</PresentationFormat>
  <Paragraphs>192</Paragraphs>
  <Slides>35</Slides>
  <Notes>0</Notes>
  <HiddenSlides>0</HiddenSlides>
  <MMClips>35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Wingdings</vt:lpstr>
      <vt:lpstr>Office Theme</vt:lpstr>
      <vt:lpstr>Troubleshooting Your Clerkship 2018</vt:lpstr>
      <vt:lpstr>LCME Standards</vt:lpstr>
      <vt:lpstr>Standard 8:  Curricular Management</vt:lpstr>
      <vt:lpstr>Standard 8:  Curricular Management</vt:lpstr>
      <vt:lpstr>USUHS Core Clerkship Structure</vt:lpstr>
      <vt:lpstr>USU Core Surgery Clerkship Sites</vt:lpstr>
      <vt:lpstr>USU Core Surgery Clerkship Sites</vt:lpstr>
      <vt:lpstr>USU Core Surgery Clerkship Sites</vt:lpstr>
      <vt:lpstr>USU Core Surgery Clerkship Sites</vt:lpstr>
      <vt:lpstr>USU Core Surgery Clerkship Sites</vt:lpstr>
      <vt:lpstr>USU Core Surgery Clerkship Sites</vt:lpstr>
      <vt:lpstr>USU Core Surgery Clerkship Sites</vt:lpstr>
      <vt:lpstr>Keys to Ensuring Comparable Clinical Experiences Across Sites</vt:lpstr>
      <vt:lpstr>Keys to Ensuring Comparable Clinical Experiences Across Sites</vt:lpstr>
      <vt:lpstr>Lecture Series</vt:lpstr>
      <vt:lpstr>Lecture Series</vt:lpstr>
      <vt:lpstr>Lecture Series</vt:lpstr>
      <vt:lpstr>Keys to Ensuring Comparable Clinical Experiences Across Sites</vt:lpstr>
      <vt:lpstr>Active Monitoring of  Clinical Experiences</vt:lpstr>
      <vt:lpstr>Active Monitoring of  Clinical Experiences</vt:lpstr>
      <vt:lpstr>Active Monitoring of  Clinical Experiences: Field Journal</vt:lpstr>
      <vt:lpstr>Active Monitoring of  Clinical Experiences: Field Journal</vt:lpstr>
      <vt:lpstr>Active Monitoring of  Clinical Experiences: Clerkship Tracker</vt:lpstr>
      <vt:lpstr>Keys to Ensuring Comparable Clinical Experiences Across Sites</vt:lpstr>
      <vt:lpstr>Frequent Communication</vt:lpstr>
      <vt:lpstr>Communication with ACDs:  ACD Handbook</vt:lpstr>
      <vt:lpstr>Keys to Ensuring Comparable Clinical Experiences Across Sites</vt:lpstr>
      <vt:lpstr>Regular Site Visits</vt:lpstr>
      <vt:lpstr>Keys to Ensuring Comparable Clinical Experiences Across Sites</vt:lpstr>
      <vt:lpstr>Annual Faculty Retreat</vt:lpstr>
      <vt:lpstr>Annual Faculty Retreat</vt:lpstr>
      <vt:lpstr>Standard 8:  Curricular Management</vt:lpstr>
      <vt:lpstr>Troubleshooting Your Clerkship 2018</vt:lpstr>
      <vt:lpstr>Troubleshooting Your Clerkship 2018</vt:lpstr>
      <vt:lpstr>Troubleshooting Your Clerkship 2018</vt:lpstr>
    </vt:vector>
  </TitlesOfParts>
  <Company>DHA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Copeland, Annesley W CIV US N/A</dc:creator>
  <cp:lastModifiedBy>Dennis Richardson</cp:lastModifiedBy>
  <cp:revision>40</cp:revision>
  <dcterms:created xsi:type="dcterms:W3CDTF">2018-04-25T14:22:32Z</dcterms:created>
  <dcterms:modified xsi:type="dcterms:W3CDTF">2018-04-30T20:11:26Z</dcterms:modified>
</cp:coreProperties>
</file>