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380" r:id="rId3"/>
    <p:sldId id="447" r:id="rId4"/>
    <p:sldId id="448" r:id="rId5"/>
    <p:sldId id="464" r:id="rId6"/>
    <p:sldId id="449" r:id="rId7"/>
    <p:sldId id="463" r:id="rId8"/>
    <p:sldId id="462" r:id="rId9"/>
    <p:sldId id="459" r:id="rId10"/>
    <p:sldId id="461" r:id="rId11"/>
    <p:sldId id="458" r:id="rId12"/>
    <p:sldId id="467" r:id="rId13"/>
    <p:sldId id="468" r:id="rId14"/>
    <p:sldId id="453" r:id="rId15"/>
    <p:sldId id="460" r:id="rId16"/>
    <p:sldId id="454" r:id="rId17"/>
    <p:sldId id="455" r:id="rId18"/>
    <p:sldId id="456" r:id="rId19"/>
    <p:sldId id="457" r:id="rId20"/>
    <p:sldId id="450" r:id="rId21"/>
    <p:sldId id="451" r:id="rId22"/>
    <p:sldId id="466" r:id="rId23"/>
    <p:sldId id="465" r:id="rId24"/>
    <p:sldId id="256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AB13"/>
    <a:srgbClr val="FFCB2E"/>
    <a:srgbClr val="D4A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45" autoAdjust="0"/>
  </p:normalViewPr>
  <p:slideViewPr>
    <p:cSldViewPr snapToGrid="0" snapToObjects="1">
      <p:cViewPr varScale="1">
        <p:scale>
          <a:sx n="72" d="100"/>
          <a:sy n="72" d="100"/>
        </p:scale>
        <p:origin x="38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863D-BBE7-A54D-A6C6-6B96CBBB6375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F043-5814-4D4E-BEA5-557A68181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863D-BBE7-A54D-A6C6-6B96CBBB6375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F043-5814-4D4E-BEA5-557A68181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863D-BBE7-A54D-A6C6-6B96CBBB6375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F043-5814-4D4E-BEA5-557A68181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-plain.jpg">
            <a:extLst>
              <a:ext uri="{FF2B5EF4-FFF2-40B4-BE49-F238E27FC236}">
                <a16:creationId xmlns:a16="http://schemas.microsoft.com/office/drawing/2014/main" id="{96DA32AE-5B20-4570-A250-05943517D5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527" y="0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73" y="547199"/>
            <a:ext cx="8229600" cy="1143000"/>
          </a:xfrm>
        </p:spPr>
        <p:txBody>
          <a:bodyPr/>
          <a:lstStyle>
            <a:lvl1pPr>
              <a:defRPr>
                <a:solidFill>
                  <a:srgbClr val="F2AB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0293"/>
            <a:ext cx="8229600" cy="45259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863D-BBE7-A54D-A6C6-6B96CBBB6375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F043-5814-4D4E-BEA5-557A68181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863D-BBE7-A54D-A6C6-6B96CBBB6375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F043-5814-4D4E-BEA5-557A68181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863D-BBE7-A54D-A6C6-6B96CBBB6375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F043-5814-4D4E-BEA5-557A68181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863D-BBE7-A54D-A6C6-6B96CBBB6375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F043-5814-4D4E-BEA5-557A68181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863D-BBE7-A54D-A6C6-6B96CBBB6375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F043-5814-4D4E-BEA5-557A68181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863D-BBE7-A54D-A6C6-6B96CBBB6375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F043-5814-4D4E-BEA5-557A68181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863D-BBE7-A54D-A6C6-6B96CBBB6375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F043-5814-4D4E-BEA5-557A68181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863D-BBE7-A54D-A6C6-6B96CBBB6375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F043-5814-4D4E-BEA5-557A68181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3863D-BBE7-A54D-A6C6-6B96CBBB6375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3F043-5814-4D4E-BEA5-557A681819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t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96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634" y="3592286"/>
            <a:ext cx="9189266" cy="2313214"/>
          </a:xfrm>
        </p:spPr>
        <p:txBody>
          <a:bodyPr>
            <a:normAutofit/>
          </a:bodyPr>
          <a:lstStyle/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2000" dirty="0">
                <a:solidFill>
                  <a:prstClr val="white"/>
                </a:solidFill>
                <a:ea typeface="+mn-ea"/>
                <a:cs typeface="+mn-cs"/>
              </a:rPr>
              <a:t>Devashish J Anjaria, MD, FACS</a:t>
            </a:r>
            <a:br>
              <a:rPr lang="en-US" sz="2000" dirty="0">
                <a:solidFill>
                  <a:prstClr val="white"/>
                </a:solidFill>
                <a:ea typeface="+mn-ea"/>
                <a:cs typeface="+mn-cs"/>
              </a:rPr>
            </a:br>
            <a:r>
              <a:rPr lang="en-US" sz="2000" dirty="0">
                <a:solidFill>
                  <a:prstClr val="white"/>
                </a:solidFill>
                <a:ea typeface="+mn-ea"/>
                <a:cs typeface="+mn-cs"/>
              </a:rPr>
              <a:t>Rutgers – New Jersey Medical School</a:t>
            </a:r>
            <a:br>
              <a:rPr lang="en-US" sz="1800" dirty="0">
                <a:solidFill>
                  <a:prstClr val="white"/>
                </a:solidFill>
                <a:ea typeface="+mn-ea"/>
                <a:cs typeface="+mn-cs"/>
              </a:rPr>
            </a:br>
            <a:endParaRPr lang="en-US" sz="3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2634" y="2481943"/>
            <a:ext cx="9189267" cy="13919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F2AB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Capstone Courses</a:t>
            </a:r>
          </a:p>
          <a:p>
            <a:r>
              <a:rPr lang="en-US" sz="3600" dirty="0">
                <a:solidFill>
                  <a:srgbClr val="F2AB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What, How and Why It is Important for You </a:t>
            </a:r>
          </a:p>
        </p:txBody>
      </p:sp>
      <p:pic>
        <p:nvPicPr>
          <p:cNvPr id="1026" name="Picture 2" descr="Image result for rutgers njms">
            <a:extLst>
              <a:ext uri="{FF2B5EF4-FFF2-40B4-BE49-F238E27FC236}">
                <a16:creationId xmlns:a16="http://schemas.microsoft.com/office/drawing/2014/main" id="{B5F1BFE3-F99F-40E8-B23A-C79FF687A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9132"/>
            <a:ext cx="2006082" cy="7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B910022-8830-4119-A845-DF4D91B8F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95"/>
    </mc:Choice>
    <mc:Fallback>
      <p:transition spd="slow" advTm="9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96338-E017-4854-86E1-37E966FFE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Duration of the Capstone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A85DC1-2A54-496A-9791-5448C37D3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1998"/>
          <a:stretch/>
        </p:blipFill>
        <p:spPr>
          <a:xfrm>
            <a:off x="1522096" y="1504979"/>
            <a:ext cx="6099807" cy="501006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F88E41-693A-4759-B3C8-D2C089223080}"/>
              </a:ext>
            </a:extLst>
          </p:cNvPr>
          <p:cNvSpPr txBox="1"/>
          <p:nvPr/>
        </p:nvSpPr>
        <p:spPr>
          <a:xfrm>
            <a:off x="1548474" y="6515040"/>
            <a:ext cx="746364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AAMC Website - LCME Annual Medical School Questionnaire Part II</a:t>
            </a:r>
            <a:br>
              <a:rPr lang="en-US" dirty="0"/>
            </a:b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9AD2591-11F9-4C72-990C-95720CFCA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55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88"/>
    </mc:Choice>
    <mc:Fallback>
      <p:transition spd="slow" advTm="38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7B0C2-06FD-416A-A70B-2723DC046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Capstone – Topics Covered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35DA3E-C977-4B90-8C26-67CC27C327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4718" b="1761"/>
          <a:stretch/>
        </p:blipFill>
        <p:spPr>
          <a:xfrm>
            <a:off x="1371917" y="1532962"/>
            <a:ext cx="6391112" cy="498207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D5B9DB-5B20-4AE8-AEF9-A8FC31F361FB}"/>
              </a:ext>
            </a:extLst>
          </p:cNvPr>
          <p:cNvSpPr txBox="1"/>
          <p:nvPr/>
        </p:nvSpPr>
        <p:spPr>
          <a:xfrm>
            <a:off x="1548474" y="6515040"/>
            <a:ext cx="746364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AAMC Website - LCME Annual Medical School Questionnaire Part II</a:t>
            </a:r>
            <a:br>
              <a:rPr lang="en-US" dirty="0"/>
            </a:b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E0883E8-A29E-40BF-B82B-75463490A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19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23"/>
    </mc:Choice>
    <mc:Fallback>
      <p:transition spd="slow" advTm="38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C016-CD12-4B5A-81E5-8EF2F4742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Capstones – Do they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75330-33F3-4FAD-BC94-594A69223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An external file that holds a picture, illustration, etc.&#10;Object name is pone.0150122.g001.jpg">
            <a:extLst>
              <a:ext uri="{FF2B5EF4-FFF2-40B4-BE49-F238E27FC236}">
                <a16:creationId xmlns:a16="http://schemas.microsoft.com/office/drawing/2014/main" id="{8B9C7161-422C-4449-8773-40798BEFC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4" b="9800"/>
          <a:stretch/>
        </p:blipFill>
        <p:spPr bwMode="auto">
          <a:xfrm>
            <a:off x="503163" y="1635353"/>
            <a:ext cx="8128619" cy="465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8523B-9AD6-423D-99AA-BFA18A380768}"/>
              </a:ext>
            </a:extLst>
          </p:cNvPr>
          <p:cNvSpPr txBox="1"/>
          <p:nvPr/>
        </p:nvSpPr>
        <p:spPr>
          <a:xfrm>
            <a:off x="1548474" y="6515040"/>
            <a:ext cx="746364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Minha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et al. 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Plos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One.  2016.  11(3).</a:t>
            </a:r>
            <a:br>
              <a:rPr lang="en-US" dirty="0"/>
            </a:b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5B7A43-AE77-480F-B4A5-0AB7F6C9F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02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982"/>
    </mc:Choice>
    <mc:Fallback>
      <p:transition spd="slow" advTm="95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C016-CD12-4B5A-81E5-8EF2F4742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Capstones – Do they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75330-33F3-4FAD-BC94-594A69223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88523B-9AD6-423D-99AA-BFA18A380768}"/>
              </a:ext>
            </a:extLst>
          </p:cNvPr>
          <p:cNvSpPr txBox="1"/>
          <p:nvPr/>
        </p:nvSpPr>
        <p:spPr>
          <a:xfrm>
            <a:off x="1548474" y="6515040"/>
            <a:ext cx="746364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Minha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et al. 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Plos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One.  2016.  11(3).</a:t>
            </a:r>
            <a:br>
              <a:rPr lang="en-US" dirty="0"/>
            </a:b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An external file that holds a picture, illustration, etc.&#10;Object name is pone.0150122.g002.jpg">
            <a:extLst>
              <a:ext uri="{FF2B5EF4-FFF2-40B4-BE49-F238E27FC236}">
                <a16:creationId xmlns:a16="http://schemas.microsoft.com/office/drawing/2014/main" id="{BD8D111B-B19D-4D8D-8419-073D3BF36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77" y="1727165"/>
            <a:ext cx="7552592" cy="467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0B47FC3-E823-4522-B204-ACA4550E4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6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69"/>
    </mc:Choice>
    <mc:Fallback>
      <p:transition spd="slow" advTm="34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78B5D-E841-4109-A33B-D9025B92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for Capstones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E7E88-DA6A-44AC-B209-DEFC5563E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Required capstone for all student regardless of specialty</a:t>
            </a:r>
          </a:p>
          <a:p>
            <a:endParaRPr lang="en-US" dirty="0"/>
          </a:p>
          <a:p>
            <a:r>
              <a:rPr lang="en-US" dirty="0"/>
              <a:t>No required capstone, only specialty specific boot camp type courses</a:t>
            </a:r>
          </a:p>
          <a:p>
            <a:endParaRPr lang="en-US" dirty="0"/>
          </a:p>
          <a:p>
            <a:r>
              <a:rPr lang="en-US" dirty="0"/>
              <a:t>Hybrid model – core required capstone for all students with option for specific boot camp if offered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9FAE108-A6B2-4BD2-89F2-566F332C4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2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41"/>
    </mc:Choice>
    <mc:Fallback>
      <p:transition spd="slow" advTm="57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5DFE4-48C1-4E4F-A6A1-164901C3E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Specialty Specific or General Capstone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9E4565-22C4-46E4-AEE7-4DCAC1769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1610"/>
          <a:stretch/>
        </p:blipFill>
        <p:spPr>
          <a:xfrm>
            <a:off x="1543946" y="1535661"/>
            <a:ext cx="6047053" cy="498866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1DE77F-92CE-41DA-9639-6C44BF95549D}"/>
              </a:ext>
            </a:extLst>
          </p:cNvPr>
          <p:cNvSpPr txBox="1"/>
          <p:nvPr/>
        </p:nvSpPr>
        <p:spPr>
          <a:xfrm>
            <a:off x="1548474" y="6515040"/>
            <a:ext cx="746364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AAMC Website - LCME Annual Medical School Questionnaire Part II</a:t>
            </a:r>
            <a:br>
              <a:rPr lang="en-US" dirty="0"/>
            </a:b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1796B2C-D5C6-44BB-9337-DBF5DDC48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2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67"/>
    </mc:Choice>
    <mc:Fallback>
      <p:transition spd="slow" advTm="17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C9D8A-9259-4BF7-9F21-A8F0BA373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Capstone at NJMS?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128BC-0F4C-45C6-BD7A-A81BA7EF8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been running a boot camp for the past 5 years</a:t>
            </a:r>
          </a:p>
          <a:p>
            <a:endParaRPr lang="en-US" dirty="0"/>
          </a:p>
          <a:p>
            <a:r>
              <a:rPr lang="en-US" dirty="0"/>
              <a:t>More recently, EM and Neurosurgery/ENT have boot camps?</a:t>
            </a:r>
          </a:p>
          <a:p>
            <a:endParaRPr lang="en-US" dirty="0"/>
          </a:p>
          <a:p>
            <a:r>
              <a:rPr lang="en-US" dirty="0"/>
              <a:t>Spring 2019 will be the first medical school wide  graduation capstone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34F2FD-1E3E-4C37-9BEC-BA9A682EB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6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96"/>
    </mc:Choice>
    <mc:Fallback>
      <p:transition spd="slow" advTm="50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90835-AEB4-442B-B622-A0C812CD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Boot Camp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C1B47C-A2C1-47FA-A24D-02217281D6CE}"/>
              </a:ext>
            </a:extLst>
          </p:cNvPr>
          <p:cNvSpPr txBox="1">
            <a:spLocks/>
          </p:cNvSpPr>
          <p:nvPr/>
        </p:nvSpPr>
        <p:spPr>
          <a:xfrm>
            <a:off x="452673" y="1446700"/>
            <a:ext cx="8229600" cy="4525963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Succeeding at internship</a:t>
            </a:r>
          </a:p>
          <a:p>
            <a:r>
              <a:rPr lang="en-US" sz="1400" dirty="0"/>
              <a:t>Pronouncing death</a:t>
            </a:r>
          </a:p>
          <a:p>
            <a:r>
              <a:rPr lang="en-US" sz="1400" dirty="0"/>
              <a:t>Residents as educators</a:t>
            </a:r>
          </a:p>
          <a:p>
            <a:r>
              <a:rPr lang="en-US" sz="1400" dirty="0"/>
              <a:t>Pain management</a:t>
            </a:r>
          </a:p>
          <a:p>
            <a:r>
              <a:rPr lang="en-US" sz="1400" dirty="0"/>
              <a:t>Prepping and draping</a:t>
            </a:r>
          </a:p>
          <a:p>
            <a:r>
              <a:rPr lang="en-US" sz="1400" dirty="0"/>
              <a:t>Instrument identification</a:t>
            </a:r>
          </a:p>
          <a:p>
            <a:r>
              <a:rPr lang="en-US" sz="1400" dirty="0"/>
              <a:t>Ultrasound basics</a:t>
            </a:r>
          </a:p>
          <a:p>
            <a:r>
              <a:rPr lang="en-US" sz="1400" dirty="0"/>
              <a:t>Ultrasound simulator</a:t>
            </a:r>
          </a:p>
          <a:p>
            <a:r>
              <a:rPr lang="en-US" sz="1400" dirty="0"/>
              <a:t>Emergency surgical procedures</a:t>
            </a:r>
          </a:p>
          <a:p>
            <a:r>
              <a:rPr lang="en-US" sz="1400" dirty="0"/>
              <a:t>Ventilators – didactic and practical</a:t>
            </a:r>
          </a:p>
          <a:p>
            <a:r>
              <a:rPr lang="en-US" sz="1400" dirty="0"/>
              <a:t>Shock</a:t>
            </a:r>
          </a:p>
          <a:p>
            <a:r>
              <a:rPr lang="en-US" sz="1400" dirty="0"/>
              <a:t>Central line placement</a:t>
            </a:r>
          </a:p>
          <a:p>
            <a:r>
              <a:rPr lang="en-US" sz="1400" dirty="0"/>
              <a:t>Financial literacy</a:t>
            </a:r>
          </a:p>
          <a:p>
            <a:r>
              <a:rPr lang="en-US" sz="1400" dirty="0"/>
              <a:t>Ultrasound practical</a:t>
            </a:r>
          </a:p>
          <a:p>
            <a:r>
              <a:rPr lang="en-US" sz="1400" dirty="0"/>
              <a:t>Surgical procedures – Trauma-man</a:t>
            </a:r>
          </a:p>
          <a:p>
            <a:r>
              <a:rPr lang="en-US" sz="1400" dirty="0"/>
              <a:t>Nutrition (surgical)</a:t>
            </a:r>
          </a:p>
          <a:p>
            <a:r>
              <a:rPr lang="en-US" sz="1400" dirty="0"/>
              <a:t>Professional development</a:t>
            </a:r>
          </a:p>
          <a:p>
            <a:r>
              <a:rPr lang="en-US" sz="1400" dirty="0"/>
              <a:t>Airway management</a:t>
            </a:r>
          </a:p>
          <a:p>
            <a:r>
              <a:rPr lang="en-US" sz="1400" dirty="0"/>
              <a:t>Studying as a resident</a:t>
            </a:r>
          </a:p>
          <a:p>
            <a:r>
              <a:rPr lang="en-US" sz="1400" dirty="0"/>
              <a:t>EMR and order writing</a:t>
            </a:r>
          </a:p>
          <a:p>
            <a:r>
              <a:rPr lang="en-US" sz="1400" dirty="0" err="1"/>
              <a:t>Roundsmanship</a:t>
            </a:r>
            <a:endParaRPr lang="en-US" sz="1400" dirty="0"/>
          </a:p>
          <a:p>
            <a:r>
              <a:rPr lang="en-US" sz="1400" dirty="0"/>
              <a:t>Professionalism</a:t>
            </a:r>
          </a:p>
          <a:p>
            <a:r>
              <a:rPr lang="en-US" sz="1400" dirty="0"/>
              <a:t>Wound care</a:t>
            </a:r>
          </a:p>
          <a:p>
            <a:r>
              <a:rPr lang="en-US" sz="1400" dirty="0"/>
              <a:t>Communication – informed consent</a:t>
            </a:r>
          </a:p>
          <a:p>
            <a:r>
              <a:rPr lang="en-US" sz="1400" dirty="0"/>
              <a:t>Communication – breaking bad news</a:t>
            </a:r>
          </a:p>
          <a:p>
            <a:r>
              <a:rPr lang="en-US" sz="1400" dirty="0"/>
              <a:t>Cadaver lab – surgical skills</a:t>
            </a:r>
          </a:p>
          <a:p>
            <a:r>
              <a:rPr lang="en-US" sz="1400" dirty="0"/>
              <a:t>Laparoscopic skills - FLS</a:t>
            </a:r>
          </a:p>
          <a:p>
            <a:r>
              <a:rPr lang="en-US" sz="1400" dirty="0"/>
              <a:t>EKG analysis</a:t>
            </a:r>
          </a:p>
          <a:p>
            <a:r>
              <a:rPr lang="en-US" sz="1400" dirty="0"/>
              <a:t>“Critical” patient simulation – trauma and post op</a:t>
            </a:r>
          </a:p>
          <a:p>
            <a:r>
              <a:rPr lang="en-US" sz="1400" dirty="0"/>
              <a:t>Suturing/knot tying</a:t>
            </a:r>
          </a:p>
          <a:p>
            <a:r>
              <a:rPr lang="en-US" sz="1400" dirty="0"/>
              <a:t>Suture and needle selection </a:t>
            </a:r>
          </a:p>
          <a:p>
            <a:r>
              <a:rPr lang="en-US" sz="1400" dirty="0"/>
              <a:t>IV placement</a:t>
            </a:r>
          </a:p>
          <a:p>
            <a:r>
              <a:rPr lang="en-US" sz="1400" dirty="0"/>
              <a:t>Writing operative notes</a:t>
            </a:r>
          </a:p>
          <a:p>
            <a:r>
              <a:rPr lang="en-US" sz="1400" dirty="0"/>
              <a:t>Mock pages</a:t>
            </a:r>
          </a:p>
          <a:p>
            <a:r>
              <a:rPr lang="en-US" sz="1400" dirty="0"/>
              <a:t>Radiology – CXR, CT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F9FAFA-EC05-4B98-8E22-B6070FCE89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79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39"/>
    </mc:Choice>
    <mc:Fallback>
      <p:transition spd="slow" advTm="22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90835-AEB4-442B-B622-A0C812CD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Boot Camp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2E10E-75A7-4C3D-9479-1372F3D6D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2563"/>
            <a:ext cx="8229600" cy="4525963"/>
          </a:xfrm>
        </p:spPr>
        <p:txBody>
          <a:bodyPr numCol="2">
            <a:no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Succeeding at internship</a:t>
            </a:r>
          </a:p>
          <a:p>
            <a:r>
              <a:rPr lang="en-US" sz="1400" dirty="0">
                <a:solidFill>
                  <a:srgbClr val="92D050"/>
                </a:solidFill>
              </a:rPr>
              <a:t>Pronouncing death</a:t>
            </a:r>
          </a:p>
          <a:p>
            <a:r>
              <a:rPr lang="en-US" sz="1400" dirty="0">
                <a:solidFill>
                  <a:srgbClr val="92D050"/>
                </a:solidFill>
              </a:rPr>
              <a:t>Residents as educators</a:t>
            </a:r>
          </a:p>
          <a:p>
            <a:r>
              <a:rPr lang="en-US" sz="1400" dirty="0">
                <a:solidFill>
                  <a:srgbClr val="92D050"/>
                </a:solidFill>
              </a:rPr>
              <a:t>Pain management</a:t>
            </a:r>
          </a:p>
          <a:p>
            <a:r>
              <a:rPr lang="en-US" sz="1400" dirty="0">
                <a:solidFill>
                  <a:srgbClr val="FF0000"/>
                </a:solidFill>
              </a:rPr>
              <a:t>Prepping and draping</a:t>
            </a:r>
          </a:p>
          <a:p>
            <a:r>
              <a:rPr lang="en-US" sz="1400" dirty="0">
                <a:solidFill>
                  <a:srgbClr val="FF0000"/>
                </a:solidFill>
              </a:rPr>
              <a:t>Instrument identification</a:t>
            </a:r>
          </a:p>
          <a:p>
            <a:r>
              <a:rPr lang="en-US" sz="1400" dirty="0">
                <a:solidFill>
                  <a:srgbClr val="FFFF00"/>
                </a:solidFill>
              </a:rPr>
              <a:t>Ultrasound basics</a:t>
            </a:r>
          </a:p>
          <a:p>
            <a:r>
              <a:rPr lang="en-US" sz="1400" dirty="0">
                <a:solidFill>
                  <a:srgbClr val="FFFF00"/>
                </a:solidFill>
              </a:rPr>
              <a:t>Ultrasound simulator</a:t>
            </a:r>
          </a:p>
          <a:p>
            <a:r>
              <a:rPr lang="en-US" sz="1400" dirty="0">
                <a:solidFill>
                  <a:srgbClr val="FF0000"/>
                </a:solidFill>
              </a:rPr>
              <a:t>Emergency surgical procedures</a:t>
            </a:r>
          </a:p>
          <a:p>
            <a:r>
              <a:rPr lang="en-US" sz="1400" dirty="0">
                <a:solidFill>
                  <a:srgbClr val="92D050"/>
                </a:solidFill>
              </a:rPr>
              <a:t>Ventilators – didactic and practical</a:t>
            </a:r>
          </a:p>
          <a:p>
            <a:r>
              <a:rPr lang="en-US" sz="1400" dirty="0">
                <a:solidFill>
                  <a:srgbClr val="92D050"/>
                </a:solidFill>
              </a:rPr>
              <a:t>Shock</a:t>
            </a:r>
          </a:p>
          <a:p>
            <a:r>
              <a:rPr lang="en-US" sz="1400" dirty="0">
                <a:solidFill>
                  <a:srgbClr val="FF0000"/>
                </a:solidFill>
              </a:rPr>
              <a:t>Central line placement</a:t>
            </a:r>
          </a:p>
          <a:p>
            <a:r>
              <a:rPr lang="en-US" sz="1400" dirty="0">
                <a:solidFill>
                  <a:srgbClr val="92D050"/>
                </a:solidFill>
              </a:rPr>
              <a:t>Financial literacy</a:t>
            </a:r>
          </a:p>
          <a:p>
            <a:r>
              <a:rPr lang="en-US" sz="1400" dirty="0">
                <a:solidFill>
                  <a:srgbClr val="FFFF00"/>
                </a:solidFill>
              </a:rPr>
              <a:t>Ultrasound practical</a:t>
            </a:r>
          </a:p>
          <a:p>
            <a:r>
              <a:rPr lang="en-US" sz="1400" dirty="0">
                <a:solidFill>
                  <a:srgbClr val="FF0000"/>
                </a:solidFill>
              </a:rPr>
              <a:t>Surgical procedures – Trauma-man</a:t>
            </a:r>
          </a:p>
          <a:p>
            <a:r>
              <a:rPr lang="en-US" sz="1400" dirty="0">
                <a:solidFill>
                  <a:srgbClr val="92D050"/>
                </a:solidFill>
              </a:rPr>
              <a:t>Nutrition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FFFF00"/>
                </a:solidFill>
              </a:rPr>
              <a:t>(surgical)</a:t>
            </a:r>
          </a:p>
          <a:p>
            <a:r>
              <a:rPr lang="en-US" sz="1400" dirty="0">
                <a:solidFill>
                  <a:srgbClr val="92D050"/>
                </a:solidFill>
              </a:rPr>
              <a:t>Professional development</a:t>
            </a:r>
          </a:p>
          <a:p>
            <a:r>
              <a:rPr lang="en-US" sz="1400" dirty="0">
                <a:solidFill>
                  <a:srgbClr val="92D050"/>
                </a:solidFill>
              </a:rPr>
              <a:t>Airway management</a:t>
            </a:r>
          </a:p>
          <a:p>
            <a:r>
              <a:rPr lang="en-US" sz="1400" dirty="0">
                <a:solidFill>
                  <a:srgbClr val="92D050"/>
                </a:solidFill>
              </a:rPr>
              <a:t>Studying as a resident</a:t>
            </a:r>
          </a:p>
          <a:p>
            <a:r>
              <a:rPr lang="en-US" sz="1400" dirty="0">
                <a:solidFill>
                  <a:srgbClr val="92D050"/>
                </a:solidFill>
              </a:rPr>
              <a:t>EMR and order writing</a:t>
            </a:r>
          </a:p>
          <a:p>
            <a:r>
              <a:rPr lang="en-US" sz="1400" dirty="0" err="1">
                <a:solidFill>
                  <a:srgbClr val="FFFF00"/>
                </a:solidFill>
              </a:rPr>
              <a:t>Roundsmanship</a:t>
            </a:r>
            <a:endParaRPr lang="en-US" sz="1400" dirty="0">
              <a:solidFill>
                <a:srgbClr val="FFFF00"/>
              </a:solidFill>
            </a:endParaRPr>
          </a:p>
          <a:p>
            <a:r>
              <a:rPr lang="en-US" sz="1400" dirty="0">
                <a:solidFill>
                  <a:srgbClr val="92D050"/>
                </a:solidFill>
              </a:rPr>
              <a:t>Professionalism</a:t>
            </a:r>
          </a:p>
          <a:p>
            <a:r>
              <a:rPr lang="en-US" sz="1400" dirty="0">
                <a:solidFill>
                  <a:srgbClr val="FF0000"/>
                </a:solidFill>
              </a:rPr>
              <a:t>Wound care</a:t>
            </a:r>
          </a:p>
          <a:p>
            <a:r>
              <a:rPr lang="en-US" sz="1400" dirty="0">
                <a:solidFill>
                  <a:srgbClr val="92D050"/>
                </a:solidFill>
              </a:rPr>
              <a:t>Communication – informed consent</a:t>
            </a:r>
          </a:p>
          <a:p>
            <a:r>
              <a:rPr lang="en-US" sz="1400" dirty="0">
                <a:solidFill>
                  <a:srgbClr val="92D050"/>
                </a:solidFill>
              </a:rPr>
              <a:t>Communication – breaking bad news</a:t>
            </a:r>
          </a:p>
          <a:p>
            <a:r>
              <a:rPr lang="en-US" sz="1400" dirty="0">
                <a:solidFill>
                  <a:srgbClr val="FF0000"/>
                </a:solidFill>
              </a:rPr>
              <a:t>Cadaver lab – surgical skills</a:t>
            </a:r>
          </a:p>
          <a:p>
            <a:r>
              <a:rPr lang="en-US" sz="1400" dirty="0">
                <a:solidFill>
                  <a:srgbClr val="FF0000"/>
                </a:solidFill>
              </a:rPr>
              <a:t>Laparoscopic skills - FLS</a:t>
            </a:r>
          </a:p>
          <a:p>
            <a:r>
              <a:rPr lang="en-US" sz="1400" dirty="0">
                <a:solidFill>
                  <a:srgbClr val="92D050"/>
                </a:solidFill>
              </a:rPr>
              <a:t>EKG analysis</a:t>
            </a:r>
          </a:p>
          <a:p>
            <a:r>
              <a:rPr lang="en-US" sz="1400" dirty="0">
                <a:solidFill>
                  <a:srgbClr val="FFFF00"/>
                </a:solidFill>
              </a:rPr>
              <a:t>“Critical” patient simulation </a:t>
            </a:r>
            <a:r>
              <a:rPr lang="en-US" sz="1400" dirty="0"/>
              <a:t>– </a:t>
            </a:r>
            <a:r>
              <a:rPr lang="en-US" sz="1400" dirty="0">
                <a:solidFill>
                  <a:srgbClr val="FF0000"/>
                </a:solidFill>
              </a:rPr>
              <a:t>trauma and post op</a:t>
            </a:r>
          </a:p>
          <a:p>
            <a:r>
              <a:rPr lang="en-US" sz="1400" dirty="0">
                <a:solidFill>
                  <a:srgbClr val="FF0000"/>
                </a:solidFill>
              </a:rPr>
              <a:t>Suturing/knot tying</a:t>
            </a:r>
          </a:p>
          <a:p>
            <a:r>
              <a:rPr lang="en-US" sz="1400" dirty="0">
                <a:solidFill>
                  <a:srgbClr val="FF0000"/>
                </a:solidFill>
              </a:rPr>
              <a:t>Suture and needle selection </a:t>
            </a:r>
          </a:p>
          <a:p>
            <a:r>
              <a:rPr lang="en-US" sz="1400" dirty="0">
                <a:solidFill>
                  <a:srgbClr val="92D050"/>
                </a:solidFill>
              </a:rPr>
              <a:t>IV placement</a:t>
            </a:r>
          </a:p>
          <a:p>
            <a:r>
              <a:rPr lang="en-US" sz="1400" dirty="0">
                <a:solidFill>
                  <a:srgbClr val="FF0000"/>
                </a:solidFill>
              </a:rPr>
              <a:t>Writing operative notes</a:t>
            </a:r>
          </a:p>
          <a:p>
            <a:r>
              <a:rPr lang="en-US" sz="1400" dirty="0">
                <a:solidFill>
                  <a:srgbClr val="FFFF00"/>
                </a:solidFill>
              </a:rPr>
              <a:t>Mock pages</a:t>
            </a:r>
          </a:p>
          <a:p>
            <a:r>
              <a:rPr lang="en-US" sz="1400" dirty="0">
                <a:solidFill>
                  <a:srgbClr val="FFFF00"/>
                </a:solidFill>
              </a:rPr>
              <a:t>Radiology – CXR, 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085E91-2A9F-4837-8641-5A5F8861162C}"/>
              </a:ext>
            </a:extLst>
          </p:cNvPr>
          <p:cNvSpPr txBox="1"/>
          <p:nvPr/>
        </p:nvSpPr>
        <p:spPr>
          <a:xfrm>
            <a:off x="219808" y="6251331"/>
            <a:ext cx="8678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Applicable to all graduating students</a:t>
            </a:r>
            <a:r>
              <a:rPr lang="en-US" sz="1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4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Applicable to all students but surgery specific may benefit</a:t>
            </a:r>
            <a:r>
              <a:rPr lang="en-US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Surgery Specific</a:t>
            </a:r>
            <a:endParaRPr lang="en-US" sz="1400" u="sng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8C9E8BF-7C1C-4AAD-8D83-7CEDFEB95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67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799"/>
    </mc:Choice>
    <mc:Fallback>
      <p:transition spd="slow" advTm="156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5D444-B360-4151-A7FF-3E33508D8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NJMS Hybrid Capstone/Boot Camp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FD19C-AF1F-4AC6-8DC9-0CC24EF55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weeks – 2 week core and optional 2 week specialty specific</a:t>
            </a:r>
          </a:p>
          <a:p>
            <a:r>
              <a:rPr lang="en-US" dirty="0"/>
              <a:t>Distribute the burden of teaching</a:t>
            </a:r>
          </a:p>
          <a:p>
            <a:r>
              <a:rPr lang="en-US" dirty="0"/>
              <a:t>Gives the potential for development of new curricula for the boot camp since now not responsible for teaching all transition skills</a:t>
            </a:r>
          </a:p>
          <a:p>
            <a:r>
              <a:rPr lang="en-US" dirty="0"/>
              <a:t>Guarantees students going into surgery will have the time “protected” to take boot camp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2E1A873-B192-4B71-B27A-6B9FC5137A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6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568"/>
    </mc:Choice>
    <mc:Fallback>
      <p:transition spd="slow" advTm="159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-plai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84"/>
            <a:ext cx="9144000" cy="6858001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391997" y="7264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2AB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Getting Involved in Education Beyond the Clerkship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62336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prior “Troubleshooting” – need to be involved in preclinical education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Understand student foundation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Mentor and role model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You need to be involved in your medical school capstone!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21E598-5E6F-4FD2-827F-22F89D712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73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92"/>
    </mc:Choice>
    <mc:Fallback>
      <p:transition spd="slow" advTm="83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F8B1B-929A-4F1E-98C4-892720E68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Capstones – Making a better clerkship?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CD0D5-489B-47D0-9168-8EAEBB6A8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you teaching what you think?</a:t>
            </a:r>
          </a:p>
          <a:p>
            <a:r>
              <a:rPr lang="en-US" dirty="0"/>
              <a:t>Are they learning what you think?</a:t>
            </a:r>
          </a:p>
          <a:p>
            <a:endParaRPr lang="en-US" dirty="0"/>
          </a:p>
          <a:p>
            <a:r>
              <a:rPr lang="en-US" dirty="0"/>
              <a:t>Allow you to evaluate your clerkship learning outcomes – to allow improvement to your clerkship…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07528D-12C2-4DD0-AAC0-229467777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3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20"/>
    </mc:Choice>
    <mc:Fallback>
      <p:transition spd="slow" advTm="49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B44E-28C2-403A-B928-83F4095FF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I find 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910D6-5D68-4707-A20C-670CF0638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Blood draw and IV placement?</a:t>
            </a:r>
          </a:p>
          <a:p>
            <a:endParaRPr lang="en-US" dirty="0"/>
          </a:p>
          <a:p>
            <a:r>
              <a:rPr lang="en-US" dirty="0"/>
              <a:t>Order writing?</a:t>
            </a:r>
          </a:p>
          <a:p>
            <a:endParaRPr lang="en-US" dirty="0"/>
          </a:p>
          <a:p>
            <a:r>
              <a:rPr lang="en-US" dirty="0"/>
              <a:t>Informed Consent?</a:t>
            </a:r>
          </a:p>
          <a:p>
            <a:endParaRPr lang="en-US" dirty="0"/>
          </a:p>
          <a:p>
            <a:r>
              <a:rPr lang="en-US" dirty="0"/>
              <a:t>Difficult Conversations?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433397-3136-42BC-B126-3B7398CF7E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63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083"/>
    </mc:Choice>
    <mc:Fallback>
      <p:transition spd="slow" advTm="196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E1AB9-90BB-497A-9FFA-8D2470D73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Capstones are Fun!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3C620-B0C1-400E-B948-96BEBC744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42709"/>
            <a:ext cx="8229600" cy="4525963"/>
          </a:xfrm>
        </p:spPr>
        <p:txBody>
          <a:bodyPr/>
          <a:lstStyle/>
          <a:p>
            <a:r>
              <a:rPr lang="en-US" dirty="0"/>
              <a:t>Boot camps students</a:t>
            </a:r>
          </a:p>
          <a:p>
            <a:pPr lvl="1"/>
            <a:r>
              <a:rPr lang="en-US" dirty="0"/>
              <a:t>Your mentees</a:t>
            </a:r>
          </a:p>
          <a:p>
            <a:pPr lvl="1"/>
            <a:r>
              <a:rPr lang="en-US" dirty="0"/>
              <a:t>Last chance to work with them before graduation</a:t>
            </a:r>
          </a:p>
          <a:p>
            <a:r>
              <a:rPr lang="en-US" dirty="0"/>
              <a:t>Easiest “teaching” activity to get faculty for</a:t>
            </a:r>
          </a:p>
          <a:p>
            <a:r>
              <a:rPr lang="en-US" dirty="0"/>
              <a:t>Other than acting/sub internships – this is the most engaged you will see your students</a:t>
            </a:r>
          </a:p>
          <a:p>
            <a:pPr lvl="1"/>
            <a:r>
              <a:rPr lang="en-US" dirty="0"/>
              <a:t>FEAR!!!!!!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6892B3-9B06-4864-91B9-75A06629F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34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860"/>
    </mc:Choice>
    <mc:Fallback>
      <p:transition spd="slow" advTm="100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003C4-A4F7-4E23-A8F6-9F725D9EE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44974-1E3E-4F9E-9369-32AC2DE37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don’t have a capstone – get in on the ground floor so you can help model the curriculum</a:t>
            </a:r>
          </a:p>
          <a:p>
            <a:r>
              <a:rPr lang="en-US" dirty="0"/>
              <a:t>If you have a capstone – be involved.  </a:t>
            </a:r>
          </a:p>
          <a:p>
            <a:pPr lvl="1"/>
            <a:r>
              <a:rPr lang="en-US" dirty="0"/>
              <a:t>Are they learning what you think you are teaching?</a:t>
            </a:r>
          </a:p>
          <a:p>
            <a:pPr lvl="1"/>
            <a:r>
              <a:rPr lang="en-US" dirty="0"/>
              <a:t>Help guide curricular development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4DC9D83-6C44-40D6-A32F-ADCDBDA97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3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46"/>
    </mc:Choice>
    <mc:Fallback>
      <p:transition spd="slow" advTm="69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64BD92A-0422-46CD-B34A-1971E9E64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087"/>
    </mc:Choice>
    <mc:Fallback>
      <p:transition spd="slow" advTm="153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8510B-BA89-46CE-ACCD-1A41216DA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D206D-5EF4-433B-B8B3-69B8E11D4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760293"/>
            <a:ext cx="5868954" cy="4525963"/>
          </a:xfrm>
        </p:spPr>
        <p:txBody>
          <a:bodyPr/>
          <a:lstStyle/>
          <a:p>
            <a:r>
              <a:rPr lang="en-US" dirty="0"/>
              <a:t>Capstones</a:t>
            </a:r>
          </a:p>
          <a:p>
            <a:pPr lvl="1"/>
            <a:r>
              <a:rPr lang="en-US" dirty="0"/>
              <a:t>A finishing stone of a structure</a:t>
            </a:r>
          </a:p>
          <a:p>
            <a:pPr lvl="1"/>
            <a:r>
              <a:rPr lang="en-US" dirty="0"/>
              <a:t>The crowning achievement, point, element, or event.</a:t>
            </a:r>
          </a:p>
          <a:p>
            <a:pPr lvl="1"/>
            <a:endParaRPr lang="en-US" dirty="0"/>
          </a:p>
          <a:p>
            <a:r>
              <a:rPr lang="en-US" dirty="0"/>
              <a:t>Capstone Projects</a:t>
            </a:r>
          </a:p>
          <a:p>
            <a:r>
              <a:rPr lang="en-US" dirty="0"/>
              <a:t>Capstone Courses</a:t>
            </a:r>
          </a:p>
          <a:p>
            <a:endParaRPr lang="en-US" dirty="0"/>
          </a:p>
        </p:txBody>
      </p:sp>
      <p:pic>
        <p:nvPicPr>
          <p:cNvPr id="3074" name="Picture 2" descr="Image result for capstone">
            <a:extLst>
              <a:ext uri="{FF2B5EF4-FFF2-40B4-BE49-F238E27FC236}">
                <a16:creationId xmlns:a16="http://schemas.microsoft.com/office/drawing/2014/main" id="{F203BB6B-A8F3-4F36-9FA8-83E9C9131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14" y="3536950"/>
            <a:ext cx="3967747" cy="2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431B15-2B9A-436B-A153-FAC53C4C75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14" t="24936" r="10595"/>
          <a:stretch/>
        </p:blipFill>
        <p:spPr>
          <a:xfrm>
            <a:off x="6719295" y="1365751"/>
            <a:ext cx="2220687" cy="206324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8110D6-35D2-4516-B00E-E657CAA78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60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41"/>
    </mc:Choice>
    <mc:Fallback>
      <p:transition spd="slow" advTm="44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374E-2E1B-4A71-9E42-6C5D8E95D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Capstone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BF128-3820-4573-9AE9-4D845A442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Academic or service based</a:t>
            </a:r>
          </a:p>
          <a:p>
            <a:r>
              <a:rPr lang="en-US" dirty="0"/>
              <a:t>“Excellence” “Distinction” “Honors”</a:t>
            </a:r>
          </a:p>
          <a:p>
            <a:r>
              <a:rPr lang="en-US" dirty="0"/>
              <a:t>At NJMS – Distinction Programs</a:t>
            </a:r>
          </a:p>
          <a:p>
            <a:pPr lvl="1"/>
            <a:r>
              <a:rPr lang="en-US" dirty="0"/>
              <a:t>Service, Global Health, Urban Health, Entrepreneurship and Innovation in Medicine or Medical Education</a:t>
            </a:r>
          </a:p>
          <a:p>
            <a:r>
              <a:rPr lang="en-US" dirty="0"/>
              <a:t>Potential for mentorship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3F79DC-704A-45B6-926A-5332F3708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15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34"/>
    </mc:Choice>
    <mc:Fallback>
      <p:transition spd="slow" advTm="67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CC6A6-7D02-4C60-84F1-B12862757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575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Capstone Course = Transition to Residency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Specialty Specific Capstone = Boot Camp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898A1DC-F967-406C-BF84-2714AB11C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46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234"/>
    </mc:Choice>
    <mc:Fallback>
      <p:transition spd="slow" advTm="81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1BCF6-0E32-4A4F-B990-3ABC8A44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73" y="705460"/>
            <a:ext cx="8229600" cy="903532"/>
          </a:xfrm>
        </p:spPr>
        <p:txBody>
          <a:bodyPr>
            <a:normAutofit/>
          </a:bodyPr>
          <a:lstStyle/>
          <a:p>
            <a:r>
              <a:rPr lang="en-US" dirty="0"/>
              <a:t>Capstone Courses – 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85FAD-AE68-4F79-A039-AD8762A9B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673" y="1626577"/>
            <a:ext cx="8229600" cy="4525963"/>
          </a:xfrm>
        </p:spPr>
        <p:txBody>
          <a:bodyPr/>
          <a:lstStyle/>
          <a:p>
            <a:r>
              <a:rPr lang="en-US" dirty="0"/>
              <a:t>Medical Students</a:t>
            </a:r>
          </a:p>
          <a:p>
            <a:pPr lvl="1"/>
            <a:r>
              <a:rPr lang="en-US" dirty="0"/>
              <a:t>Decreasing structure and increasing non-clinical time in 4</a:t>
            </a:r>
            <a:r>
              <a:rPr lang="en-US" baseline="30000" dirty="0"/>
              <a:t>th</a:t>
            </a:r>
            <a:r>
              <a:rPr lang="en-US" dirty="0"/>
              <a:t> year</a:t>
            </a:r>
          </a:p>
          <a:p>
            <a:pPr lvl="1"/>
            <a:r>
              <a:rPr lang="en-US" dirty="0"/>
              <a:t>Not prepared for internship</a:t>
            </a:r>
          </a:p>
          <a:p>
            <a:pPr lvl="1"/>
            <a:r>
              <a:rPr lang="en-US" dirty="0"/>
              <a:t>For surgery – residency programs are requesting them</a:t>
            </a:r>
          </a:p>
          <a:p>
            <a:pPr lvl="1"/>
            <a:r>
              <a:rPr lang="en-US" dirty="0"/>
              <a:t>Indirectly asked in the AAMC GQ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4FCBA4-0F69-48D6-B4D5-17CF30EBB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9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148"/>
    </mc:Choice>
    <mc:Fallback>
      <p:transition spd="slow" advTm="132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22EF0-B424-470B-A249-426A514F0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our students say?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67BC78-3638-4050-974A-64FAC5165E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58" t="25214" r="22212" b="34786"/>
          <a:stretch/>
        </p:blipFill>
        <p:spPr>
          <a:xfrm>
            <a:off x="171260" y="1600198"/>
            <a:ext cx="8801480" cy="27607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DEFFB1-7D77-4BEE-BAE4-D8E1EAA1C8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68" t="63022" r="35825" b="32178"/>
          <a:stretch/>
        </p:blipFill>
        <p:spPr>
          <a:xfrm>
            <a:off x="575706" y="4510454"/>
            <a:ext cx="7689063" cy="4747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D19972-7472-4534-9C76-F89AA81C93E3}"/>
              </a:ext>
            </a:extLst>
          </p:cNvPr>
          <p:cNvSpPr txBox="1"/>
          <p:nvPr/>
        </p:nvSpPr>
        <p:spPr>
          <a:xfrm>
            <a:off x="4229101" y="5732585"/>
            <a:ext cx="491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AAMC 2017 and 2015 Graduation Questionnaires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E3F3D5-D978-459E-A696-BF34E34B21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23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88"/>
    </mc:Choice>
    <mc:Fallback>
      <p:transition spd="slow" advTm="78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B0F9C-9921-4AA2-A0EC-97C285635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Capstone Courses – 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22639-B33B-45AB-937A-8351B2085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Medical Schools</a:t>
            </a:r>
          </a:p>
          <a:p>
            <a:pPr lvl="1"/>
            <a:r>
              <a:rPr lang="en-US" dirty="0"/>
              <a:t>Prepare for internship (make us look good!)</a:t>
            </a:r>
          </a:p>
          <a:p>
            <a:pPr lvl="1"/>
            <a:r>
              <a:rPr lang="en-US" dirty="0"/>
              <a:t>Final documentation of EPA’s</a:t>
            </a:r>
          </a:p>
          <a:p>
            <a:pPr lvl="1"/>
            <a:r>
              <a:rPr lang="en-US" dirty="0"/>
              <a:t>Directly asked by the LCME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9FC216-DC2B-43A9-BE51-423C65D22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42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74"/>
    </mc:Choice>
    <mc:Fallback>
      <p:transition spd="slow" advTm="45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F492F-D0EE-4A7E-9301-15CA84693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Capstone Courses - Proliferation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66F84-CFB4-4137-B104-17F99EE17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2010, 16 programs had a transition course</a:t>
            </a:r>
          </a:p>
          <a:p>
            <a:r>
              <a:rPr lang="en-US" dirty="0"/>
              <a:t>For the 2014 – 2015 academic year, 76 out of 141 medical schools reported having a transitions course</a:t>
            </a:r>
          </a:p>
          <a:p>
            <a:r>
              <a:rPr lang="en-US" dirty="0"/>
              <a:t>For the 2015 – 2016 academic year, 83 out of 142 medical schools reported having a transitions course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9928F0-C218-495C-A93F-D7F756D44416}"/>
              </a:ext>
            </a:extLst>
          </p:cNvPr>
          <p:cNvSpPr txBox="1"/>
          <p:nvPr/>
        </p:nvSpPr>
        <p:spPr>
          <a:xfrm>
            <a:off x="1548474" y="6268611"/>
            <a:ext cx="74636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 AR, et al. 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Med.  2011.  86:860-5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AAMC Website - LCME Annual Medical School Questionnaire Part II</a:t>
            </a:r>
            <a:br>
              <a:rPr lang="en-US" dirty="0"/>
            </a:b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714636E-0315-401F-A8B3-2A9007D47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13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49"/>
    </mc:Choice>
    <mc:Fallback>
      <p:transition spd="slow" advTm="37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1473</TotalTime>
  <Words>855</Words>
  <Application>Microsoft Office PowerPoint</Application>
  <PresentationFormat>On-screen Show (4:3)</PresentationFormat>
  <Paragraphs>170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Devashish J Anjaria, MD, FACS Rutgers – New Jersey Medical School </vt:lpstr>
      <vt:lpstr>PowerPoint Presentation</vt:lpstr>
      <vt:lpstr>Capstones</vt:lpstr>
      <vt:lpstr>Capstone Projects</vt:lpstr>
      <vt:lpstr>Capstone Course = Transition to Residency  Specialty Specific Capstone = Boot Camp</vt:lpstr>
      <vt:lpstr>Capstone Courses – Why?</vt:lpstr>
      <vt:lpstr>What do our students say?</vt:lpstr>
      <vt:lpstr>Capstone Courses – Why?</vt:lpstr>
      <vt:lpstr>Capstone Courses - Proliferation</vt:lpstr>
      <vt:lpstr>Duration of the Capstone</vt:lpstr>
      <vt:lpstr>Capstone – Topics Covered</vt:lpstr>
      <vt:lpstr>Capstones – Do they help?</vt:lpstr>
      <vt:lpstr>Capstones – Do they help?</vt:lpstr>
      <vt:lpstr>Models for Capstones</vt:lpstr>
      <vt:lpstr>Specialty Specific or General Capstone</vt:lpstr>
      <vt:lpstr>Capstone at NJMS?</vt:lpstr>
      <vt:lpstr>My Boot Camp</vt:lpstr>
      <vt:lpstr>My Boot Camp</vt:lpstr>
      <vt:lpstr>NJMS Hybrid Capstone/Boot Camp</vt:lpstr>
      <vt:lpstr>Capstones – Making a better clerkship?</vt:lpstr>
      <vt:lpstr>What did I find out?</vt:lpstr>
      <vt:lpstr>Capstones are Fun!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Scott Richardson</dc:creator>
  <cp:lastModifiedBy>Dennis Richardson</cp:lastModifiedBy>
  <cp:revision>64</cp:revision>
  <dcterms:created xsi:type="dcterms:W3CDTF">2012-08-13T04:08:41Z</dcterms:created>
  <dcterms:modified xsi:type="dcterms:W3CDTF">2018-04-30T19:37:15Z</dcterms:modified>
</cp:coreProperties>
</file>